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0" r:id="rId3"/>
    <p:sldMasterId id="2147483707" r:id="rId4"/>
  </p:sldMasterIdLst>
  <p:notesMasterIdLst>
    <p:notesMasterId r:id="rId300"/>
  </p:notesMasterIdLst>
  <p:handoutMasterIdLst>
    <p:handoutMasterId r:id="rId301"/>
  </p:handoutMasterIdLst>
  <p:sldIdLst>
    <p:sldId id="268" r:id="rId5"/>
    <p:sldId id="298" r:id="rId6"/>
    <p:sldId id="597" r:id="rId7"/>
    <p:sldId id="413" r:id="rId8"/>
    <p:sldId id="461" r:id="rId9"/>
    <p:sldId id="598" r:id="rId10"/>
    <p:sldId id="599" r:id="rId11"/>
    <p:sldId id="478" r:id="rId12"/>
    <p:sldId id="477" r:id="rId13"/>
    <p:sldId id="479" r:id="rId14"/>
    <p:sldId id="480" r:id="rId15"/>
    <p:sldId id="601" r:id="rId16"/>
    <p:sldId id="602" r:id="rId17"/>
    <p:sldId id="481" r:id="rId18"/>
    <p:sldId id="603" r:id="rId19"/>
    <p:sldId id="604" r:id="rId20"/>
    <p:sldId id="483" r:id="rId21"/>
    <p:sldId id="482" r:id="rId22"/>
    <p:sldId id="605" r:id="rId23"/>
    <p:sldId id="606" r:id="rId24"/>
    <p:sldId id="484" r:id="rId25"/>
    <p:sldId id="607" r:id="rId26"/>
    <p:sldId id="608" r:id="rId27"/>
    <p:sldId id="609" r:id="rId28"/>
    <p:sldId id="610" r:id="rId29"/>
    <p:sldId id="611" r:id="rId30"/>
    <p:sldId id="613" r:id="rId31"/>
    <p:sldId id="614" r:id="rId32"/>
    <p:sldId id="615" r:id="rId33"/>
    <p:sldId id="616" r:id="rId34"/>
    <p:sldId id="617" r:id="rId35"/>
    <p:sldId id="612" r:id="rId36"/>
    <p:sldId id="618" r:id="rId37"/>
    <p:sldId id="620" r:id="rId38"/>
    <p:sldId id="621" r:id="rId39"/>
    <p:sldId id="619" r:id="rId40"/>
    <p:sldId id="622" r:id="rId41"/>
    <p:sldId id="623" r:id="rId42"/>
    <p:sldId id="624" r:id="rId43"/>
    <p:sldId id="625" r:id="rId44"/>
    <p:sldId id="653" r:id="rId45"/>
    <p:sldId id="654" r:id="rId46"/>
    <p:sldId id="626" r:id="rId47"/>
    <p:sldId id="627" r:id="rId48"/>
    <p:sldId id="628" r:id="rId49"/>
    <p:sldId id="630" r:id="rId50"/>
    <p:sldId id="629" r:id="rId51"/>
    <p:sldId id="631" r:id="rId52"/>
    <p:sldId id="632" r:id="rId53"/>
    <p:sldId id="634" r:id="rId54"/>
    <p:sldId id="633" r:id="rId55"/>
    <p:sldId id="636" r:id="rId56"/>
    <p:sldId id="635" r:id="rId57"/>
    <p:sldId id="637" r:id="rId58"/>
    <p:sldId id="638" r:id="rId59"/>
    <p:sldId id="639" r:id="rId60"/>
    <p:sldId id="640" r:id="rId61"/>
    <p:sldId id="680" r:id="rId62"/>
    <p:sldId id="641" r:id="rId63"/>
    <p:sldId id="642" r:id="rId64"/>
    <p:sldId id="681" r:id="rId65"/>
    <p:sldId id="682" r:id="rId66"/>
    <p:sldId id="644" r:id="rId67"/>
    <p:sldId id="643" r:id="rId68"/>
    <p:sldId id="645" r:id="rId69"/>
    <p:sldId id="648" r:id="rId70"/>
    <p:sldId id="646" r:id="rId71"/>
    <p:sldId id="649" r:id="rId72"/>
    <p:sldId id="651" r:id="rId73"/>
    <p:sldId id="652" r:id="rId74"/>
    <p:sldId id="894" r:id="rId75"/>
    <p:sldId id="565" r:id="rId76"/>
    <p:sldId id="656" r:id="rId77"/>
    <p:sldId id="657" r:id="rId78"/>
    <p:sldId id="658" r:id="rId79"/>
    <p:sldId id="659" r:id="rId80"/>
    <p:sldId id="660" r:id="rId81"/>
    <p:sldId id="661" r:id="rId82"/>
    <p:sldId id="662" r:id="rId83"/>
    <p:sldId id="663" r:id="rId84"/>
    <p:sldId id="664" r:id="rId85"/>
    <p:sldId id="665" r:id="rId86"/>
    <p:sldId id="666" r:id="rId87"/>
    <p:sldId id="667" r:id="rId88"/>
    <p:sldId id="685" r:id="rId89"/>
    <p:sldId id="686" r:id="rId90"/>
    <p:sldId id="677" r:id="rId91"/>
    <p:sldId id="675" r:id="rId92"/>
    <p:sldId id="668" r:id="rId93"/>
    <p:sldId id="669" r:id="rId94"/>
    <p:sldId id="671" r:id="rId95"/>
    <p:sldId id="672" r:id="rId96"/>
    <p:sldId id="678" r:id="rId97"/>
    <p:sldId id="674" r:id="rId98"/>
    <p:sldId id="679" r:id="rId99"/>
    <p:sldId id="673" r:id="rId100"/>
    <p:sldId id="687" r:id="rId101"/>
    <p:sldId id="684" r:id="rId102"/>
    <p:sldId id="683" r:id="rId103"/>
    <p:sldId id="655" r:id="rId104"/>
    <p:sldId id="697" r:id="rId105"/>
    <p:sldId id="698" r:id="rId106"/>
    <p:sldId id="699" r:id="rId107"/>
    <p:sldId id="700" r:id="rId108"/>
    <p:sldId id="701" r:id="rId109"/>
    <p:sldId id="695" r:id="rId110"/>
    <p:sldId id="703" r:id="rId111"/>
    <p:sldId id="704" r:id="rId112"/>
    <p:sldId id="705" r:id="rId113"/>
    <p:sldId id="706" r:id="rId114"/>
    <p:sldId id="707" r:id="rId115"/>
    <p:sldId id="708" r:id="rId116"/>
    <p:sldId id="709" r:id="rId117"/>
    <p:sldId id="710" r:id="rId118"/>
    <p:sldId id="716" r:id="rId119"/>
    <p:sldId id="711" r:id="rId120"/>
    <p:sldId id="712" r:id="rId121"/>
    <p:sldId id="717" r:id="rId122"/>
    <p:sldId id="718" r:id="rId123"/>
    <p:sldId id="719" r:id="rId124"/>
    <p:sldId id="720" r:id="rId125"/>
    <p:sldId id="721" r:id="rId126"/>
    <p:sldId id="723" r:id="rId127"/>
    <p:sldId id="722" r:id="rId128"/>
    <p:sldId id="713" r:id="rId129"/>
    <p:sldId id="714" r:id="rId130"/>
    <p:sldId id="715" r:id="rId131"/>
    <p:sldId id="724" r:id="rId132"/>
    <p:sldId id="725" r:id="rId133"/>
    <p:sldId id="737" r:id="rId134"/>
    <p:sldId id="773" r:id="rId135"/>
    <p:sldId id="738" r:id="rId136"/>
    <p:sldId id="726" r:id="rId137"/>
    <p:sldId id="772" r:id="rId138"/>
    <p:sldId id="727" r:id="rId139"/>
    <p:sldId id="728" r:id="rId140"/>
    <p:sldId id="781" r:id="rId141"/>
    <p:sldId id="729" r:id="rId142"/>
    <p:sldId id="730" r:id="rId143"/>
    <p:sldId id="743" r:id="rId144"/>
    <p:sldId id="744" r:id="rId145"/>
    <p:sldId id="745" r:id="rId146"/>
    <p:sldId id="731" r:id="rId147"/>
    <p:sldId id="732" r:id="rId148"/>
    <p:sldId id="733" r:id="rId149"/>
    <p:sldId id="734" r:id="rId150"/>
    <p:sldId id="735" r:id="rId151"/>
    <p:sldId id="736" r:id="rId152"/>
    <p:sldId id="746" r:id="rId153"/>
    <p:sldId id="747" r:id="rId154"/>
    <p:sldId id="782" r:id="rId155"/>
    <p:sldId id="739" r:id="rId156"/>
    <p:sldId id="762" r:id="rId157"/>
    <p:sldId id="761" r:id="rId158"/>
    <p:sldId id="741" r:id="rId159"/>
    <p:sldId id="748" r:id="rId160"/>
    <p:sldId id="742" r:id="rId161"/>
    <p:sldId id="749" r:id="rId162"/>
    <p:sldId id="750" r:id="rId163"/>
    <p:sldId id="751" r:id="rId164"/>
    <p:sldId id="752" r:id="rId165"/>
    <p:sldId id="753" r:id="rId166"/>
    <p:sldId id="755" r:id="rId167"/>
    <p:sldId id="754" r:id="rId168"/>
    <p:sldId id="756" r:id="rId169"/>
    <p:sldId id="763" r:id="rId170"/>
    <p:sldId id="757" r:id="rId171"/>
    <p:sldId id="780" r:id="rId172"/>
    <p:sldId id="758" r:id="rId173"/>
    <p:sldId id="759" r:id="rId174"/>
    <p:sldId id="764" r:id="rId175"/>
    <p:sldId id="740" r:id="rId176"/>
    <p:sldId id="760" r:id="rId177"/>
    <p:sldId id="765" r:id="rId178"/>
    <p:sldId id="778" r:id="rId179"/>
    <p:sldId id="779" r:id="rId180"/>
    <p:sldId id="766" r:id="rId181"/>
    <p:sldId id="767" r:id="rId182"/>
    <p:sldId id="777" r:id="rId183"/>
    <p:sldId id="768" r:id="rId184"/>
    <p:sldId id="769" r:id="rId185"/>
    <p:sldId id="770" r:id="rId186"/>
    <p:sldId id="774" r:id="rId187"/>
    <p:sldId id="776" r:id="rId188"/>
    <p:sldId id="775" r:id="rId189"/>
    <p:sldId id="771" r:id="rId190"/>
    <p:sldId id="783" r:id="rId191"/>
    <p:sldId id="784" r:id="rId192"/>
    <p:sldId id="785" r:id="rId193"/>
    <p:sldId id="786" r:id="rId194"/>
    <p:sldId id="787" r:id="rId195"/>
    <p:sldId id="788" r:id="rId196"/>
    <p:sldId id="789" r:id="rId197"/>
    <p:sldId id="790" r:id="rId198"/>
    <p:sldId id="823" r:id="rId199"/>
    <p:sldId id="824" r:id="rId200"/>
    <p:sldId id="825" r:id="rId201"/>
    <p:sldId id="834" r:id="rId202"/>
    <p:sldId id="826" r:id="rId203"/>
    <p:sldId id="883" r:id="rId204"/>
    <p:sldId id="827" r:id="rId205"/>
    <p:sldId id="884" r:id="rId206"/>
    <p:sldId id="829" r:id="rId207"/>
    <p:sldId id="828" r:id="rId208"/>
    <p:sldId id="830" r:id="rId209"/>
    <p:sldId id="831" r:id="rId210"/>
    <p:sldId id="802" r:id="rId211"/>
    <p:sldId id="832" r:id="rId212"/>
    <p:sldId id="803" r:id="rId213"/>
    <p:sldId id="833" r:id="rId214"/>
    <p:sldId id="804" r:id="rId215"/>
    <p:sldId id="791" r:id="rId216"/>
    <p:sldId id="805" r:id="rId217"/>
    <p:sldId id="806" r:id="rId218"/>
    <p:sldId id="807" r:id="rId219"/>
    <p:sldId id="808" r:id="rId220"/>
    <p:sldId id="809" r:id="rId221"/>
    <p:sldId id="810" r:id="rId222"/>
    <p:sldId id="811" r:id="rId223"/>
    <p:sldId id="812" r:id="rId224"/>
    <p:sldId id="813" r:id="rId225"/>
    <p:sldId id="814" r:id="rId226"/>
    <p:sldId id="815" r:id="rId227"/>
    <p:sldId id="816" r:id="rId228"/>
    <p:sldId id="817" r:id="rId229"/>
    <p:sldId id="818" r:id="rId230"/>
    <p:sldId id="819" r:id="rId231"/>
    <p:sldId id="820" r:id="rId232"/>
    <p:sldId id="835" r:id="rId233"/>
    <p:sldId id="836" r:id="rId234"/>
    <p:sldId id="837" r:id="rId235"/>
    <p:sldId id="838" r:id="rId236"/>
    <p:sldId id="839" r:id="rId237"/>
    <p:sldId id="792" r:id="rId238"/>
    <p:sldId id="793" r:id="rId239"/>
    <p:sldId id="885" r:id="rId240"/>
    <p:sldId id="794" r:id="rId241"/>
    <p:sldId id="795" r:id="rId242"/>
    <p:sldId id="796" r:id="rId243"/>
    <p:sldId id="797" r:id="rId244"/>
    <p:sldId id="798" r:id="rId245"/>
    <p:sldId id="799" r:id="rId246"/>
    <p:sldId id="800" r:id="rId247"/>
    <p:sldId id="801" r:id="rId248"/>
    <p:sldId id="840" r:id="rId249"/>
    <p:sldId id="841" r:id="rId250"/>
    <p:sldId id="888" r:id="rId251"/>
    <p:sldId id="842" r:id="rId252"/>
    <p:sldId id="843" r:id="rId253"/>
    <p:sldId id="844" r:id="rId254"/>
    <p:sldId id="887" r:id="rId255"/>
    <p:sldId id="845" r:id="rId256"/>
    <p:sldId id="848" r:id="rId257"/>
    <p:sldId id="847" r:id="rId258"/>
    <p:sldId id="849" r:id="rId259"/>
    <p:sldId id="850" r:id="rId260"/>
    <p:sldId id="851" r:id="rId261"/>
    <p:sldId id="852" r:id="rId262"/>
    <p:sldId id="853" r:id="rId263"/>
    <p:sldId id="854" r:id="rId264"/>
    <p:sldId id="855" r:id="rId265"/>
    <p:sldId id="856" r:id="rId266"/>
    <p:sldId id="857" r:id="rId267"/>
    <p:sldId id="821" r:id="rId268"/>
    <p:sldId id="861" r:id="rId269"/>
    <p:sldId id="822" r:id="rId270"/>
    <p:sldId id="858" r:id="rId271"/>
    <p:sldId id="859" r:id="rId272"/>
    <p:sldId id="860" r:id="rId273"/>
    <p:sldId id="862" r:id="rId274"/>
    <p:sldId id="863" r:id="rId275"/>
    <p:sldId id="867" r:id="rId276"/>
    <p:sldId id="864" r:id="rId277"/>
    <p:sldId id="865" r:id="rId278"/>
    <p:sldId id="866" r:id="rId279"/>
    <p:sldId id="868" r:id="rId280"/>
    <p:sldId id="889" r:id="rId281"/>
    <p:sldId id="890" r:id="rId282"/>
    <p:sldId id="869" r:id="rId283"/>
    <p:sldId id="871" r:id="rId284"/>
    <p:sldId id="870" r:id="rId285"/>
    <p:sldId id="872" r:id="rId286"/>
    <p:sldId id="873" r:id="rId287"/>
    <p:sldId id="874" r:id="rId288"/>
    <p:sldId id="875" r:id="rId289"/>
    <p:sldId id="876" r:id="rId290"/>
    <p:sldId id="877" r:id="rId291"/>
    <p:sldId id="878" r:id="rId292"/>
    <p:sldId id="879" r:id="rId293"/>
    <p:sldId id="880" r:id="rId294"/>
    <p:sldId id="882" r:id="rId295"/>
    <p:sldId id="891" r:id="rId296"/>
    <p:sldId id="892" r:id="rId297"/>
    <p:sldId id="893" r:id="rId298"/>
    <p:sldId id="688" r:id="rId299"/>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84" userDrawn="1">
          <p15:clr>
            <a:srgbClr val="A4A3A4"/>
          </p15:clr>
        </p15:guide>
        <p15:guide id="2" orient="horz" pos="3838"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182" autoAdjust="0"/>
  </p:normalViewPr>
  <p:slideViewPr>
    <p:cSldViewPr>
      <p:cViewPr varScale="1">
        <p:scale>
          <a:sx n="79" d="100"/>
          <a:sy n="79" d="100"/>
        </p:scale>
        <p:origin x="821" y="62"/>
      </p:cViewPr>
      <p:guideLst>
        <p:guide orient="horz" pos="3884"/>
        <p:guide orient="horz" pos="3838"/>
        <p:guide pos="384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70" d="100"/>
          <a:sy n="70" d="100"/>
        </p:scale>
        <p:origin x="3240"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theme" Target="theme/theme1.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slide" Target="slides/slide287.xml"/><Relationship Id="rId305" Type="http://schemas.openxmlformats.org/officeDocument/2006/relationships/tableStyles" Target="tableStyles.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openxmlformats.org/officeDocument/2006/relationships/slide" Target="slides/slide288.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notesMaster" Target="notesMasters/notesMaster1.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4.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viewProps" Target="viewProps.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97089B-D374-4627-9F33-CA940E3B29F1}" type="datetimeFigureOut">
              <a:rPr lang="en-US" smtClean="0"/>
              <a:t>7/27/2024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33C253-DD25-4D82-8548-B5428707B488}" type="slidenum">
              <a:rPr lang="en-US" smtClean="0"/>
              <a:t>‹#›</a:t>
            </a:fld>
            <a:endParaRPr lang="en-US"/>
          </a:p>
        </p:txBody>
      </p:sp>
    </p:spTree>
    <p:extLst>
      <p:ext uri="{BB962C8B-B14F-4D97-AF65-F5344CB8AC3E}">
        <p14:creationId xmlns:p14="http://schemas.microsoft.com/office/powerpoint/2010/main" val="26370250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l-G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EECD03-7277-4269-A7EC-8B1E3728BF24}" type="datetimeFigureOut">
              <a:rPr lang="el-GR" smtClean="0"/>
              <a:t>27/7/2024</a:t>
            </a:fld>
            <a:endParaRPr lang="el-G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l-G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l-G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A1FA17-B5DB-481C-8402-B3CAE17DEC83}" type="slidenum">
              <a:rPr lang="el-GR" smtClean="0"/>
              <a:t>‹#›</a:t>
            </a:fld>
            <a:endParaRPr lang="el-GR"/>
          </a:p>
        </p:txBody>
      </p:sp>
    </p:spTree>
    <p:extLst>
      <p:ext uri="{BB962C8B-B14F-4D97-AF65-F5344CB8AC3E}">
        <p14:creationId xmlns:p14="http://schemas.microsoft.com/office/powerpoint/2010/main" val="2961141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hangingPunct="0"/>
            <a:r>
              <a:rPr lang="en-US" b="1" dirty="0"/>
              <a:t>Welcome the participants to the program.</a:t>
            </a:r>
            <a:endParaRPr lang="en-US" dirty="0"/>
          </a:p>
          <a:p>
            <a:pPr hangingPunct="0"/>
            <a:r>
              <a:rPr lang="en-US" b="1" dirty="0"/>
              <a:t>Introduce yourself and briefly summarize your experience at EY and your interest in presenting at </a:t>
            </a:r>
            <a:r>
              <a:rPr lang="en-US" b="1" i="1" dirty="0"/>
              <a:t>Welcome to EY</a:t>
            </a:r>
            <a:r>
              <a:rPr lang="en-US" b="1" dirty="0"/>
              <a:t>.</a:t>
            </a:r>
            <a:endParaRPr lang="en-US" dirty="0"/>
          </a:p>
          <a:p>
            <a:pPr hangingPunct="0"/>
            <a:r>
              <a:rPr lang="en-US" b="1" dirty="0"/>
              <a:t>Have co-facilitators, if present, introduce themselves and provide background information.</a:t>
            </a:r>
            <a:endParaRPr lang="en-US" dirty="0"/>
          </a:p>
          <a:p>
            <a:pPr hangingPunct="0"/>
            <a:r>
              <a:rPr lang="en-US" b="1" dirty="0"/>
              <a:t>State the following to help participants understand the context of Welcome to EY:  </a:t>
            </a:r>
          </a:p>
          <a:p>
            <a:pPr hangingPunct="0"/>
            <a:r>
              <a:rPr lang="en-US" dirty="0"/>
              <a:t>This course was designed for all ranks around the globe. It provides you with foundational knowledge that will help to explain our culture, our processes and how we go to market.</a:t>
            </a:r>
          </a:p>
          <a:p>
            <a:pPr hangingPunct="0"/>
            <a:r>
              <a:rPr lang="en-US" dirty="0"/>
              <a:t>However, your service line will provide the specifics about your role and your job. </a:t>
            </a:r>
          </a:p>
          <a:p>
            <a:r>
              <a:rPr lang="en-US" dirty="0"/>
              <a:t>As an organization, we want to invest in you, give you consistent content globally, let you meet other new hires across service lines and meet some of our leaders.</a:t>
            </a:r>
          </a:p>
        </p:txBody>
      </p:sp>
      <p:sp>
        <p:nvSpPr>
          <p:cNvPr id="4" name="Slide Number Placeholder 3"/>
          <p:cNvSpPr>
            <a:spLocks noGrp="1"/>
          </p:cNvSpPr>
          <p:nvPr>
            <p:ph type="sldNum" sz="quarter" idx="10"/>
          </p:nvPr>
        </p:nvSpPr>
        <p:spPr/>
        <p:txBody>
          <a:bodyPr/>
          <a:lstStyle/>
          <a:p>
            <a:fld id="{AEA1FA17-B5DB-481C-8402-B3CAE17DEC83}" type="slidenum">
              <a:rPr lang="el-GR" smtClean="0"/>
              <a:t>1</a:t>
            </a:fld>
            <a:endParaRPr lang="el-GR"/>
          </a:p>
        </p:txBody>
      </p:sp>
    </p:spTree>
    <p:extLst>
      <p:ext uri="{BB962C8B-B14F-4D97-AF65-F5344CB8AC3E}">
        <p14:creationId xmlns:p14="http://schemas.microsoft.com/office/powerpoint/2010/main" val="2251393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354996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68149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580792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33202677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2954686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608930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4280636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4649970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0922258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2831801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312161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2671683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435257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44552970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92356683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3117537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6957553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649738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6274071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83193881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0507904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12129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8070618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90177008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5089354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56693614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5565778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8331478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0387191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324467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8210989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1740431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19139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4030902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3608750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74485730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51622269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99847299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25601409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2149249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46797529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76886301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18982561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103271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55085851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50783750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89428994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66539942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6157421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51741549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27401322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52530882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44904667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3351688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366778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298392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60742338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90904268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88873243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5776313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97416303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03645593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1582046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40535574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59565678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267733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3011963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90250056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403407480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60104087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7109929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9849473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18518529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8035412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83960322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46223895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4167395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9583508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52880983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59635986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68427544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48376290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8139049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34419092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53823294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31386024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96301969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426493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9699086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42513689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92700501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97591769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411016609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41272624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49192677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36432989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21542861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78491925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818317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0108313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56367581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64458679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52901298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93660202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699793567"/>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03622546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81426964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421683859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09101956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559899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2</a:t>
            </a:fld>
            <a:endParaRPr lang="en-US" dirty="0"/>
          </a:p>
        </p:txBody>
      </p:sp>
    </p:spTree>
    <p:extLst>
      <p:ext uri="{BB962C8B-B14F-4D97-AF65-F5344CB8AC3E}">
        <p14:creationId xmlns:p14="http://schemas.microsoft.com/office/powerpoint/2010/main" val="235428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1297559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46399893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69527828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31427027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06026500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0194971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0747015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30042406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15416879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81967584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950909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440903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24581527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48185467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99491221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420116448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80959454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62419896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9444630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77043789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95503016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6239948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4000189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67316917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4167483502"/>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33193305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5620666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35044279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960650679"/>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44729004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72277114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636079467"/>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26905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413372958"/>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09121688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71732612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01112209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70818959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795434332"/>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62880949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72796241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7052284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586117208"/>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4261909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535181744"/>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59624512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74908675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65720909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22539966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607393689"/>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6472456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446267072"/>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808776809"/>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808825025"/>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756949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0466684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11487678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657118377"/>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15034519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513699257"/>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342156793"/>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45883748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585696798"/>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410784487"/>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21509466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068741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81877810"/>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556381188"/>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49222085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648789863"/>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49357275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672786498"/>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2282088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4681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674094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329704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5955419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839672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674974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9079798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841992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895032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342534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766954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706211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74971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466079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5955419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552164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997774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9383891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826123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7746022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34466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089982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605924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728906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534606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0077525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621742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220332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480367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712942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765829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790623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7587882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5488951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455280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09320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530008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3980231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3062885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2458226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493032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1551203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069142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887537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2107822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44647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673458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099724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679949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962192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822161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0354062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5801331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A1FA17-B5DB-481C-8402-B3CAE17DEC83}" type="slidenum">
              <a:rPr lang="el-GR" smtClean="0"/>
              <a:t>87</a:t>
            </a:fld>
            <a:endParaRPr lang="el-GR"/>
          </a:p>
        </p:txBody>
      </p:sp>
    </p:spTree>
    <p:extLst>
      <p:ext uri="{BB962C8B-B14F-4D97-AF65-F5344CB8AC3E}">
        <p14:creationId xmlns:p14="http://schemas.microsoft.com/office/powerpoint/2010/main" val="27146118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476284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9949554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569212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293970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482161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5109219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97673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7273877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2676212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8516816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247990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8979821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996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1346178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148610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3648605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1157265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5787340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42572145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8891476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8857448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64609339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33056728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61539954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00887208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189552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cstate="print"/>
          <a:srcRect/>
          <a:stretch>
            <a:fillRect/>
          </a:stretch>
        </p:blipFill>
        <p:spPr bwMode="auto">
          <a:xfrm>
            <a:off x="3028346" y="5747990"/>
            <a:ext cx="1311311" cy="745200"/>
          </a:xfrm>
          <a:prstGeom prst="rect">
            <a:avLst/>
          </a:prstGeom>
          <a:noFill/>
          <a:ln w="9525">
            <a:noFill/>
            <a:miter lim="800000"/>
            <a:headEnd/>
            <a:tailEnd/>
          </a:ln>
          <a:effectLst/>
        </p:spPr>
      </p:pic>
      <p:sp>
        <p:nvSpPr>
          <p:cNvPr id="2" name="Title 1"/>
          <p:cNvSpPr>
            <a:spLocks noGrp="1"/>
          </p:cNvSpPr>
          <p:nvPr>
            <p:ph type="ctrTitle"/>
          </p:nvPr>
        </p:nvSpPr>
        <p:spPr>
          <a:xfrm>
            <a:off x="3110400" y="725348"/>
            <a:ext cx="7320000" cy="860400"/>
          </a:xfrm>
        </p:spPr>
        <p:txBody>
          <a:bodyPr/>
          <a:lstStyle/>
          <a:p>
            <a:r>
              <a:rPr lang="en-US"/>
              <a:t>Click to edit Master title style</a:t>
            </a:r>
            <a:endParaRPr lang="en-GB" dirty="0"/>
          </a:p>
        </p:txBody>
      </p:sp>
      <p:sp>
        <p:nvSpPr>
          <p:cNvPr id="3" name="Subtitle 2"/>
          <p:cNvSpPr>
            <a:spLocks noGrp="1"/>
          </p:cNvSpPr>
          <p:nvPr>
            <p:ph type="subTitle" idx="1"/>
          </p:nvPr>
        </p:nvSpPr>
        <p:spPr>
          <a:xfrm>
            <a:off x="3110400" y="1753200"/>
            <a:ext cx="7320000" cy="968400"/>
          </a:xfrm>
        </p:spPr>
        <p:txBody>
          <a:bodyPr/>
          <a:lstStyle>
            <a:lvl1pPr marL="0" indent="0" algn="l">
              <a:buNone/>
              <a:defRPr sz="2000">
                <a:solidFill>
                  <a:schemeClr val="bg2"/>
                </a:solidFill>
              </a:defRPr>
            </a:lvl1pPr>
            <a:lvl2pPr marL="0" indent="0" algn="l">
              <a:buNone/>
              <a:defRPr sz="1600">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1032" name="Freeform 8"/>
          <p:cNvSpPr>
            <a:spLocks/>
          </p:cNvSpPr>
          <p:nvPr userDrawn="1"/>
        </p:nvSpPr>
        <p:spPr bwMode="gray">
          <a:xfrm>
            <a:off x="3030963" y="2405085"/>
            <a:ext cx="9161037" cy="2495225"/>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
        <p:nvSpPr>
          <p:cNvPr id="10" name="Freeform 9"/>
          <p:cNvSpPr/>
          <p:nvPr userDrawn="1"/>
        </p:nvSpPr>
        <p:spPr>
          <a:xfrm>
            <a:off x="-12192" y="4411264"/>
            <a:ext cx="3048000" cy="1318973"/>
          </a:xfrm>
          <a:custGeom>
            <a:avLst/>
            <a:gdLst>
              <a:gd name="connsiteX0" fmla="*/ 0 w 2286000"/>
              <a:gd name="connsiteY0" fmla="*/ 1318973 h 1318973"/>
              <a:gd name="connsiteX1" fmla="*/ 0 w 2286000"/>
              <a:gd name="connsiteY1" fmla="*/ 0 h 1318973"/>
              <a:gd name="connsiteX2" fmla="*/ 2286000 w 2286000"/>
              <a:gd name="connsiteY2" fmla="*/ 486803 h 1318973"/>
              <a:gd name="connsiteX3" fmla="*/ 0 w 2286000"/>
              <a:gd name="connsiteY3" fmla="*/ 1318973 h 1318973"/>
            </a:gdLst>
            <a:ahLst/>
            <a:cxnLst>
              <a:cxn ang="0">
                <a:pos x="connsiteX0" y="connsiteY0"/>
              </a:cxn>
              <a:cxn ang="0">
                <a:pos x="connsiteX1" y="connsiteY1"/>
              </a:cxn>
              <a:cxn ang="0">
                <a:pos x="connsiteX2" y="connsiteY2"/>
              </a:cxn>
              <a:cxn ang="0">
                <a:pos x="connsiteX3" y="connsiteY3"/>
              </a:cxn>
            </a:cxnLst>
            <a:rect l="l" t="t" r="r" b="b"/>
            <a:pathLst>
              <a:path w="2286000" h="1318973">
                <a:moveTo>
                  <a:pt x="0" y="1318973"/>
                </a:moveTo>
                <a:lnTo>
                  <a:pt x="0" y="0"/>
                </a:lnTo>
                <a:lnTo>
                  <a:pt x="2286000" y="486803"/>
                </a:lnTo>
                <a:lnTo>
                  <a:pt x="0" y="1318973"/>
                </a:lnTo>
                <a:close/>
              </a:path>
            </a:pathLst>
          </a:custGeom>
          <a:blipFill>
            <a:blip r:embed="rId3" cstate="print"/>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000000"/>
              </a:solidFill>
            </a:endParaRPr>
          </a:p>
        </p:txBody>
      </p:sp>
      <p:pic>
        <p:nvPicPr>
          <p:cNvPr id="11" name="Picture 10" descr="EYU_identifier_r100_g100_b100.png"/>
          <p:cNvPicPr>
            <a:picLocks noChangeAspect="1"/>
          </p:cNvPicPr>
          <p:nvPr userDrawn="1"/>
        </p:nvPicPr>
        <p:blipFill>
          <a:blip r:embed="rId4" cstate="print"/>
          <a:stretch>
            <a:fillRect/>
          </a:stretch>
        </p:blipFill>
        <p:spPr>
          <a:xfrm>
            <a:off x="406400" y="304800"/>
            <a:ext cx="1170432" cy="760782"/>
          </a:xfrm>
          <a:prstGeom prst="rect">
            <a:avLst/>
          </a:prstGeom>
        </p:spPr>
      </p:pic>
    </p:spTree>
    <p:extLst>
      <p:ext uri="{BB962C8B-B14F-4D97-AF65-F5344CB8AC3E}">
        <p14:creationId xmlns:p14="http://schemas.microsoft.com/office/powerpoint/2010/main" val="8808119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7" name="Line 11"/>
          <p:cNvSpPr>
            <a:spLocks noChangeShapeType="1"/>
          </p:cNvSpPr>
          <p:nvPr userDrawn="1"/>
        </p:nvSpPr>
        <p:spPr bwMode="auto">
          <a:xfrm>
            <a:off x="607484" y="6243638"/>
            <a:ext cx="10972800" cy="0"/>
          </a:xfrm>
          <a:prstGeom prst="line">
            <a:avLst/>
          </a:prstGeom>
          <a:noFill/>
          <a:ln w="3175">
            <a:solidFill>
              <a:schemeClr val="bg1"/>
            </a:solidFill>
            <a:round/>
            <a:headEnd/>
            <a:tailEnd/>
          </a:ln>
          <a:effectLst/>
        </p:spPr>
        <p:txBody>
          <a:bodyPr wrap="none" anchor="ctr"/>
          <a:lstStyle/>
          <a:p>
            <a:endParaRPr lang="en-US" sz="1800" dirty="0">
              <a:solidFill>
                <a:srgbClr val="808080"/>
              </a:solidFill>
            </a:endParaRPr>
          </a:p>
        </p:txBody>
      </p:sp>
    </p:spTree>
    <p:extLst>
      <p:ext uri="{BB962C8B-B14F-4D97-AF65-F5344CB8AC3E}">
        <p14:creationId xmlns:p14="http://schemas.microsoft.com/office/powerpoint/2010/main" val="233367941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nal legal text">
    <p:spTree>
      <p:nvGrpSpPr>
        <p:cNvPr id="1" name=""/>
        <p:cNvGrpSpPr/>
        <p:nvPr/>
      </p:nvGrpSpPr>
      <p:grpSpPr>
        <a:xfrm>
          <a:off x="0" y="0"/>
          <a:ext cx="0" cy="0"/>
          <a:chOff x="0" y="0"/>
          <a:chExt cx="0" cy="0"/>
        </a:xfrm>
      </p:grpSpPr>
      <p:sp>
        <p:nvSpPr>
          <p:cNvPr id="7" name="Line 11"/>
          <p:cNvSpPr>
            <a:spLocks noChangeShapeType="1"/>
          </p:cNvSpPr>
          <p:nvPr userDrawn="1"/>
        </p:nvSpPr>
        <p:spPr bwMode="auto">
          <a:xfrm>
            <a:off x="607484" y="6243638"/>
            <a:ext cx="10972800" cy="0"/>
          </a:xfrm>
          <a:prstGeom prst="line">
            <a:avLst/>
          </a:prstGeom>
          <a:noFill/>
          <a:ln w="3175">
            <a:solidFill>
              <a:schemeClr val="bg1"/>
            </a:solidFill>
            <a:round/>
            <a:headEnd/>
            <a:tailEnd/>
          </a:ln>
          <a:effectLst/>
        </p:spPr>
        <p:txBody>
          <a:bodyPr wrap="none" anchor="ctr"/>
          <a:lstStyle/>
          <a:p>
            <a:endParaRPr lang="en-US" sz="1800" dirty="0">
              <a:solidFill>
                <a:srgbClr val="808080"/>
              </a:solidFill>
            </a:endParaRPr>
          </a:p>
        </p:txBody>
      </p:sp>
      <p:sp>
        <p:nvSpPr>
          <p:cNvPr id="8" name="Content Placeholder 2"/>
          <p:cNvSpPr>
            <a:spLocks noGrp="1"/>
          </p:cNvSpPr>
          <p:nvPr>
            <p:ph idx="1"/>
          </p:nvPr>
        </p:nvSpPr>
        <p:spPr>
          <a:xfrm>
            <a:off x="607483" y="719139"/>
            <a:ext cx="4675200"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Arial" pitchFamily="34"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Arial" pitchFamily="34" charset="0"/>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Arial" pitchFamily="34"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Arial" pitchFamily="34" charset="0"/>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Arial" pitchFamily="34"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405949770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5645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Cover">
    <p:spTree>
      <p:nvGrpSpPr>
        <p:cNvPr id="1" name=""/>
        <p:cNvGrpSpPr/>
        <p:nvPr/>
      </p:nvGrpSpPr>
      <p:grpSpPr>
        <a:xfrm>
          <a:off x="0" y="0"/>
          <a:ext cx="0" cy="0"/>
          <a:chOff x="0" y="0"/>
          <a:chExt cx="0" cy="0"/>
        </a:xfrm>
      </p:grpSpPr>
      <p:sp>
        <p:nvSpPr>
          <p:cNvPr id="2" name="Title 1"/>
          <p:cNvSpPr>
            <a:spLocks noGrp="1"/>
          </p:cNvSpPr>
          <p:nvPr>
            <p:ph type="ctrTitle"/>
          </p:nvPr>
        </p:nvSpPr>
        <p:spPr>
          <a:xfrm>
            <a:off x="3110400" y="777600"/>
            <a:ext cx="7320000" cy="860400"/>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3110400" y="1753200"/>
            <a:ext cx="7320000" cy="968400"/>
          </a:xfrm>
        </p:spPr>
        <p:txBody>
          <a:bodyPr/>
          <a:lstStyle>
            <a:lvl1pPr marL="0" indent="0" algn="l">
              <a:buNone/>
              <a:defRPr sz="2000">
                <a:solidFill>
                  <a:schemeClr val="bg2"/>
                </a:solidFill>
              </a:defRPr>
            </a:lvl1pPr>
            <a:lvl2pPr marL="0" indent="0" algn="l">
              <a:buNone/>
              <a:defRPr sz="1600">
                <a:solidFill>
                  <a:schemeClr val="bg2"/>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a:p>
            <a:pPr lvl="1"/>
            <a:endParaRPr lang="en-GB" dirty="0"/>
          </a:p>
        </p:txBody>
      </p:sp>
      <p:pic>
        <p:nvPicPr>
          <p:cNvPr id="11" name="Picture 2"/>
          <p:cNvPicPr>
            <a:picLocks noChangeAspect="1" noChangeArrowheads="1"/>
          </p:cNvPicPr>
          <p:nvPr userDrawn="1"/>
        </p:nvPicPr>
        <p:blipFill>
          <a:blip r:embed="rId2" cstate="print"/>
          <a:srcRect/>
          <a:stretch>
            <a:fillRect/>
          </a:stretch>
        </p:blipFill>
        <p:spPr bwMode="auto">
          <a:xfrm>
            <a:off x="3029257" y="5745156"/>
            <a:ext cx="1311311" cy="745200"/>
          </a:xfrm>
          <a:prstGeom prst="rect">
            <a:avLst/>
          </a:prstGeom>
          <a:noFill/>
          <a:ln w="9525">
            <a:noFill/>
            <a:miter lim="800000"/>
            <a:headEnd/>
            <a:tailEnd/>
          </a:ln>
          <a:effectLst/>
        </p:spPr>
      </p:pic>
      <p:grpSp>
        <p:nvGrpSpPr>
          <p:cNvPr id="10" name="Group 9"/>
          <p:cNvGrpSpPr/>
          <p:nvPr userDrawn="1"/>
        </p:nvGrpSpPr>
        <p:grpSpPr>
          <a:xfrm>
            <a:off x="-1407" y="2405319"/>
            <a:ext cx="12193405" cy="3346232"/>
            <a:chOff x="-1055" y="2405319"/>
            <a:chExt cx="9145054" cy="3346232"/>
          </a:xfrm>
        </p:grpSpPr>
        <p:sp>
          <p:nvSpPr>
            <p:cNvPr id="9" name="Freeform 8"/>
            <p:cNvSpPr>
              <a:spLocks/>
            </p:cNvSpPr>
            <p:nvPr userDrawn="1"/>
          </p:nvSpPr>
          <p:spPr bwMode="gray">
            <a:xfrm>
              <a:off x="2273866" y="2405319"/>
              <a:ext cx="6870133" cy="2494990"/>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pic>
          <p:nvPicPr>
            <p:cNvPr id="14" name="Picture 3"/>
            <p:cNvPicPr>
              <a:picLocks noChangeAspect="1" noChangeArrowheads="1"/>
            </p:cNvPicPr>
            <p:nvPr userDrawn="1"/>
          </p:nvPicPr>
          <p:blipFill>
            <a:blip r:embed="rId3" cstate="print"/>
            <a:srcRect/>
            <a:stretch>
              <a:fillRect/>
            </a:stretch>
          </p:blipFill>
          <p:spPr bwMode="auto">
            <a:xfrm>
              <a:off x="-1055" y="4411633"/>
              <a:ext cx="2285060" cy="1339918"/>
            </a:xfrm>
            <a:prstGeom prst="rect">
              <a:avLst/>
            </a:prstGeom>
            <a:noFill/>
            <a:ln w="9525">
              <a:noFill/>
              <a:miter lim="800000"/>
              <a:headEnd/>
              <a:tailEnd/>
            </a:ln>
            <a:effectLst/>
          </p:spPr>
        </p:pic>
      </p:grpSp>
    </p:spTree>
    <p:extLst>
      <p:ext uri="{BB962C8B-B14F-4D97-AF65-F5344CB8AC3E}">
        <p14:creationId xmlns:p14="http://schemas.microsoft.com/office/powerpoint/2010/main" val="342787410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Cover_photo_or_illustration_input">
    <p:spTree>
      <p:nvGrpSpPr>
        <p:cNvPr id="1" name=""/>
        <p:cNvGrpSpPr/>
        <p:nvPr/>
      </p:nvGrpSpPr>
      <p:grpSpPr>
        <a:xfrm>
          <a:off x="0" y="0"/>
          <a:ext cx="0" cy="0"/>
          <a:chOff x="0" y="0"/>
          <a:chExt cx="0" cy="0"/>
        </a:xfrm>
      </p:grpSpPr>
      <p:sp>
        <p:nvSpPr>
          <p:cNvPr id="2" name="Title 1"/>
          <p:cNvSpPr>
            <a:spLocks noGrp="1"/>
          </p:cNvSpPr>
          <p:nvPr>
            <p:ph type="ctrTitle"/>
          </p:nvPr>
        </p:nvSpPr>
        <p:spPr>
          <a:xfrm>
            <a:off x="3110400" y="777600"/>
            <a:ext cx="7320000" cy="860400"/>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3110400" y="1753200"/>
            <a:ext cx="7320000" cy="968400"/>
          </a:xfrm>
        </p:spPr>
        <p:txBody>
          <a:bodyPr/>
          <a:lstStyle>
            <a:lvl1pPr marL="0" indent="0" algn="l">
              <a:buNone/>
              <a:defRPr sz="2000">
                <a:solidFill>
                  <a:schemeClr val="bg2"/>
                </a:solidFill>
              </a:defRPr>
            </a:lvl1pPr>
            <a:lvl2pPr marL="0" indent="0" algn="l">
              <a:buNone/>
              <a:defRPr sz="1600">
                <a:solidFill>
                  <a:schemeClr val="bg2"/>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a:p>
            <a:pPr lvl="1"/>
            <a:endParaRPr lang="en-GB" dirty="0"/>
          </a:p>
        </p:txBody>
      </p:sp>
      <p:sp>
        <p:nvSpPr>
          <p:cNvPr id="9" name="Freeform 8"/>
          <p:cNvSpPr>
            <a:spLocks/>
          </p:cNvSpPr>
          <p:nvPr userDrawn="1"/>
        </p:nvSpPr>
        <p:spPr bwMode="gray">
          <a:xfrm>
            <a:off x="3031822" y="2405319"/>
            <a:ext cx="9160177" cy="2494990"/>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
        <p:nvSpPr>
          <p:cNvPr id="7" name="Freeform 6"/>
          <p:cNvSpPr/>
          <p:nvPr userDrawn="1"/>
        </p:nvSpPr>
        <p:spPr>
          <a:xfrm>
            <a:off x="-12192" y="3000376"/>
            <a:ext cx="3048000" cy="2729861"/>
          </a:xfrm>
          <a:custGeom>
            <a:avLst/>
            <a:gdLst>
              <a:gd name="connsiteX0" fmla="*/ 0 w 2286000"/>
              <a:gd name="connsiteY0" fmla="*/ 1318973 h 1318973"/>
              <a:gd name="connsiteX1" fmla="*/ 0 w 2286000"/>
              <a:gd name="connsiteY1" fmla="*/ 0 h 1318973"/>
              <a:gd name="connsiteX2" fmla="*/ 2286000 w 2286000"/>
              <a:gd name="connsiteY2" fmla="*/ 486803 h 1318973"/>
              <a:gd name="connsiteX3" fmla="*/ 0 w 2286000"/>
              <a:gd name="connsiteY3" fmla="*/ 1318973 h 1318973"/>
              <a:gd name="connsiteX0" fmla="*/ 0 w 2286000"/>
              <a:gd name="connsiteY0" fmla="*/ 2729861 h 2729861"/>
              <a:gd name="connsiteX1" fmla="*/ 9144 w 2286000"/>
              <a:gd name="connsiteY1" fmla="*/ 0 h 2729861"/>
              <a:gd name="connsiteX2" fmla="*/ 2286000 w 2286000"/>
              <a:gd name="connsiteY2" fmla="*/ 1897691 h 2729861"/>
              <a:gd name="connsiteX3" fmla="*/ 0 w 2286000"/>
              <a:gd name="connsiteY3" fmla="*/ 2729861 h 2729861"/>
            </a:gdLst>
            <a:ahLst/>
            <a:cxnLst>
              <a:cxn ang="0">
                <a:pos x="connsiteX0" y="connsiteY0"/>
              </a:cxn>
              <a:cxn ang="0">
                <a:pos x="connsiteX1" y="connsiteY1"/>
              </a:cxn>
              <a:cxn ang="0">
                <a:pos x="connsiteX2" y="connsiteY2"/>
              </a:cxn>
              <a:cxn ang="0">
                <a:pos x="connsiteX3" y="connsiteY3"/>
              </a:cxn>
            </a:cxnLst>
            <a:rect l="l" t="t" r="r" b="b"/>
            <a:pathLst>
              <a:path w="2286000" h="2729861">
                <a:moveTo>
                  <a:pt x="0" y="2729861"/>
                </a:moveTo>
                <a:lnTo>
                  <a:pt x="9144" y="0"/>
                </a:lnTo>
                <a:lnTo>
                  <a:pt x="2286000" y="1897691"/>
                </a:lnTo>
                <a:lnTo>
                  <a:pt x="0" y="2729861"/>
                </a:lnTo>
                <a:close/>
              </a:path>
            </a:pathLst>
          </a:custGeom>
          <a:blipFill>
            <a:blip r:embed="rId2" cstate="print"/>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000000"/>
              </a:solidFill>
            </a:endParaRPr>
          </a:p>
        </p:txBody>
      </p:sp>
      <p:sp>
        <p:nvSpPr>
          <p:cNvPr id="8" name="TextBox 7"/>
          <p:cNvSpPr txBox="1"/>
          <p:nvPr userDrawn="1"/>
        </p:nvSpPr>
        <p:spPr>
          <a:xfrm>
            <a:off x="87091" y="4047893"/>
            <a:ext cx="2381045" cy="664797"/>
          </a:xfrm>
          <a:prstGeom prst="rect">
            <a:avLst/>
          </a:prstGeom>
          <a:noFill/>
        </p:spPr>
        <p:txBody>
          <a:bodyPr wrap="square" lIns="0" tIns="36576" rIns="0" bIns="0" rtlCol="0">
            <a:spAutoFit/>
          </a:bodyPr>
          <a:lstStyle/>
          <a:p>
            <a:pPr>
              <a:lnSpc>
                <a:spcPct val="85000"/>
              </a:lnSpc>
              <a:spcAft>
                <a:spcPts val="600"/>
              </a:spcAft>
              <a:buClr>
                <a:srgbClr val="FFD200"/>
              </a:buClr>
              <a:buSzPct val="70000"/>
            </a:pPr>
            <a:r>
              <a:rPr lang="en-US" sz="1600" b="1" dirty="0">
                <a:solidFill>
                  <a:srgbClr val="FFD200"/>
                </a:solidFill>
              </a:rPr>
              <a:t>Placeholder image — to replace this image, select View&gt;Notes Page</a:t>
            </a:r>
          </a:p>
        </p:txBody>
      </p:sp>
    </p:spTree>
    <p:extLst>
      <p:ext uri="{BB962C8B-B14F-4D97-AF65-F5344CB8AC3E}">
        <p14:creationId xmlns:p14="http://schemas.microsoft.com/office/powerpoint/2010/main" val="164740702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4" name="Rectangle 3"/>
          <p:cNvSpPr/>
          <p:nvPr userDrawn="1"/>
        </p:nvSpPr>
        <p:spPr>
          <a:xfrm>
            <a:off x="11064552" y="6415200"/>
            <a:ext cx="576064" cy="326168"/>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 name="Title 1"/>
          <p:cNvSpPr>
            <a:spLocks noGrp="1"/>
          </p:cNvSpPr>
          <p:nvPr>
            <p:ph type="title" hasCustomPrompt="1"/>
          </p:nvPr>
        </p:nvSpPr>
        <p:spPr/>
        <p:txBody>
          <a:bodyPr/>
          <a:lstStyle>
            <a:lvl1pPr>
              <a:defRPr>
                <a:latin typeface="Armata"/>
              </a:defRPr>
            </a:lvl1pPr>
          </a:lstStyle>
          <a:p>
            <a:br>
              <a:rPr lang="en-US" dirty="0"/>
            </a:br>
            <a:r>
              <a:rPr lang="en-US" dirty="0"/>
              <a:t>Click to edit Master title style</a:t>
            </a:r>
            <a:endParaRPr lang="en-GB" dirty="0"/>
          </a:p>
        </p:txBody>
      </p:sp>
      <p:sp>
        <p:nvSpPr>
          <p:cNvPr id="3" name="Content Placeholder 2"/>
          <p:cNvSpPr>
            <a:spLocks noGrp="1"/>
          </p:cNvSpPr>
          <p:nvPr>
            <p:ph idx="1"/>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48528" y="320640"/>
            <a:ext cx="636662" cy="615440"/>
          </a:xfrm>
          <a:prstGeom prst="rect">
            <a:avLst/>
          </a:prstGeom>
        </p:spPr>
      </p:pic>
      <p:sp>
        <p:nvSpPr>
          <p:cNvPr id="9" name="Footer Placeholder 4"/>
          <p:cNvSpPr txBox="1">
            <a:spLocks/>
          </p:cNvSpPr>
          <p:nvPr userDrawn="1"/>
        </p:nvSpPr>
        <p:spPr>
          <a:xfrm>
            <a:off x="2639616" y="6439928"/>
            <a:ext cx="5760640" cy="229432"/>
          </a:xfrm>
          <a:prstGeom prst="rect">
            <a:avLst/>
          </a:prstGeom>
        </p:spPr>
        <p:txBody>
          <a:bodyPr vert="horz" lIns="0" tIns="0" rIns="0" bIns="0" rtlCol="0" anchor="t" anchorCtr="0">
            <a:noAutofit/>
          </a:bodyPr>
          <a:lstStyle>
            <a:defPPr>
              <a:defRPr lang="el-GR"/>
            </a:defPPr>
            <a:lvl1pPr marL="0" algn="l"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err="1">
                <a:solidFill>
                  <a:srgbClr val="808080"/>
                </a:solidFill>
              </a:rPr>
              <a:t>Prof.Smitha</a:t>
            </a:r>
            <a:r>
              <a:rPr lang="en-GB" b="1" dirty="0">
                <a:solidFill>
                  <a:srgbClr val="808080"/>
                </a:solidFill>
              </a:rPr>
              <a:t> Jacob</a:t>
            </a:r>
            <a:r>
              <a:rPr lang="en-GB" dirty="0">
                <a:solidFill>
                  <a:srgbClr val="808080"/>
                </a:solidFill>
              </a:rPr>
              <a:t>, Department of Computer Science and Engineering, SJCET </a:t>
            </a:r>
            <a:r>
              <a:rPr lang="en-GB" dirty="0" err="1">
                <a:solidFill>
                  <a:srgbClr val="808080"/>
                </a:solidFill>
              </a:rPr>
              <a:t>Palai</a:t>
            </a:r>
            <a:endParaRPr lang="en-GB" dirty="0">
              <a:solidFill>
                <a:srgbClr val="808080"/>
              </a:solidFill>
            </a:endParaRPr>
          </a:p>
        </p:txBody>
      </p:sp>
    </p:spTree>
    <p:extLst>
      <p:ext uri="{BB962C8B-B14F-4D97-AF65-F5344CB8AC3E}">
        <p14:creationId xmlns:p14="http://schemas.microsoft.com/office/powerpoint/2010/main" val="328020077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Footer Placeholder 4"/>
          <p:cNvSpPr>
            <a:spLocks noGrp="1"/>
          </p:cNvSpPr>
          <p:nvPr>
            <p:ph type="ftr" sz="quarter" idx="11"/>
          </p:nvPr>
        </p:nvSpPr>
        <p:spPr/>
        <p:txBody>
          <a:bodyPr/>
          <a:lstStyle/>
          <a:p>
            <a:r>
              <a:rPr lang="en-GB">
                <a:solidFill>
                  <a:srgbClr val="808080"/>
                </a:solidFill>
              </a:rPr>
              <a:t>Presentation title</a:t>
            </a:r>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240375283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609600" y="1600201"/>
            <a:ext cx="53848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7600" y="1600201"/>
            <a:ext cx="53848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11"/>
          </p:nvPr>
        </p:nvSpPr>
        <p:spPr/>
        <p:txBody>
          <a:bodyPr/>
          <a:lstStyle/>
          <a:p>
            <a:r>
              <a:rPr lang="en-GB">
                <a:solidFill>
                  <a:srgbClr val="808080"/>
                </a:solidFill>
              </a:rPr>
              <a:t>Presentation title</a:t>
            </a:r>
          </a:p>
        </p:txBody>
      </p:sp>
      <p:sp>
        <p:nvSpPr>
          <p:cNvPr id="8"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12"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278108285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609600" y="2196001"/>
            <a:ext cx="5390400" cy="3994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01600" y="2178000"/>
            <a:ext cx="5390400" cy="3994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11"/>
          </p:nvPr>
        </p:nvSpPr>
        <p:spPr/>
        <p:txBody>
          <a:bodyPr/>
          <a:lstStyle/>
          <a:p>
            <a:r>
              <a:rPr lang="en-GB">
                <a:solidFill>
                  <a:srgbClr val="808080"/>
                </a:solidFill>
              </a:rPr>
              <a:t>Presentation title</a:t>
            </a:r>
          </a:p>
        </p:txBody>
      </p:sp>
      <p:sp>
        <p:nvSpPr>
          <p:cNvPr id="8"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10" name="Text Placeholder 9"/>
          <p:cNvSpPr>
            <a:spLocks noGrp="1"/>
          </p:cNvSpPr>
          <p:nvPr>
            <p:ph type="body" sz="quarter" idx="12"/>
          </p:nvPr>
        </p:nvSpPr>
        <p:spPr>
          <a:xfrm>
            <a:off x="609600" y="1490400"/>
            <a:ext cx="5390400" cy="640800"/>
          </a:xfrm>
        </p:spPr>
        <p:txBody>
          <a:bodyPr anchor="b" anchorCtr="0"/>
          <a:lstStyle>
            <a:lvl1pPr>
              <a:buNone/>
              <a:defRPr b="1"/>
            </a:lvl1pPr>
          </a:lstStyle>
          <a:p>
            <a:pPr lvl="0"/>
            <a:endParaRPr lang="en-GB" dirty="0"/>
          </a:p>
        </p:txBody>
      </p:sp>
      <p:sp>
        <p:nvSpPr>
          <p:cNvPr id="11" name="Text Placeholder 9"/>
          <p:cNvSpPr>
            <a:spLocks noGrp="1"/>
          </p:cNvSpPr>
          <p:nvPr>
            <p:ph type="body" sz="quarter" idx="13"/>
          </p:nvPr>
        </p:nvSpPr>
        <p:spPr>
          <a:xfrm>
            <a:off x="6201600" y="1490400"/>
            <a:ext cx="5390400" cy="640800"/>
          </a:xfrm>
        </p:spPr>
        <p:txBody>
          <a:bodyPr anchor="b" anchorCtr="0"/>
          <a:lstStyle>
            <a:lvl1pPr>
              <a:buNone/>
              <a:defRPr b="1"/>
            </a:lvl1pPr>
          </a:lstStyle>
          <a:p>
            <a:pPr lvl="0"/>
            <a:endParaRPr lang="en-GB" dirty="0"/>
          </a:p>
        </p:txBody>
      </p:sp>
      <p:sp>
        <p:nvSpPr>
          <p:cNvPr id="9"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27061340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3" name="Text Placeholder 2"/>
          <p:cNvSpPr>
            <a:spLocks noGrp="1"/>
          </p:cNvSpPr>
          <p:nvPr>
            <p:ph type="body" sz="quarter" idx="11"/>
          </p:nvPr>
        </p:nvSpPr>
        <p:spPr>
          <a:xfrm>
            <a:off x="607485" y="1025526"/>
            <a:ext cx="10972800" cy="1643063"/>
          </a:xfrm>
        </p:spPr>
        <p:txBody>
          <a:bodyPr/>
          <a:lstStyle>
            <a:lvl1pPr marL="0" indent="0" algn="l">
              <a:lnSpc>
                <a:spcPct val="85000"/>
              </a:lnSpc>
              <a:spcBef>
                <a:spcPts val="0"/>
              </a:spcBef>
              <a:buNone/>
              <a:defRPr sz="5000" b="1">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38700249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p:txBody>
          <a:bodyPr/>
          <a:lstStyle/>
          <a:p>
            <a:r>
              <a:rPr lang="en-GB">
                <a:solidFill>
                  <a:srgbClr val="808080"/>
                </a:solidFill>
              </a:rPr>
              <a:t>Presentation title</a:t>
            </a:r>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237592751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dirty="0"/>
              <a:t>Click to edit Master title style</a:t>
            </a:r>
          </a:p>
        </p:txBody>
      </p:sp>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6" name="Freeform 5"/>
          <p:cNvSpPr>
            <a:spLocks/>
          </p:cNvSpPr>
          <p:nvPr userDrawn="1"/>
        </p:nvSpPr>
        <p:spPr bwMode="gray">
          <a:xfrm>
            <a:off x="609600" y="1029601"/>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Tree>
    <p:extLst>
      <p:ext uri="{BB962C8B-B14F-4D97-AF65-F5344CB8AC3E}">
        <p14:creationId xmlns:p14="http://schemas.microsoft.com/office/powerpoint/2010/main" val="2748672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dirty="0"/>
              <a:t>Click to edit Master title style</a:t>
            </a:r>
          </a:p>
        </p:txBody>
      </p:sp>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6" name="Freeform 5"/>
          <p:cNvSpPr>
            <a:spLocks/>
          </p:cNvSpPr>
          <p:nvPr userDrawn="1"/>
        </p:nvSpPr>
        <p:spPr bwMode="gray">
          <a:xfrm>
            <a:off x="609600" y="1040400"/>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Tree>
    <p:extLst>
      <p:ext uri="{BB962C8B-B14F-4D97-AF65-F5344CB8AC3E}">
        <p14:creationId xmlns:p14="http://schemas.microsoft.com/office/powerpoint/2010/main" val="369251844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a:t>Click to edit Master title style</a:t>
            </a:r>
            <a:endParaRPr lang="en-US" dirty="0"/>
          </a:p>
        </p:txBody>
      </p:sp>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pic>
        <p:nvPicPr>
          <p:cNvPr id="7" name="Picture 2"/>
          <p:cNvPicPr>
            <a:picLocks noChangeAspect="1" noChangeArrowheads="1"/>
          </p:cNvPicPr>
          <p:nvPr userDrawn="1"/>
        </p:nvPicPr>
        <p:blipFill>
          <a:blip r:embed="rId2" cstate="print"/>
          <a:srcRect/>
          <a:stretch>
            <a:fillRect/>
          </a:stretch>
        </p:blipFill>
        <p:spPr bwMode="auto">
          <a:xfrm>
            <a:off x="609601" y="1044000"/>
            <a:ext cx="10967399" cy="5184000"/>
          </a:xfrm>
          <a:prstGeom prst="rect">
            <a:avLst/>
          </a:prstGeom>
          <a:noFill/>
          <a:ln w="9525">
            <a:noFill/>
            <a:miter lim="800000"/>
            <a:headEnd/>
            <a:tailEnd/>
          </a:ln>
          <a:effectLst/>
        </p:spPr>
      </p:pic>
    </p:spTree>
    <p:extLst>
      <p:ext uri="{BB962C8B-B14F-4D97-AF65-F5344CB8AC3E}">
        <p14:creationId xmlns:p14="http://schemas.microsoft.com/office/powerpoint/2010/main" val="107711881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dirty="0"/>
              <a:t>Click to edit Master title style</a:t>
            </a:r>
          </a:p>
        </p:txBody>
      </p:sp>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5" name="Freeform 5"/>
          <p:cNvSpPr>
            <a:spLocks/>
          </p:cNvSpPr>
          <p:nvPr userDrawn="1"/>
        </p:nvSpPr>
        <p:spPr bwMode="gray">
          <a:xfrm>
            <a:off x="609600" y="1040400"/>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blipFill dpi="0" rotWithShape="1">
            <a:blip r:embed="rId2" cstate="print"/>
            <a:srcRect/>
            <a:stretch>
              <a:fillRect/>
            </a:stretch>
          </a:bli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Tree>
    <p:extLst>
      <p:ext uri="{BB962C8B-B14F-4D97-AF65-F5344CB8AC3E}">
        <p14:creationId xmlns:p14="http://schemas.microsoft.com/office/powerpoint/2010/main" val="215887933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7" name="Line 11"/>
          <p:cNvSpPr>
            <a:spLocks noChangeShapeType="1"/>
          </p:cNvSpPr>
          <p:nvPr userDrawn="1"/>
        </p:nvSpPr>
        <p:spPr bwMode="auto">
          <a:xfrm>
            <a:off x="607484" y="6243638"/>
            <a:ext cx="10972800" cy="0"/>
          </a:xfrm>
          <a:prstGeom prst="line">
            <a:avLst/>
          </a:prstGeom>
          <a:noFill/>
          <a:ln w="3175">
            <a:solidFill>
              <a:schemeClr val="bg1"/>
            </a:solidFill>
            <a:round/>
            <a:headEnd/>
            <a:tailEnd/>
          </a:ln>
          <a:effectLst/>
        </p:spPr>
        <p:txBody>
          <a:bodyPr wrap="none" anchor="ctr"/>
          <a:lstStyle/>
          <a:p>
            <a:endParaRPr lang="en-US" sz="1800" dirty="0">
              <a:solidFill>
                <a:srgbClr val="808080"/>
              </a:solidFill>
            </a:endParaRPr>
          </a:p>
        </p:txBody>
      </p:sp>
    </p:spTree>
    <p:extLst>
      <p:ext uri="{BB962C8B-B14F-4D97-AF65-F5344CB8AC3E}">
        <p14:creationId xmlns:p14="http://schemas.microsoft.com/office/powerpoint/2010/main" val="402785943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nal legal text">
    <p:spTree>
      <p:nvGrpSpPr>
        <p:cNvPr id="1" name=""/>
        <p:cNvGrpSpPr/>
        <p:nvPr/>
      </p:nvGrpSpPr>
      <p:grpSpPr>
        <a:xfrm>
          <a:off x="0" y="0"/>
          <a:ext cx="0" cy="0"/>
          <a:chOff x="0" y="0"/>
          <a:chExt cx="0" cy="0"/>
        </a:xfrm>
      </p:grpSpPr>
      <p:sp>
        <p:nvSpPr>
          <p:cNvPr id="7" name="Line 11"/>
          <p:cNvSpPr>
            <a:spLocks noChangeShapeType="1"/>
          </p:cNvSpPr>
          <p:nvPr userDrawn="1"/>
        </p:nvSpPr>
        <p:spPr bwMode="auto">
          <a:xfrm>
            <a:off x="607484" y="6243638"/>
            <a:ext cx="10972800" cy="0"/>
          </a:xfrm>
          <a:prstGeom prst="line">
            <a:avLst/>
          </a:prstGeom>
          <a:noFill/>
          <a:ln w="3175">
            <a:solidFill>
              <a:schemeClr val="bg1"/>
            </a:solidFill>
            <a:round/>
            <a:headEnd/>
            <a:tailEnd/>
          </a:ln>
          <a:effectLst/>
        </p:spPr>
        <p:txBody>
          <a:bodyPr wrap="none" anchor="ctr"/>
          <a:lstStyle/>
          <a:p>
            <a:endParaRPr lang="en-US" sz="1800" dirty="0">
              <a:solidFill>
                <a:srgbClr val="808080"/>
              </a:solidFill>
            </a:endParaRPr>
          </a:p>
        </p:txBody>
      </p:sp>
      <p:sp>
        <p:nvSpPr>
          <p:cNvPr id="8" name="Content Placeholder 2"/>
          <p:cNvSpPr>
            <a:spLocks noGrp="1"/>
          </p:cNvSpPr>
          <p:nvPr>
            <p:ph idx="1"/>
          </p:nvPr>
        </p:nvSpPr>
        <p:spPr>
          <a:xfrm>
            <a:off x="607483" y="719139"/>
            <a:ext cx="4675200"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Arial" pitchFamily="34"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Arial" pitchFamily="34" charset="0"/>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Arial" pitchFamily="34"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Arial" pitchFamily="34" charset="0"/>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Arial" pitchFamily="34"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40231028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13430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Line divider 3">
    <p:spTree>
      <p:nvGrpSpPr>
        <p:cNvPr id="1" name=""/>
        <p:cNvGrpSpPr/>
        <p:nvPr/>
      </p:nvGrpSpPr>
      <p:grpSpPr>
        <a:xfrm>
          <a:off x="0" y="0"/>
          <a:ext cx="0" cy="0"/>
          <a:chOff x="0" y="0"/>
          <a:chExt cx="0" cy="0"/>
        </a:xfrm>
      </p:grpSpPr>
      <p:sp>
        <p:nvSpPr>
          <p:cNvPr id="5" name="Rectangle 4"/>
          <p:cNvSpPr/>
          <p:nvPr userDrawn="1"/>
        </p:nvSpPr>
        <p:spPr>
          <a:xfrm>
            <a:off x="508000" y="6019800"/>
            <a:ext cx="11277600" cy="304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46464"/>
              </a:solidFill>
            </a:endParaRPr>
          </a:p>
        </p:txBody>
      </p:sp>
      <p:sp>
        <p:nvSpPr>
          <p:cNvPr id="4" name="Rectangle 3"/>
          <p:cNvSpPr/>
          <p:nvPr userDrawn="1"/>
        </p:nvSpPr>
        <p:spPr>
          <a:xfrm>
            <a:off x="508000" y="914400"/>
            <a:ext cx="11277600" cy="304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46464"/>
              </a:solidFill>
            </a:endParaRPr>
          </a:p>
        </p:txBody>
      </p:sp>
      <p:sp>
        <p:nvSpPr>
          <p:cNvPr id="2" name="Title 1"/>
          <p:cNvSpPr>
            <a:spLocks noGrp="1"/>
          </p:cNvSpPr>
          <p:nvPr>
            <p:ph type="title"/>
          </p:nvPr>
        </p:nvSpPr>
        <p:spPr/>
        <p:txBody>
          <a:bodyPr/>
          <a:lstStyle>
            <a:lvl1pPr>
              <a:defRPr>
                <a:solidFill>
                  <a:schemeClr val="bg1"/>
                </a:solidFill>
              </a:defRPr>
            </a:lvl1pPr>
          </a:lstStyle>
          <a:p>
            <a:r>
              <a:rPr lang="en-US" noProof="0"/>
              <a:t>Click to edit Master title style</a:t>
            </a:r>
          </a:p>
        </p:txBody>
      </p:sp>
      <p:pic>
        <p:nvPicPr>
          <p:cNvPr id="7" name="Picture 13" descr="PPTbackground_3_HANDOUT"/>
          <p:cNvPicPr>
            <a:picLocks noChangeAspect="1" noChangeArrowheads="1"/>
          </p:cNvPicPr>
          <p:nvPr userDrawn="1"/>
        </p:nvPicPr>
        <p:blipFill>
          <a:blip r:embed="rId2" cstate="print"/>
          <a:srcRect/>
          <a:stretch>
            <a:fillRect/>
          </a:stretch>
        </p:blipFill>
        <p:spPr bwMode="auto">
          <a:xfrm>
            <a:off x="637117" y="1023938"/>
            <a:ext cx="10945283" cy="5222875"/>
          </a:xfrm>
          <a:prstGeom prst="rect">
            <a:avLst/>
          </a:prstGeom>
          <a:noFill/>
        </p:spPr>
      </p:pic>
    </p:spTree>
    <p:extLst>
      <p:ext uri="{BB962C8B-B14F-4D97-AF65-F5344CB8AC3E}">
        <p14:creationId xmlns:p14="http://schemas.microsoft.com/office/powerpoint/2010/main" val="20229985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l-GR"/>
          </a:p>
        </p:txBody>
      </p:sp>
      <p:sp>
        <p:nvSpPr>
          <p:cNvPr id="3" name="Footer Placeholder 2"/>
          <p:cNvSpPr>
            <a:spLocks noGrp="1"/>
          </p:cNvSpPr>
          <p:nvPr>
            <p:ph type="ftr" sz="quarter" idx="10"/>
          </p:nvPr>
        </p:nvSpPr>
        <p:spPr/>
        <p:txBody>
          <a:bodyPr/>
          <a:lstStyle/>
          <a:p>
            <a:r>
              <a:rPr lang="en-GB">
                <a:solidFill>
                  <a:srgbClr val="808080"/>
                </a:solidFill>
              </a:rPr>
              <a:t>HELPE Information Security</a:t>
            </a:r>
            <a:endParaRPr lang="en-GB" dirty="0">
              <a:solidFill>
                <a:srgbClr val="808080"/>
              </a:solidFill>
            </a:endParaRPr>
          </a:p>
        </p:txBody>
      </p:sp>
      <p:sp>
        <p:nvSpPr>
          <p:cNvPr id="5" name="Freeform 4"/>
          <p:cNvSpPr/>
          <p:nvPr userDrawn="1"/>
        </p:nvSpPr>
        <p:spPr bwMode="gray">
          <a:xfrm flipH="1">
            <a:off x="2" y="2614613"/>
            <a:ext cx="11280479" cy="1498600"/>
          </a:xfrm>
          <a:custGeom>
            <a:avLst/>
            <a:gdLst>
              <a:gd name="connsiteX0" fmla="*/ 85725 w 7705725"/>
              <a:gd name="connsiteY0" fmla="*/ 0 h 1704975"/>
              <a:gd name="connsiteX1" fmla="*/ 7705725 w 7705725"/>
              <a:gd name="connsiteY1" fmla="*/ 0 h 1704975"/>
              <a:gd name="connsiteX2" fmla="*/ 7705725 w 7705725"/>
              <a:gd name="connsiteY2" fmla="*/ 1704975 h 1704975"/>
              <a:gd name="connsiteX3" fmla="*/ 0 w 7705725"/>
              <a:gd name="connsiteY3" fmla="*/ 1704975 h 1704975"/>
              <a:gd name="connsiteX4" fmla="*/ 85725 w 7705725"/>
              <a:gd name="connsiteY4" fmla="*/ 0 h 1704975"/>
              <a:gd name="connsiteX0" fmla="*/ 0 w 7620000"/>
              <a:gd name="connsiteY0" fmla="*/ 0 h 1705429"/>
              <a:gd name="connsiteX1" fmla="*/ 7620000 w 7620000"/>
              <a:gd name="connsiteY1" fmla="*/ 0 h 1705429"/>
              <a:gd name="connsiteX2" fmla="*/ 7620000 w 7620000"/>
              <a:gd name="connsiteY2" fmla="*/ 1704975 h 1705429"/>
              <a:gd name="connsiteX3" fmla="*/ 329085 w 7620000"/>
              <a:gd name="connsiteY3" fmla="*/ 1705429 h 1705429"/>
              <a:gd name="connsiteX4" fmla="*/ 0 w 7620000"/>
              <a:gd name="connsiteY4" fmla="*/ 0 h 1705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1705429">
                <a:moveTo>
                  <a:pt x="0" y="0"/>
                </a:moveTo>
                <a:lnTo>
                  <a:pt x="7620000" y="0"/>
                </a:lnTo>
                <a:lnTo>
                  <a:pt x="7620000" y="1704975"/>
                </a:lnTo>
                <a:lnTo>
                  <a:pt x="329085" y="1705429"/>
                </a:lnTo>
                <a:lnTo>
                  <a:pt x="0" y="0"/>
                </a:lnTo>
                <a:close/>
              </a:path>
            </a:pathLst>
          </a:custGeom>
          <a:solidFill>
            <a:srgbClr val="646464"/>
          </a:solidFill>
          <a:ln w="9525">
            <a:noFill/>
            <a:round/>
            <a:headEnd/>
            <a:tailEnd/>
          </a:ln>
        </p:spPr>
        <p:txBody>
          <a:bodyPr lIns="83962" tIns="41981" rIns="83962" bIns="41981"/>
          <a:lstStyle/>
          <a:p>
            <a:pPr eaLnBrk="0" fontAlgn="base" hangingPunct="0">
              <a:spcBef>
                <a:spcPct val="0"/>
              </a:spcBef>
              <a:spcAft>
                <a:spcPct val="0"/>
              </a:spcAft>
              <a:defRPr/>
            </a:pPr>
            <a:endParaRPr lang="en-GB" sz="700" dirty="0">
              <a:solidFill>
                <a:srgbClr val="000000"/>
              </a:solidFill>
            </a:endParaRPr>
          </a:p>
        </p:txBody>
      </p:sp>
      <p:sp>
        <p:nvSpPr>
          <p:cNvPr id="6" name="Text Placeholder 9"/>
          <p:cNvSpPr>
            <a:spLocks noGrp="1"/>
          </p:cNvSpPr>
          <p:nvPr>
            <p:ph type="body" sz="quarter" idx="11"/>
          </p:nvPr>
        </p:nvSpPr>
        <p:spPr bwMode="gray">
          <a:xfrm>
            <a:off x="729620" y="3080634"/>
            <a:ext cx="8097944" cy="708406"/>
          </a:xfrm>
          <a:prstGeom prst="rect">
            <a:avLst/>
          </a:prstGeom>
        </p:spPr>
        <p:txBody>
          <a:bodyPr lIns="83969" tIns="41985" rIns="83969" bIns="41985"/>
          <a:lstStyle>
            <a:lvl1pPr>
              <a:lnSpc>
                <a:spcPct val="90000"/>
              </a:lnSpc>
              <a:spcAft>
                <a:spcPts val="0"/>
              </a:spcAft>
              <a:buNone/>
              <a:defRPr lang="en-GB" sz="3100" b="1" kern="1200" dirty="0" smtClean="0">
                <a:solidFill>
                  <a:srgbClr val="FFD200"/>
                </a:solidFill>
                <a:latin typeface="+mj-lt"/>
                <a:ea typeface="+mn-ea"/>
                <a:cs typeface="Arial" charset="0"/>
              </a:defRPr>
            </a:lvl1pPr>
          </a:lstStyle>
          <a:p>
            <a:pPr lvl="0"/>
            <a:r>
              <a:rPr lang="en-US" dirty="0"/>
              <a:t>Click to edit Master text styles</a:t>
            </a:r>
          </a:p>
        </p:txBody>
      </p:sp>
      <p:sp>
        <p:nvSpPr>
          <p:cNvPr id="7" name="Text Placeholder 7"/>
          <p:cNvSpPr>
            <a:spLocks noGrp="1"/>
          </p:cNvSpPr>
          <p:nvPr>
            <p:ph type="body" sz="quarter" idx="12"/>
          </p:nvPr>
        </p:nvSpPr>
        <p:spPr bwMode="gray">
          <a:xfrm>
            <a:off x="733346" y="2800662"/>
            <a:ext cx="8094156" cy="254067"/>
          </a:xfrm>
          <a:prstGeom prst="rect">
            <a:avLst/>
          </a:prstGeom>
        </p:spPr>
        <p:txBody>
          <a:bodyPr wrap="none" lIns="83969" tIns="41985" rIns="83969" bIns="41985" anchor="ctr"/>
          <a:lstStyle>
            <a:lvl1pPr>
              <a:buNone/>
              <a:defRPr lang="en-US" sz="1500" b="1" kern="1200" dirty="0" smtClean="0">
                <a:solidFill>
                  <a:schemeClr val="tx2"/>
                </a:solidFill>
                <a:latin typeface="+mj-lt"/>
                <a:ea typeface="+mn-ea"/>
                <a:cs typeface="Arial" charset="0"/>
              </a:defRPr>
            </a:lvl1pPr>
          </a:lstStyle>
          <a:p>
            <a:pPr lvl="0"/>
            <a:r>
              <a:rPr lang="en-US" dirty="0"/>
              <a:t>Click to edit Master text styles</a:t>
            </a:r>
          </a:p>
        </p:txBody>
      </p:sp>
      <p:sp>
        <p:nvSpPr>
          <p:cNvPr id="4" name="Rectangle 3"/>
          <p:cNvSpPr/>
          <p:nvPr userDrawn="1"/>
        </p:nvSpPr>
        <p:spPr>
          <a:xfrm>
            <a:off x="10848528" y="6415200"/>
            <a:ext cx="936104" cy="326168"/>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Tree>
    <p:extLst>
      <p:ext uri="{BB962C8B-B14F-4D97-AF65-F5344CB8AC3E}">
        <p14:creationId xmlns:p14="http://schemas.microsoft.com/office/powerpoint/2010/main" val="39616835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Cover">
    <p:spTree>
      <p:nvGrpSpPr>
        <p:cNvPr id="1" name=""/>
        <p:cNvGrpSpPr/>
        <p:nvPr/>
      </p:nvGrpSpPr>
      <p:grpSpPr>
        <a:xfrm>
          <a:off x="0" y="0"/>
          <a:ext cx="0" cy="0"/>
          <a:chOff x="0" y="0"/>
          <a:chExt cx="0" cy="0"/>
        </a:xfrm>
      </p:grpSpPr>
      <p:sp>
        <p:nvSpPr>
          <p:cNvPr id="2" name="Title 1"/>
          <p:cNvSpPr>
            <a:spLocks noGrp="1"/>
          </p:cNvSpPr>
          <p:nvPr>
            <p:ph type="ctrTitle"/>
          </p:nvPr>
        </p:nvSpPr>
        <p:spPr>
          <a:xfrm>
            <a:off x="3110400" y="777600"/>
            <a:ext cx="7320000" cy="860400"/>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3110400" y="1753200"/>
            <a:ext cx="7320000" cy="968400"/>
          </a:xfrm>
        </p:spPr>
        <p:txBody>
          <a:bodyPr/>
          <a:lstStyle>
            <a:lvl1pPr marL="0" indent="0" algn="l">
              <a:buNone/>
              <a:defRPr sz="2000">
                <a:solidFill>
                  <a:schemeClr val="bg2"/>
                </a:solidFill>
              </a:defRPr>
            </a:lvl1pPr>
            <a:lvl2pPr marL="0" indent="0" algn="l">
              <a:buNone/>
              <a:defRPr sz="1600">
                <a:solidFill>
                  <a:schemeClr val="bg2"/>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a:p>
            <a:pPr lvl="1"/>
            <a:endParaRPr lang="en-GB" dirty="0"/>
          </a:p>
        </p:txBody>
      </p:sp>
    </p:spTree>
    <p:extLst>
      <p:ext uri="{BB962C8B-B14F-4D97-AF65-F5344CB8AC3E}">
        <p14:creationId xmlns:p14="http://schemas.microsoft.com/office/powerpoint/2010/main" val="382277219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dirty="0"/>
          </a:p>
        </p:txBody>
      </p:sp>
      <p:sp>
        <p:nvSpPr>
          <p:cNvPr id="5" name="Footer Placeholder 4"/>
          <p:cNvSpPr>
            <a:spLocks noGrp="1"/>
          </p:cNvSpPr>
          <p:nvPr>
            <p:ph type="ftr" sz="quarter" idx="11"/>
          </p:nvPr>
        </p:nvSpPr>
        <p:spPr/>
        <p:txBody>
          <a:bodyPr/>
          <a:lstStyle/>
          <a:p>
            <a:r>
              <a:rPr lang="en-GB">
                <a:solidFill>
                  <a:srgbClr val="808080"/>
                </a:solidFill>
              </a:rPr>
              <a:t>Presentation title</a:t>
            </a:r>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63081519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Cover_photo_or_illustration_input">
    <p:spTree>
      <p:nvGrpSpPr>
        <p:cNvPr id="1" name=""/>
        <p:cNvGrpSpPr/>
        <p:nvPr/>
      </p:nvGrpSpPr>
      <p:grpSpPr>
        <a:xfrm>
          <a:off x="0" y="0"/>
          <a:ext cx="0" cy="0"/>
          <a:chOff x="0" y="0"/>
          <a:chExt cx="0" cy="0"/>
        </a:xfrm>
      </p:grpSpPr>
      <p:sp>
        <p:nvSpPr>
          <p:cNvPr id="2" name="Title 1"/>
          <p:cNvSpPr>
            <a:spLocks noGrp="1"/>
          </p:cNvSpPr>
          <p:nvPr>
            <p:ph type="ctrTitle"/>
          </p:nvPr>
        </p:nvSpPr>
        <p:spPr>
          <a:xfrm>
            <a:off x="3110400" y="777600"/>
            <a:ext cx="7320000" cy="860400"/>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3110400" y="1753200"/>
            <a:ext cx="7320000" cy="968400"/>
          </a:xfrm>
        </p:spPr>
        <p:txBody>
          <a:bodyPr/>
          <a:lstStyle>
            <a:lvl1pPr marL="0" indent="0" algn="l">
              <a:buNone/>
              <a:defRPr sz="2000">
                <a:solidFill>
                  <a:schemeClr val="bg2"/>
                </a:solidFill>
              </a:defRPr>
            </a:lvl1pPr>
            <a:lvl2pPr marL="0" indent="0" algn="l">
              <a:buNone/>
              <a:defRPr sz="1600">
                <a:solidFill>
                  <a:schemeClr val="bg2"/>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a:p>
            <a:pPr lvl="1"/>
            <a:endParaRPr lang="en-GB" dirty="0"/>
          </a:p>
        </p:txBody>
      </p:sp>
      <p:pic>
        <p:nvPicPr>
          <p:cNvPr id="11" name="Picture 2"/>
          <p:cNvPicPr>
            <a:picLocks noChangeAspect="1" noChangeArrowheads="1"/>
          </p:cNvPicPr>
          <p:nvPr userDrawn="1"/>
        </p:nvPicPr>
        <p:blipFill>
          <a:blip r:embed="rId2" cstate="print"/>
          <a:srcRect/>
          <a:stretch>
            <a:fillRect/>
          </a:stretch>
        </p:blipFill>
        <p:spPr bwMode="auto">
          <a:xfrm>
            <a:off x="3029257" y="5745156"/>
            <a:ext cx="1311311" cy="745200"/>
          </a:xfrm>
          <a:prstGeom prst="rect">
            <a:avLst/>
          </a:prstGeom>
          <a:noFill/>
          <a:ln w="9525">
            <a:noFill/>
            <a:miter lim="800000"/>
            <a:headEnd/>
            <a:tailEnd/>
          </a:ln>
          <a:effectLst/>
        </p:spPr>
      </p:pic>
      <p:sp>
        <p:nvSpPr>
          <p:cNvPr id="9" name="Freeform 8"/>
          <p:cNvSpPr>
            <a:spLocks/>
          </p:cNvSpPr>
          <p:nvPr userDrawn="1"/>
        </p:nvSpPr>
        <p:spPr bwMode="gray">
          <a:xfrm>
            <a:off x="3031822" y="2405319"/>
            <a:ext cx="9160177" cy="2494990"/>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
        <p:nvSpPr>
          <p:cNvPr id="7" name="Freeform 6"/>
          <p:cNvSpPr/>
          <p:nvPr userDrawn="1"/>
        </p:nvSpPr>
        <p:spPr>
          <a:xfrm>
            <a:off x="-12192" y="3000376"/>
            <a:ext cx="3048000" cy="2729861"/>
          </a:xfrm>
          <a:custGeom>
            <a:avLst/>
            <a:gdLst>
              <a:gd name="connsiteX0" fmla="*/ 0 w 2286000"/>
              <a:gd name="connsiteY0" fmla="*/ 1318973 h 1318973"/>
              <a:gd name="connsiteX1" fmla="*/ 0 w 2286000"/>
              <a:gd name="connsiteY1" fmla="*/ 0 h 1318973"/>
              <a:gd name="connsiteX2" fmla="*/ 2286000 w 2286000"/>
              <a:gd name="connsiteY2" fmla="*/ 486803 h 1318973"/>
              <a:gd name="connsiteX3" fmla="*/ 0 w 2286000"/>
              <a:gd name="connsiteY3" fmla="*/ 1318973 h 1318973"/>
              <a:gd name="connsiteX0" fmla="*/ 0 w 2286000"/>
              <a:gd name="connsiteY0" fmla="*/ 2729861 h 2729861"/>
              <a:gd name="connsiteX1" fmla="*/ 9144 w 2286000"/>
              <a:gd name="connsiteY1" fmla="*/ 0 h 2729861"/>
              <a:gd name="connsiteX2" fmla="*/ 2286000 w 2286000"/>
              <a:gd name="connsiteY2" fmla="*/ 1897691 h 2729861"/>
              <a:gd name="connsiteX3" fmla="*/ 0 w 2286000"/>
              <a:gd name="connsiteY3" fmla="*/ 2729861 h 2729861"/>
            </a:gdLst>
            <a:ahLst/>
            <a:cxnLst>
              <a:cxn ang="0">
                <a:pos x="connsiteX0" y="connsiteY0"/>
              </a:cxn>
              <a:cxn ang="0">
                <a:pos x="connsiteX1" y="connsiteY1"/>
              </a:cxn>
              <a:cxn ang="0">
                <a:pos x="connsiteX2" y="connsiteY2"/>
              </a:cxn>
              <a:cxn ang="0">
                <a:pos x="connsiteX3" y="connsiteY3"/>
              </a:cxn>
            </a:cxnLst>
            <a:rect l="l" t="t" r="r" b="b"/>
            <a:pathLst>
              <a:path w="2286000" h="2729861">
                <a:moveTo>
                  <a:pt x="0" y="2729861"/>
                </a:moveTo>
                <a:lnTo>
                  <a:pt x="9144" y="0"/>
                </a:lnTo>
                <a:lnTo>
                  <a:pt x="2286000" y="1897691"/>
                </a:lnTo>
                <a:lnTo>
                  <a:pt x="0" y="2729861"/>
                </a:lnTo>
                <a:close/>
              </a:path>
            </a:pathLst>
          </a:custGeom>
          <a:blipFill>
            <a:blip r:embed="rId3" cstate="print"/>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000000"/>
              </a:solidFill>
            </a:endParaRPr>
          </a:p>
        </p:txBody>
      </p:sp>
      <p:sp>
        <p:nvSpPr>
          <p:cNvPr id="8" name="TextBox 7"/>
          <p:cNvSpPr txBox="1"/>
          <p:nvPr userDrawn="1"/>
        </p:nvSpPr>
        <p:spPr>
          <a:xfrm>
            <a:off x="87091" y="4047893"/>
            <a:ext cx="2381045" cy="664797"/>
          </a:xfrm>
          <a:prstGeom prst="rect">
            <a:avLst/>
          </a:prstGeom>
          <a:noFill/>
        </p:spPr>
        <p:txBody>
          <a:bodyPr wrap="square" lIns="0" tIns="36576" rIns="0" bIns="0" rtlCol="0">
            <a:spAutoFit/>
          </a:bodyPr>
          <a:lstStyle/>
          <a:p>
            <a:pPr>
              <a:lnSpc>
                <a:spcPct val="85000"/>
              </a:lnSpc>
              <a:spcAft>
                <a:spcPts val="600"/>
              </a:spcAft>
              <a:buClr>
                <a:srgbClr val="FFD200"/>
              </a:buClr>
              <a:buSzPct val="70000"/>
            </a:pPr>
            <a:r>
              <a:rPr lang="en-US" sz="1600" b="1" dirty="0">
                <a:solidFill>
                  <a:srgbClr val="FFD200"/>
                </a:solidFill>
              </a:rPr>
              <a:t>Placeholder image — to replace this image, select View&gt;Notes Page</a:t>
            </a:r>
          </a:p>
        </p:txBody>
      </p:sp>
    </p:spTree>
    <p:extLst>
      <p:ext uri="{BB962C8B-B14F-4D97-AF65-F5344CB8AC3E}">
        <p14:creationId xmlns:p14="http://schemas.microsoft.com/office/powerpoint/2010/main" val="40215624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p:txBody>
          <a:bodyPr/>
          <a:lstStyle/>
          <a:p>
            <a:r>
              <a:rPr lang="en-GB">
                <a:solidFill>
                  <a:srgbClr val="808080"/>
                </a:solidFill>
              </a:rPr>
              <a:t>Presentation title</a:t>
            </a:r>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34822507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Footer Placeholder 4"/>
          <p:cNvSpPr>
            <a:spLocks noGrp="1"/>
          </p:cNvSpPr>
          <p:nvPr>
            <p:ph type="ftr" sz="quarter" idx="11"/>
          </p:nvPr>
        </p:nvSpPr>
        <p:spPr/>
        <p:txBody>
          <a:bodyPr/>
          <a:lstStyle/>
          <a:p>
            <a:r>
              <a:rPr lang="en-GB">
                <a:solidFill>
                  <a:srgbClr val="808080"/>
                </a:solidFill>
              </a:rPr>
              <a:t>Presentation title</a:t>
            </a:r>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39672650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609600" y="1600201"/>
            <a:ext cx="53848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7600" y="1600201"/>
            <a:ext cx="53848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11"/>
          </p:nvPr>
        </p:nvSpPr>
        <p:spPr/>
        <p:txBody>
          <a:bodyPr/>
          <a:lstStyle/>
          <a:p>
            <a:r>
              <a:rPr lang="en-GB">
                <a:solidFill>
                  <a:srgbClr val="808080"/>
                </a:solidFill>
              </a:rPr>
              <a:t>Presentation title</a:t>
            </a:r>
          </a:p>
        </p:txBody>
      </p:sp>
      <p:sp>
        <p:nvSpPr>
          <p:cNvPr id="8"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12"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238881520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609600" y="2196001"/>
            <a:ext cx="5390400" cy="3994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01600" y="2178000"/>
            <a:ext cx="5390400" cy="3994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11"/>
          </p:nvPr>
        </p:nvSpPr>
        <p:spPr/>
        <p:txBody>
          <a:bodyPr/>
          <a:lstStyle/>
          <a:p>
            <a:r>
              <a:rPr lang="en-GB">
                <a:solidFill>
                  <a:srgbClr val="808080"/>
                </a:solidFill>
              </a:rPr>
              <a:t>Presentation title</a:t>
            </a:r>
          </a:p>
        </p:txBody>
      </p:sp>
      <p:sp>
        <p:nvSpPr>
          <p:cNvPr id="8"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10" name="Text Placeholder 9"/>
          <p:cNvSpPr>
            <a:spLocks noGrp="1"/>
          </p:cNvSpPr>
          <p:nvPr>
            <p:ph type="body" sz="quarter" idx="12"/>
          </p:nvPr>
        </p:nvSpPr>
        <p:spPr>
          <a:xfrm>
            <a:off x="609600" y="1490400"/>
            <a:ext cx="5390400" cy="640800"/>
          </a:xfrm>
        </p:spPr>
        <p:txBody>
          <a:bodyPr anchor="b" anchorCtr="0"/>
          <a:lstStyle>
            <a:lvl1pPr>
              <a:buNone/>
              <a:defRPr b="1"/>
            </a:lvl1pPr>
          </a:lstStyle>
          <a:p>
            <a:pPr lvl="0"/>
            <a:endParaRPr lang="en-GB" dirty="0"/>
          </a:p>
        </p:txBody>
      </p:sp>
      <p:sp>
        <p:nvSpPr>
          <p:cNvPr id="11" name="Text Placeholder 9"/>
          <p:cNvSpPr>
            <a:spLocks noGrp="1"/>
          </p:cNvSpPr>
          <p:nvPr>
            <p:ph type="body" sz="quarter" idx="13"/>
          </p:nvPr>
        </p:nvSpPr>
        <p:spPr>
          <a:xfrm>
            <a:off x="6201600" y="1490400"/>
            <a:ext cx="5390400" cy="640800"/>
          </a:xfrm>
        </p:spPr>
        <p:txBody>
          <a:bodyPr anchor="b" anchorCtr="0"/>
          <a:lstStyle>
            <a:lvl1pPr>
              <a:buNone/>
              <a:defRPr b="1"/>
            </a:lvl1pPr>
          </a:lstStyle>
          <a:p>
            <a:pPr lvl="0"/>
            <a:endParaRPr lang="en-GB" dirty="0"/>
          </a:p>
        </p:txBody>
      </p:sp>
      <p:sp>
        <p:nvSpPr>
          <p:cNvPr id="9"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4934803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3" name="Text Placeholder 2"/>
          <p:cNvSpPr>
            <a:spLocks noGrp="1"/>
          </p:cNvSpPr>
          <p:nvPr>
            <p:ph type="body" sz="quarter" idx="11"/>
          </p:nvPr>
        </p:nvSpPr>
        <p:spPr>
          <a:xfrm>
            <a:off x="607485" y="1025526"/>
            <a:ext cx="10972800" cy="1643063"/>
          </a:xfrm>
        </p:spPr>
        <p:txBody>
          <a:bodyPr/>
          <a:lstStyle>
            <a:lvl1pPr marL="0" indent="0" algn="l">
              <a:lnSpc>
                <a:spcPct val="85000"/>
              </a:lnSpc>
              <a:spcBef>
                <a:spcPts val="0"/>
              </a:spcBef>
              <a:buNone/>
              <a:defRPr sz="5000" b="1">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11360993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dirty="0"/>
              <a:t>Click to edit Master title style</a:t>
            </a:r>
          </a:p>
        </p:txBody>
      </p:sp>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6" name="Freeform 5"/>
          <p:cNvSpPr>
            <a:spLocks/>
          </p:cNvSpPr>
          <p:nvPr userDrawn="1"/>
        </p:nvSpPr>
        <p:spPr bwMode="gray">
          <a:xfrm>
            <a:off x="609600" y="1029601"/>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Tree>
    <p:extLst>
      <p:ext uri="{BB962C8B-B14F-4D97-AF65-F5344CB8AC3E}">
        <p14:creationId xmlns:p14="http://schemas.microsoft.com/office/powerpoint/2010/main" val="261279959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dirty="0"/>
              <a:t>Click to edit Master title style</a:t>
            </a:r>
          </a:p>
        </p:txBody>
      </p:sp>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6" name="Freeform 5"/>
          <p:cNvSpPr>
            <a:spLocks/>
          </p:cNvSpPr>
          <p:nvPr userDrawn="1"/>
        </p:nvSpPr>
        <p:spPr bwMode="gray">
          <a:xfrm>
            <a:off x="609600" y="1040400"/>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Tree>
    <p:extLst>
      <p:ext uri="{BB962C8B-B14F-4D97-AF65-F5344CB8AC3E}">
        <p14:creationId xmlns:p14="http://schemas.microsoft.com/office/powerpoint/2010/main" val="31902844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a:t>Click to edit Master title style</a:t>
            </a:r>
            <a:endParaRPr lang="en-US" dirty="0"/>
          </a:p>
        </p:txBody>
      </p:sp>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pic>
        <p:nvPicPr>
          <p:cNvPr id="7" name="Picture 2"/>
          <p:cNvPicPr>
            <a:picLocks noChangeAspect="1" noChangeArrowheads="1"/>
          </p:cNvPicPr>
          <p:nvPr userDrawn="1"/>
        </p:nvPicPr>
        <p:blipFill>
          <a:blip r:embed="rId2" cstate="print"/>
          <a:srcRect/>
          <a:stretch>
            <a:fillRect/>
          </a:stretch>
        </p:blipFill>
        <p:spPr bwMode="auto">
          <a:xfrm>
            <a:off x="609601" y="1044000"/>
            <a:ext cx="10967399" cy="5184000"/>
          </a:xfrm>
          <a:prstGeom prst="rect">
            <a:avLst/>
          </a:prstGeom>
          <a:noFill/>
          <a:ln w="9525">
            <a:noFill/>
            <a:miter lim="800000"/>
            <a:headEnd/>
            <a:tailEnd/>
          </a:ln>
          <a:effectLst/>
        </p:spPr>
      </p:pic>
    </p:spTree>
    <p:extLst>
      <p:ext uri="{BB962C8B-B14F-4D97-AF65-F5344CB8AC3E}">
        <p14:creationId xmlns:p14="http://schemas.microsoft.com/office/powerpoint/2010/main" val="133103484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dirty="0"/>
              <a:t>Click to edit Master title style</a:t>
            </a:r>
          </a:p>
        </p:txBody>
      </p:sp>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5" name="Freeform 5"/>
          <p:cNvSpPr>
            <a:spLocks/>
          </p:cNvSpPr>
          <p:nvPr userDrawn="1"/>
        </p:nvSpPr>
        <p:spPr bwMode="gray">
          <a:xfrm>
            <a:off x="609600" y="1040400"/>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blipFill dpi="0" rotWithShape="1">
            <a:blip r:embed="rId2" cstate="print"/>
            <a:srcRect/>
            <a:stretch>
              <a:fillRect/>
            </a:stretch>
          </a:bli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Tree>
    <p:extLst>
      <p:ext uri="{BB962C8B-B14F-4D97-AF65-F5344CB8AC3E}">
        <p14:creationId xmlns:p14="http://schemas.microsoft.com/office/powerpoint/2010/main" val="437611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609600" y="1600201"/>
            <a:ext cx="53848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97600" y="1600201"/>
            <a:ext cx="53848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Footer Placeholder 5"/>
          <p:cNvSpPr>
            <a:spLocks noGrp="1"/>
          </p:cNvSpPr>
          <p:nvPr>
            <p:ph type="ftr" sz="quarter" idx="11"/>
          </p:nvPr>
        </p:nvSpPr>
        <p:spPr>
          <a:xfrm>
            <a:off x="3451200" y="6323013"/>
            <a:ext cx="4579200" cy="201600"/>
          </a:xfrm>
        </p:spPr>
        <p:txBody>
          <a:bodyPr/>
          <a:lstStyle/>
          <a:p>
            <a:r>
              <a:rPr lang="en-GB">
                <a:solidFill>
                  <a:srgbClr val="808080"/>
                </a:solidFill>
              </a:rPr>
              <a:t>Presentation title</a:t>
            </a:r>
            <a:endParaRPr lang="en-GB" dirty="0">
              <a:solidFill>
                <a:srgbClr val="808080"/>
              </a:solidFill>
            </a:endParaRPr>
          </a:p>
        </p:txBody>
      </p:sp>
      <p:sp>
        <p:nvSpPr>
          <p:cNvPr id="8"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12"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32410496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7" name="Line 11"/>
          <p:cNvSpPr>
            <a:spLocks noChangeShapeType="1"/>
          </p:cNvSpPr>
          <p:nvPr userDrawn="1"/>
        </p:nvSpPr>
        <p:spPr bwMode="auto">
          <a:xfrm>
            <a:off x="607484" y="6243638"/>
            <a:ext cx="10972800" cy="0"/>
          </a:xfrm>
          <a:prstGeom prst="line">
            <a:avLst/>
          </a:prstGeom>
          <a:noFill/>
          <a:ln w="3175">
            <a:solidFill>
              <a:schemeClr val="bg1"/>
            </a:solidFill>
            <a:round/>
            <a:headEnd/>
            <a:tailEnd/>
          </a:ln>
          <a:effectLst/>
        </p:spPr>
        <p:txBody>
          <a:bodyPr wrap="none" anchor="ctr"/>
          <a:lstStyle/>
          <a:p>
            <a:endParaRPr lang="en-US" sz="1800" dirty="0">
              <a:solidFill>
                <a:srgbClr val="808080"/>
              </a:solidFill>
            </a:endParaRPr>
          </a:p>
        </p:txBody>
      </p:sp>
    </p:spTree>
    <p:extLst>
      <p:ext uri="{BB962C8B-B14F-4D97-AF65-F5344CB8AC3E}">
        <p14:creationId xmlns:p14="http://schemas.microsoft.com/office/powerpoint/2010/main" val="26188974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nal legal text">
    <p:spTree>
      <p:nvGrpSpPr>
        <p:cNvPr id="1" name=""/>
        <p:cNvGrpSpPr/>
        <p:nvPr/>
      </p:nvGrpSpPr>
      <p:grpSpPr>
        <a:xfrm>
          <a:off x="0" y="0"/>
          <a:ext cx="0" cy="0"/>
          <a:chOff x="0" y="0"/>
          <a:chExt cx="0" cy="0"/>
        </a:xfrm>
      </p:grpSpPr>
      <p:sp>
        <p:nvSpPr>
          <p:cNvPr id="7" name="Line 11"/>
          <p:cNvSpPr>
            <a:spLocks noChangeShapeType="1"/>
          </p:cNvSpPr>
          <p:nvPr userDrawn="1"/>
        </p:nvSpPr>
        <p:spPr bwMode="auto">
          <a:xfrm>
            <a:off x="607484" y="6243638"/>
            <a:ext cx="10972800" cy="0"/>
          </a:xfrm>
          <a:prstGeom prst="line">
            <a:avLst/>
          </a:prstGeom>
          <a:noFill/>
          <a:ln w="3175">
            <a:solidFill>
              <a:schemeClr val="bg1"/>
            </a:solidFill>
            <a:round/>
            <a:headEnd/>
            <a:tailEnd/>
          </a:ln>
          <a:effectLst/>
        </p:spPr>
        <p:txBody>
          <a:bodyPr wrap="none" anchor="ctr"/>
          <a:lstStyle/>
          <a:p>
            <a:endParaRPr lang="en-US" sz="1800" dirty="0">
              <a:solidFill>
                <a:srgbClr val="808080"/>
              </a:solidFill>
            </a:endParaRPr>
          </a:p>
        </p:txBody>
      </p:sp>
      <p:sp>
        <p:nvSpPr>
          <p:cNvPr id="8" name="Content Placeholder 2"/>
          <p:cNvSpPr>
            <a:spLocks noGrp="1"/>
          </p:cNvSpPr>
          <p:nvPr>
            <p:ph idx="1"/>
          </p:nvPr>
        </p:nvSpPr>
        <p:spPr>
          <a:xfrm>
            <a:off x="607483" y="719139"/>
            <a:ext cx="4675200"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Arial" pitchFamily="34"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Arial" pitchFamily="34" charset="0"/>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Arial" pitchFamily="34"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Arial" pitchFamily="34" charset="0"/>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Arial" pitchFamily="34"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9609330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0661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cSld name="Line divider 3">
    <p:spTree>
      <p:nvGrpSpPr>
        <p:cNvPr id="1" name=""/>
        <p:cNvGrpSpPr/>
        <p:nvPr/>
      </p:nvGrpSpPr>
      <p:grpSpPr>
        <a:xfrm>
          <a:off x="0" y="0"/>
          <a:ext cx="0" cy="0"/>
          <a:chOff x="0" y="0"/>
          <a:chExt cx="0" cy="0"/>
        </a:xfrm>
      </p:grpSpPr>
      <p:sp>
        <p:nvSpPr>
          <p:cNvPr id="5" name="Rectangle 4"/>
          <p:cNvSpPr/>
          <p:nvPr userDrawn="1"/>
        </p:nvSpPr>
        <p:spPr>
          <a:xfrm>
            <a:off x="508000" y="6019800"/>
            <a:ext cx="11277600" cy="304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46464"/>
              </a:solidFill>
            </a:endParaRPr>
          </a:p>
        </p:txBody>
      </p:sp>
      <p:sp>
        <p:nvSpPr>
          <p:cNvPr id="4" name="Rectangle 3"/>
          <p:cNvSpPr/>
          <p:nvPr userDrawn="1"/>
        </p:nvSpPr>
        <p:spPr>
          <a:xfrm>
            <a:off x="508000" y="914400"/>
            <a:ext cx="11277600" cy="304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46464"/>
              </a:solidFill>
            </a:endParaRPr>
          </a:p>
        </p:txBody>
      </p:sp>
      <p:sp>
        <p:nvSpPr>
          <p:cNvPr id="2" name="Title 1"/>
          <p:cNvSpPr>
            <a:spLocks noGrp="1"/>
          </p:cNvSpPr>
          <p:nvPr>
            <p:ph type="title"/>
          </p:nvPr>
        </p:nvSpPr>
        <p:spPr/>
        <p:txBody>
          <a:bodyPr/>
          <a:lstStyle>
            <a:lvl1pPr>
              <a:defRPr>
                <a:solidFill>
                  <a:schemeClr val="bg1"/>
                </a:solidFill>
              </a:defRPr>
            </a:lvl1pPr>
          </a:lstStyle>
          <a:p>
            <a:r>
              <a:rPr lang="en-US" noProof="0"/>
              <a:t>Click to edit Master title style</a:t>
            </a:r>
          </a:p>
        </p:txBody>
      </p:sp>
      <p:pic>
        <p:nvPicPr>
          <p:cNvPr id="7" name="Picture 13" descr="PPTbackground_3_HANDOUT"/>
          <p:cNvPicPr>
            <a:picLocks noChangeAspect="1" noChangeArrowheads="1"/>
          </p:cNvPicPr>
          <p:nvPr userDrawn="1"/>
        </p:nvPicPr>
        <p:blipFill>
          <a:blip r:embed="rId2" cstate="print"/>
          <a:srcRect/>
          <a:stretch>
            <a:fillRect/>
          </a:stretch>
        </p:blipFill>
        <p:spPr bwMode="auto">
          <a:xfrm>
            <a:off x="637117" y="1023938"/>
            <a:ext cx="10945283" cy="5222875"/>
          </a:xfrm>
          <a:prstGeom prst="rect">
            <a:avLst/>
          </a:prstGeom>
          <a:noFill/>
        </p:spPr>
      </p:pic>
    </p:spTree>
    <p:extLst>
      <p:ext uri="{BB962C8B-B14F-4D97-AF65-F5344CB8AC3E}">
        <p14:creationId xmlns:p14="http://schemas.microsoft.com/office/powerpoint/2010/main" val="244528506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7/27/2024</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3926982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Cover">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cstate="print"/>
          <a:srcRect/>
          <a:stretch>
            <a:fillRect/>
          </a:stretch>
        </p:blipFill>
        <p:spPr bwMode="gray">
          <a:xfrm>
            <a:off x="3031000" y="5748934"/>
            <a:ext cx="1311311" cy="745200"/>
          </a:xfrm>
          <a:prstGeom prst="rect">
            <a:avLst/>
          </a:prstGeom>
          <a:noFill/>
          <a:ln w="9525">
            <a:noFill/>
            <a:miter lim="800000"/>
            <a:headEnd/>
            <a:tailEnd/>
          </a:ln>
          <a:effectLst/>
        </p:spPr>
      </p:pic>
      <p:sp>
        <p:nvSpPr>
          <p:cNvPr id="2" name="Title 1"/>
          <p:cNvSpPr>
            <a:spLocks noGrp="1"/>
          </p:cNvSpPr>
          <p:nvPr>
            <p:ph type="ctrTitle"/>
          </p:nvPr>
        </p:nvSpPr>
        <p:spPr>
          <a:xfrm>
            <a:off x="3043413" y="757504"/>
            <a:ext cx="7320000" cy="860400"/>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3043413" y="1753200"/>
            <a:ext cx="7320000" cy="968400"/>
          </a:xfrm>
        </p:spPr>
        <p:txBody>
          <a:bodyPr/>
          <a:lstStyle>
            <a:lvl1pPr marL="0" indent="0" algn="l">
              <a:buNone/>
              <a:defRPr sz="2000">
                <a:solidFill>
                  <a:schemeClr val="bg2"/>
                </a:solidFill>
              </a:defRPr>
            </a:lvl1pPr>
            <a:lvl2pPr marL="0" indent="0" algn="l">
              <a:buNone/>
              <a:defRPr sz="1600">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grpSp>
        <p:nvGrpSpPr>
          <p:cNvPr id="7" name="Group 6"/>
          <p:cNvGrpSpPr/>
          <p:nvPr userDrawn="1"/>
        </p:nvGrpSpPr>
        <p:grpSpPr>
          <a:xfrm>
            <a:off x="0" y="2403073"/>
            <a:ext cx="12192000" cy="3347943"/>
            <a:chOff x="0" y="2403072"/>
            <a:chExt cx="9144000" cy="3347943"/>
          </a:xfrm>
        </p:grpSpPr>
        <p:sp>
          <p:nvSpPr>
            <p:cNvPr id="13" name="Freeform 8"/>
            <p:cNvSpPr>
              <a:spLocks/>
            </p:cNvSpPr>
            <p:nvPr userDrawn="1"/>
          </p:nvSpPr>
          <p:spPr bwMode="gray">
            <a:xfrm>
              <a:off x="2279115" y="2403072"/>
              <a:ext cx="6864885" cy="2493085"/>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pic>
          <p:nvPicPr>
            <p:cNvPr id="14" name="Picture 3"/>
            <p:cNvPicPr>
              <a:picLocks noChangeAspect="1" noChangeArrowheads="1"/>
            </p:cNvPicPr>
            <p:nvPr userDrawn="1"/>
          </p:nvPicPr>
          <p:blipFill>
            <a:blip r:embed="rId3" cstate="print"/>
            <a:srcRect/>
            <a:stretch>
              <a:fillRect/>
            </a:stretch>
          </p:blipFill>
          <p:spPr bwMode="auto">
            <a:xfrm>
              <a:off x="0" y="4408610"/>
              <a:ext cx="2289301" cy="1342405"/>
            </a:xfrm>
            <a:prstGeom prst="rect">
              <a:avLst/>
            </a:prstGeom>
            <a:noFill/>
            <a:ln w="9525">
              <a:noFill/>
              <a:miter lim="800000"/>
              <a:headEnd/>
              <a:tailEnd/>
            </a:ln>
            <a:effectLst/>
          </p:spPr>
        </p:pic>
      </p:grpSp>
    </p:spTree>
    <p:extLst>
      <p:ext uri="{BB962C8B-B14F-4D97-AF65-F5344CB8AC3E}">
        <p14:creationId xmlns:p14="http://schemas.microsoft.com/office/powerpoint/2010/main" val="71939632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p:txBody>
          <a:bodyPr/>
          <a:lstStyle/>
          <a:p>
            <a:r>
              <a:rPr lang="en-GB">
                <a:solidFill>
                  <a:srgbClr val="808080"/>
                </a:solidFill>
              </a:rPr>
              <a:t>HELPE Information Security</a:t>
            </a:r>
            <a:endParaRPr lang="en-GB" dirty="0">
              <a:solidFill>
                <a:srgbClr val="808080"/>
              </a:solidFill>
            </a:endParaRPr>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185572337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Footer Placeholder 4"/>
          <p:cNvSpPr>
            <a:spLocks noGrp="1"/>
          </p:cNvSpPr>
          <p:nvPr>
            <p:ph type="ftr" sz="quarter" idx="11"/>
          </p:nvPr>
        </p:nvSpPr>
        <p:spPr/>
        <p:txBody>
          <a:bodyPr/>
          <a:lstStyle/>
          <a:p>
            <a:r>
              <a:rPr lang="en-GB">
                <a:solidFill>
                  <a:srgbClr val="808080"/>
                </a:solidFill>
              </a:rPr>
              <a:t>HELPE Information Security</a:t>
            </a:r>
            <a:endParaRPr lang="en-GB" dirty="0">
              <a:solidFill>
                <a:srgbClr val="808080"/>
              </a:solidFill>
            </a:endParaRPr>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7103046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609600" y="1600201"/>
            <a:ext cx="53848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97600" y="1600201"/>
            <a:ext cx="53848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Footer Placeholder 5"/>
          <p:cNvSpPr>
            <a:spLocks noGrp="1"/>
          </p:cNvSpPr>
          <p:nvPr>
            <p:ph type="ftr" sz="quarter" idx="11"/>
          </p:nvPr>
        </p:nvSpPr>
        <p:spPr>
          <a:xfrm>
            <a:off x="3451200" y="6413445"/>
            <a:ext cx="4579200" cy="201600"/>
          </a:xfrm>
        </p:spPr>
        <p:txBody>
          <a:bodyPr/>
          <a:lstStyle/>
          <a:p>
            <a:r>
              <a:rPr lang="en-GB">
                <a:solidFill>
                  <a:srgbClr val="808080"/>
                </a:solidFill>
              </a:rPr>
              <a:t>HELPE Information Security</a:t>
            </a:r>
            <a:endParaRPr lang="en-GB" dirty="0">
              <a:solidFill>
                <a:srgbClr val="808080"/>
              </a:solidFill>
            </a:endParaRPr>
          </a:p>
        </p:txBody>
      </p:sp>
      <p:sp>
        <p:nvSpPr>
          <p:cNvPr id="8"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12"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423949085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609600" y="2196001"/>
            <a:ext cx="5390400" cy="3994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201600" y="2178000"/>
            <a:ext cx="5390400" cy="3994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Footer Placeholder 5"/>
          <p:cNvSpPr>
            <a:spLocks noGrp="1"/>
          </p:cNvSpPr>
          <p:nvPr>
            <p:ph type="ftr" sz="quarter" idx="11"/>
          </p:nvPr>
        </p:nvSpPr>
        <p:spPr/>
        <p:txBody>
          <a:bodyPr/>
          <a:lstStyle/>
          <a:p>
            <a:r>
              <a:rPr lang="en-GB">
                <a:solidFill>
                  <a:srgbClr val="808080"/>
                </a:solidFill>
              </a:rPr>
              <a:t>HELPE Information Security</a:t>
            </a:r>
            <a:endParaRPr lang="en-GB" dirty="0">
              <a:solidFill>
                <a:srgbClr val="808080"/>
              </a:solidFill>
            </a:endParaRPr>
          </a:p>
        </p:txBody>
      </p:sp>
      <p:sp>
        <p:nvSpPr>
          <p:cNvPr id="8"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10" name="Text Placeholder 9"/>
          <p:cNvSpPr>
            <a:spLocks noGrp="1"/>
          </p:cNvSpPr>
          <p:nvPr>
            <p:ph type="body" sz="quarter" idx="12"/>
          </p:nvPr>
        </p:nvSpPr>
        <p:spPr>
          <a:xfrm>
            <a:off x="609600" y="1490400"/>
            <a:ext cx="5390400" cy="640800"/>
          </a:xfrm>
        </p:spPr>
        <p:txBody>
          <a:bodyPr anchor="b" anchorCtr="0"/>
          <a:lstStyle>
            <a:lvl1pPr>
              <a:buNone/>
              <a:defRPr b="1"/>
            </a:lvl1pPr>
          </a:lstStyle>
          <a:p>
            <a:pPr lvl="0"/>
            <a:r>
              <a:rPr lang="en-US"/>
              <a:t>Click to edit Master text styles</a:t>
            </a:r>
          </a:p>
        </p:txBody>
      </p:sp>
      <p:sp>
        <p:nvSpPr>
          <p:cNvPr id="11" name="Text Placeholder 9"/>
          <p:cNvSpPr>
            <a:spLocks noGrp="1"/>
          </p:cNvSpPr>
          <p:nvPr>
            <p:ph type="body" sz="quarter" idx="13"/>
          </p:nvPr>
        </p:nvSpPr>
        <p:spPr>
          <a:xfrm>
            <a:off x="6201600" y="1490400"/>
            <a:ext cx="5390400" cy="640800"/>
          </a:xfrm>
        </p:spPr>
        <p:txBody>
          <a:bodyPr anchor="b" anchorCtr="0"/>
          <a:lstStyle>
            <a:lvl1pPr>
              <a:buNone/>
              <a:defRPr b="1"/>
            </a:lvl1pPr>
          </a:lstStyle>
          <a:p>
            <a:pPr lvl="0"/>
            <a:r>
              <a:rPr lang="en-US"/>
              <a:t>Click to edit Master text styles</a:t>
            </a:r>
          </a:p>
        </p:txBody>
      </p:sp>
      <p:sp>
        <p:nvSpPr>
          <p:cNvPr id="9"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4873117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609600" y="2196001"/>
            <a:ext cx="5390400" cy="3994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201600" y="2178000"/>
            <a:ext cx="5390400" cy="3994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Footer Placeholder 5"/>
          <p:cNvSpPr>
            <a:spLocks noGrp="1"/>
          </p:cNvSpPr>
          <p:nvPr>
            <p:ph type="ftr" sz="quarter" idx="11"/>
          </p:nvPr>
        </p:nvSpPr>
        <p:spPr/>
        <p:txBody>
          <a:bodyPr/>
          <a:lstStyle/>
          <a:p>
            <a:r>
              <a:rPr lang="en-GB">
                <a:solidFill>
                  <a:srgbClr val="808080"/>
                </a:solidFill>
              </a:rPr>
              <a:t>Presentation title</a:t>
            </a:r>
          </a:p>
        </p:txBody>
      </p:sp>
      <p:sp>
        <p:nvSpPr>
          <p:cNvPr id="8"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10" name="Text Placeholder 9"/>
          <p:cNvSpPr>
            <a:spLocks noGrp="1"/>
          </p:cNvSpPr>
          <p:nvPr>
            <p:ph type="body" sz="quarter" idx="12"/>
          </p:nvPr>
        </p:nvSpPr>
        <p:spPr>
          <a:xfrm>
            <a:off x="609600" y="1490400"/>
            <a:ext cx="5390400" cy="640800"/>
          </a:xfrm>
        </p:spPr>
        <p:txBody>
          <a:bodyPr anchor="b" anchorCtr="0"/>
          <a:lstStyle>
            <a:lvl1pPr>
              <a:buNone/>
              <a:defRPr b="1"/>
            </a:lvl1pPr>
          </a:lstStyle>
          <a:p>
            <a:pPr lvl="0"/>
            <a:r>
              <a:rPr lang="en-US"/>
              <a:t>Click to edit Master text styles</a:t>
            </a:r>
          </a:p>
        </p:txBody>
      </p:sp>
      <p:sp>
        <p:nvSpPr>
          <p:cNvPr id="11" name="Text Placeholder 9"/>
          <p:cNvSpPr>
            <a:spLocks noGrp="1"/>
          </p:cNvSpPr>
          <p:nvPr>
            <p:ph type="body" sz="quarter" idx="13"/>
          </p:nvPr>
        </p:nvSpPr>
        <p:spPr>
          <a:xfrm>
            <a:off x="6201600" y="1490400"/>
            <a:ext cx="5390400" cy="640800"/>
          </a:xfrm>
        </p:spPr>
        <p:txBody>
          <a:bodyPr anchor="b" anchorCtr="0"/>
          <a:lstStyle>
            <a:lvl1pPr>
              <a:buNone/>
              <a:defRPr b="1"/>
            </a:lvl1pPr>
          </a:lstStyle>
          <a:p>
            <a:pPr lvl="0"/>
            <a:r>
              <a:rPr lang="en-US"/>
              <a:t>Click to edit Master text styles</a:t>
            </a:r>
          </a:p>
        </p:txBody>
      </p:sp>
      <p:sp>
        <p:nvSpPr>
          <p:cNvPr id="9"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97339116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p>
            <a:r>
              <a:rPr lang="en-US">
                <a:solidFill>
                  <a:srgbClr val="808080"/>
                </a:solidFill>
              </a:rPr>
              <a:t>HELPE Information Security</a:t>
            </a:r>
            <a:endParaRPr lang="en-US" dirty="0">
              <a:solidFill>
                <a:srgbClr val="808080"/>
              </a:solidFill>
            </a:endParaRPr>
          </a:p>
        </p:txBody>
      </p:sp>
      <p:sp>
        <p:nvSpPr>
          <p:cNvPr id="3" name="Text Placeholder 2"/>
          <p:cNvSpPr>
            <a:spLocks noGrp="1"/>
          </p:cNvSpPr>
          <p:nvPr>
            <p:ph type="body" sz="quarter" idx="11"/>
          </p:nvPr>
        </p:nvSpPr>
        <p:spPr>
          <a:xfrm>
            <a:off x="607485" y="1025526"/>
            <a:ext cx="10972800" cy="1643063"/>
          </a:xfrm>
        </p:spPr>
        <p:txBody>
          <a:bodyPr/>
          <a:lstStyle>
            <a:lvl1pPr marL="0" indent="0" algn="l">
              <a:lnSpc>
                <a:spcPct val="85000"/>
              </a:lnSpc>
              <a:spcBef>
                <a:spcPts val="0"/>
              </a:spcBef>
              <a:buNone/>
              <a:defRPr sz="5000" b="1">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275997083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36000" rIns="0" bIns="0" numCol="1" anchor="t" anchorCtr="0" compatLnSpc="1">
            <a:prstTxWarp prst="textNoShape">
              <a:avLst/>
            </a:prstTxWarp>
          </a:bodyPr>
          <a:lstStyle>
            <a:lvl1pPr algn="l">
              <a:defRPr/>
            </a:lvl1pPr>
          </a:lstStyle>
          <a:p>
            <a:pPr lvl="0" algn="l" fontAlgn="base">
              <a:lnSpc>
                <a:spcPct val="85000"/>
              </a:lnSpc>
              <a:spcAft>
                <a:spcPct val="0"/>
              </a:spcAft>
            </a:pPr>
            <a:r>
              <a:rPr lang="en-US"/>
              <a:t>Click to edit Master title style</a:t>
            </a:r>
            <a:endParaRPr lang="en-US" dirty="0"/>
          </a:p>
        </p:txBody>
      </p:sp>
      <p:sp>
        <p:nvSpPr>
          <p:cNvPr id="12" name="Footer Placeholder 11"/>
          <p:cNvSpPr>
            <a:spLocks noGrp="1"/>
          </p:cNvSpPr>
          <p:nvPr>
            <p:ph type="ftr" sz="quarter" idx="10"/>
          </p:nvPr>
        </p:nvSpPr>
        <p:spPr/>
        <p:txBody>
          <a:bodyPr/>
          <a:lstStyle/>
          <a:p>
            <a:r>
              <a:rPr lang="en-US">
                <a:solidFill>
                  <a:srgbClr val="808080"/>
                </a:solidFill>
              </a:rPr>
              <a:t>HELPE Information Security</a:t>
            </a:r>
            <a:endParaRPr lang="en-US" dirty="0">
              <a:solidFill>
                <a:srgbClr val="808080"/>
              </a:solidFill>
            </a:endParaRPr>
          </a:p>
        </p:txBody>
      </p:sp>
      <p:sp>
        <p:nvSpPr>
          <p:cNvPr id="3077" name="Freeform 5"/>
          <p:cNvSpPr>
            <a:spLocks/>
          </p:cNvSpPr>
          <p:nvPr userDrawn="1"/>
        </p:nvSpPr>
        <p:spPr bwMode="gray">
          <a:xfrm>
            <a:off x="609600" y="1039814"/>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Tree>
    <p:extLst>
      <p:ext uri="{BB962C8B-B14F-4D97-AF65-F5344CB8AC3E}">
        <p14:creationId xmlns:p14="http://schemas.microsoft.com/office/powerpoint/2010/main" val="157664481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36000" rIns="0" bIns="0" numCol="1" anchor="t" anchorCtr="0" compatLnSpc="1">
            <a:prstTxWarp prst="textNoShape">
              <a:avLst/>
            </a:prstTxWarp>
          </a:bodyPr>
          <a:lstStyle>
            <a:lvl1pPr algn="l">
              <a:defRPr/>
            </a:lvl1pPr>
          </a:lstStyle>
          <a:p>
            <a:pPr lvl="0" algn="l" fontAlgn="base">
              <a:lnSpc>
                <a:spcPct val="85000"/>
              </a:lnSpc>
              <a:spcAft>
                <a:spcPct val="0"/>
              </a:spcAft>
            </a:pPr>
            <a:r>
              <a:rPr lang="en-US" dirty="0"/>
              <a:t>Click to edit Master title style</a:t>
            </a:r>
          </a:p>
        </p:txBody>
      </p:sp>
      <p:sp>
        <p:nvSpPr>
          <p:cNvPr id="12" name="Footer Placeholder 11"/>
          <p:cNvSpPr>
            <a:spLocks noGrp="1"/>
          </p:cNvSpPr>
          <p:nvPr>
            <p:ph type="ftr" sz="quarter" idx="10"/>
          </p:nvPr>
        </p:nvSpPr>
        <p:spPr/>
        <p:txBody>
          <a:bodyPr/>
          <a:lstStyle/>
          <a:p>
            <a:r>
              <a:rPr lang="en-US">
                <a:solidFill>
                  <a:srgbClr val="808080"/>
                </a:solidFill>
              </a:rPr>
              <a:t>HELPE Information Security</a:t>
            </a:r>
            <a:endParaRPr lang="en-US" dirty="0">
              <a:solidFill>
                <a:srgbClr val="808080"/>
              </a:solidFill>
            </a:endParaRPr>
          </a:p>
        </p:txBody>
      </p:sp>
      <p:sp>
        <p:nvSpPr>
          <p:cNvPr id="4101" name="Freeform 5"/>
          <p:cNvSpPr>
            <a:spLocks/>
          </p:cNvSpPr>
          <p:nvPr userDrawn="1"/>
        </p:nvSpPr>
        <p:spPr bwMode="gray">
          <a:xfrm>
            <a:off x="609600" y="1040400"/>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Tree>
    <p:extLst>
      <p:ext uri="{BB962C8B-B14F-4D97-AF65-F5344CB8AC3E}">
        <p14:creationId xmlns:p14="http://schemas.microsoft.com/office/powerpoint/2010/main" val="13752366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36000" rIns="0" bIns="0" numCol="1" anchor="t" anchorCtr="0" compatLnSpc="1">
            <a:prstTxWarp prst="textNoShape">
              <a:avLst/>
            </a:prstTxWarp>
          </a:bodyPr>
          <a:lstStyle>
            <a:lvl1pPr algn="l">
              <a:defRPr/>
            </a:lvl1pPr>
          </a:lstStyle>
          <a:p>
            <a:pPr lvl="0" algn="l" fontAlgn="base">
              <a:lnSpc>
                <a:spcPct val="85000"/>
              </a:lnSpc>
              <a:spcAft>
                <a:spcPct val="0"/>
              </a:spcAft>
            </a:pPr>
            <a:r>
              <a:rPr lang="en-US"/>
              <a:t>Click to edit Master title style</a:t>
            </a:r>
            <a:endParaRPr lang="en-US" dirty="0"/>
          </a:p>
        </p:txBody>
      </p:sp>
      <p:sp>
        <p:nvSpPr>
          <p:cNvPr id="12" name="Footer Placeholder 11"/>
          <p:cNvSpPr>
            <a:spLocks noGrp="1"/>
          </p:cNvSpPr>
          <p:nvPr>
            <p:ph type="ftr" sz="quarter" idx="10"/>
          </p:nvPr>
        </p:nvSpPr>
        <p:spPr/>
        <p:txBody>
          <a:bodyPr/>
          <a:lstStyle/>
          <a:p>
            <a:r>
              <a:rPr lang="en-US">
                <a:solidFill>
                  <a:srgbClr val="808080"/>
                </a:solidFill>
              </a:rPr>
              <a:t>HELPE Information Security</a:t>
            </a:r>
            <a:endParaRPr lang="en-US" dirty="0">
              <a:solidFill>
                <a:srgbClr val="808080"/>
              </a:solidFill>
            </a:endParaRPr>
          </a:p>
        </p:txBody>
      </p:sp>
      <p:pic>
        <p:nvPicPr>
          <p:cNvPr id="6" name="Picture 2"/>
          <p:cNvPicPr>
            <a:picLocks noChangeAspect="1" noChangeArrowheads="1"/>
          </p:cNvPicPr>
          <p:nvPr userDrawn="1"/>
        </p:nvPicPr>
        <p:blipFill>
          <a:blip r:embed="rId2" cstate="print"/>
          <a:srcRect/>
          <a:stretch>
            <a:fillRect/>
          </a:stretch>
        </p:blipFill>
        <p:spPr bwMode="auto">
          <a:xfrm>
            <a:off x="609601" y="1044000"/>
            <a:ext cx="10967399" cy="5184000"/>
          </a:xfrm>
          <a:prstGeom prst="rect">
            <a:avLst/>
          </a:prstGeom>
          <a:noFill/>
          <a:ln w="9525">
            <a:noFill/>
            <a:miter lim="800000"/>
            <a:headEnd/>
            <a:tailEnd/>
          </a:ln>
          <a:effectLst/>
        </p:spPr>
      </p:pic>
    </p:spTree>
    <p:extLst>
      <p:ext uri="{BB962C8B-B14F-4D97-AF65-F5344CB8AC3E}">
        <p14:creationId xmlns:p14="http://schemas.microsoft.com/office/powerpoint/2010/main" val="45719116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p>
            <a:r>
              <a:rPr lang="en-US">
                <a:solidFill>
                  <a:srgbClr val="808080"/>
                </a:solidFill>
              </a:rPr>
              <a:t>HELPE Information Security</a:t>
            </a:r>
            <a:endParaRPr lang="en-US" dirty="0">
              <a:solidFill>
                <a:srgbClr val="808080"/>
              </a:solidFill>
            </a:endParaRPr>
          </a:p>
        </p:txBody>
      </p:sp>
      <p:sp>
        <p:nvSpPr>
          <p:cNvPr id="7" name="Line 11"/>
          <p:cNvSpPr>
            <a:spLocks noChangeShapeType="1"/>
          </p:cNvSpPr>
          <p:nvPr userDrawn="1"/>
        </p:nvSpPr>
        <p:spPr bwMode="auto">
          <a:xfrm>
            <a:off x="607484" y="6243638"/>
            <a:ext cx="10972800" cy="0"/>
          </a:xfrm>
          <a:prstGeom prst="line">
            <a:avLst/>
          </a:prstGeom>
          <a:noFill/>
          <a:ln w="3175">
            <a:solidFill>
              <a:schemeClr val="bg1"/>
            </a:solidFill>
            <a:round/>
            <a:headEnd/>
            <a:tailEnd/>
          </a:ln>
          <a:effectLst/>
        </p:spPr>
        <p:txBody>
          <a:bodyPr wrap="none" anchor="ctr"/>
          <a:lstStyle/>
          <a:p>
            <a:endParaRPr lang="en-US" sz="1800" dirty="0">
              <a:solidFill>
                <a:srgbClr val="808080"/>
              </a:solidFill>
            </a:endParaRPr>
          </a:p>
        </p:txBody>
      </p:sp>
    </p:spTree>
    <p:extLst>
      <p:ext uri="{BB962C8B-B14F-4D97-AF65-F5344CB8AC3E}">
        <p14:creationId xmlns:p14="http://schemas.microsoft.com/office/powerpoint/2010/main" val="204902832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inal legal text">
    <p:spTree>
      <p:nvGrpSpPr>
        <p:cNvPr id="1" name=""/>
        <p:cNvGrpSpPr/>
        <p:nvPr/>
      </p:nvGrpSpPr>
      <p:grpSpPr>
        <a:xfrm>
          <a:off x="0" y="0"/>
          <a:ext cx="0" cy="0"/>
          <a:chOff x="0" y="0"/>
          <a:chExt cx="0" cy="0"/>
        </a:xfrm>
      </p:grpSpPr>
      <p:sp>
        <p:nvSpPr>
          <p:cNvPr id="7" name="Line 11"/>
          <p:cNvSpPr>
            <a:spLocks noChangeShapeType="1"/>
          </p:cNvSpPr>
          <p:nvPr userDrawn="1"/>
        </p:nvSpPr>
        <p:spPr bwMode="auto">
          <a:xfrm>
            <a:off x="607484" y="6243638"/>
            <a:ext cx="10972800" cy="0"/>
          </a:xfrm>
          <a:prstGeom prst="line">
            <a:avLst/>
          </a:prstGeom>
          <a:noFill/>
          <a:ln w="3175">
            <a:solidFill>
              <a:schemeClr val="bg1"/>
            </a:solidFill>
            <a:round/>
            <a:headEnd/>
            <a:tailEnd/>
          </a:ln>
          <a:effectLst/>
        </p:spPr>
        <p:txBody>
          <a:bodyPr wrap="none" anchor="ctr"/>
          <a:lstStyle/>
          <a:p>
            <a:endParaRPr lang="en-US" sz="1800" dirty="0">
              <a:solidFill>
                <a:srgbClr val="808080"/>
              </a:solidFill>
            </a:endParaRPr>
          </a:p>
        </p:txBody>
      </p:sp>
      <p:sp>
        <p:nvSpPr>
          <p:cNvPr id="8" name="Content Placeholder 2"/>
          <p:cNvSpPr>
            <a:spLocks noGrp="1"/>
          </p:cNvSpPr>
          <p:nvPr>
            <p:ph idx="1"/>
          </p:nvPr>
        </p:nvSpPr>
        <p:spPr>
          <a:xfrm>
            <a:off x="607483" y="719139"/>
            <a:ext cx="4675200"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Arial" pitchFamily="34"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Arial" pitchFamily="34" charset="0"/>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Arial" pitchFamily="34"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Arial" pitchFamily="34" charset="0"/>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Arial" pitchFamily="34"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61384709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253491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Divider">
    <p:spTree>
      <p:nvGrpSpPr>
        <p:cNvPr id="1" name=""/>
        <p:cNvGrpSpPr/>
        <p:nvPr/>
      </p:nvGrpSpPr>
      <p:grpSpPr>
        <a:xfrm>
          <a:off x="0" y="0"/>
          <a:ext cx="0" cy="0"/>
          <a:chOff x="0" y="0"/>
          <a:chExt cx="0" cy="0"/>
        </a:xfrm>
      </p:grpSpPr>
      <p:sp>
        <p:nvSpPr>
          <p:cNvPr id="7" name="Freeform 6"/>
          <p:cNvSpPr/>
          <p:nvPr userDrawn="1"/>
        </p:nvSpPr>
        <p:spPr bwMode="auto">
          <a:xfrm rot="10800000">
            <a:off x="10008198" y="2323429"/>
            <a:ext cx="1693081" cy="2072947"/>
          </a:xfrm>
          <a:custGeom>
            <a:avLst/>
            <a:gdLst>
              <a:gd name="connsiteX0" fmla="*/ 0 w 1459832"/>
              <a:gd name="connsiteY0" fmla="*/ 2245895 h 2245895"/>
              <a:gd name="connsiteX1" fmla="*/ 441158 w 1459832"/>
              <a:gd name="connsiteY1" fmla="*/ 0 h 2245895"/>
              <a:gd name="connsiteX2" fmla="*/ 1459832 w 1459832"/>
              <a:gd name="connsiteY2" fmla="*/ 0 h 2245895"/>
              <a:gd name="connsiteX3" fmla="*/ 1459832 w 1459832"/>
              <a:gd name="connsiteY3" fmla="*/ 2245895 h 2245895"/>
              <a:gd name="connsiteX4" fmla="*/ 0 w 1459832"/>
              <a:gd name="connsiteY4" fmla="*/ 2245895 h 2245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9832" h="2245895">
                <a:moveTo>
                  <a:pt x="0" y="2245895"/>
                </a:moveTo>
                <a:lnTo>
                  <a:pt x="441158" y="0"/>
                </a:lnTo>
                <a:lnTo>
                  <a:pt x="1459832" y="0"/>
                </a:lnTo>
                <a:lnTo>
                  <a:pt x="1459832" y="2245895"/>
                </a:lnTo>
                <a:lnTo>
                  <a:pt x="0" y="2245895"/>
                </a:lnTo>
                <a:close/>
              </a:path>
            </a:pathLst>
          </a:custGeom>
          <a:solidFill>
            <a:srgbClr val="CDCDCD"/>
          </a:solidFill>
          <a:ln w="12700" cap="rnd">
            <a:noFill/>
            <a:prstDash val="sysDot"/>
            <a:round/>
            <a:headEnd type="none" w="sm" len="sm"/>
            <a:tailEnd type="none" w="sm" len="sm"/>
          </a:ln>
        </p:spPr>
        <p:txBody>
          <a:bodyPr lIns="80095" tIns="40048" rIns="80095" bIns="40048"/>
          <a:lstStyle/>
          <a:p>
            <a:pPr algn="ctr" defTabSz="914287" eaLnBrk="0" hangingPunct="0">
              <a:defRPr/>
            </a:pPr>
            <a:endParaRPr lang="en-US" sz="1800" kern="0" dirty="0">
              <a:solidFill>
                <a:srgbClr val="646464"/>
              </a:solidFill>
              <a:latin typeface="EYInterstate" pitchFamily="2" charset="0"/>
              <a:cs typeface="Arial" charset="0"/>
            </a:endParaRPr>
          </a:p>
        </p:txBody>
      </p:sp>
      <p:sp>
        <p:nvSpPr>
          <p:cNvPr id="8" name="Rectangle 7"/>
          <p:cNvSpPr/>
          <p:nvPr userDrawn="1"/>
        </p:nvSpPr>
        <p:spPr bwMode="auto">
          <a:xfrm rot="10800000">
            <a:off x="3" y="2323429"/>
            <a:ext cx="10182031" cy="2072947"/>
          </a:xfrm>
          <a:prstGeom prst="rect">
            <a:avLst/>
          </a:prstGeom>
          <a:solidFill>
            <a:srgbClr val="CDCDCD"/>
          </a:solidFill>
          <a:ln w="12700" cap="rnd">
            <a:noFill/>
            <a:prstDash val="sysDot"/>
            <a:round/>
            <a:headEnd type="none" w="sm" len="sm"/>
            <a:tailEnd type="none" w="sm" len="sm"/>
          </a:ln>
        </p:spPr>
        <p:txBody>
          <a:bodyPr lIns="80095" tIns="40048" rIns="80095" bIns="40048"/>
          <a:lstStyle/>
          <a:p>
            <a:pPr algn="ctr" defTabSz="914287" eaLnBrk="0" hangingPunct="0">
              <a:defRPr/>
            </a:pPr>
            <a:endParaRPr lang="en-US" sz="1800" kern="0" dirty="0">
              <a:solidFill>
                <a:srgbClr val="646464"/>
              </a:solidFill>
              <a:latin typeface="EYInterstate" pitchFamily="2" charset="0"/>
              <a:cs typeface="Arial"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5470" y="2590343"/>
            <a:ext cx="3078241" cy="1539121"/>
          </a:xfrm>
          <a:prstGeom prst="rect">
            <a:avLst/>
          </a:prstGeom>
        </p:spPr>
      </p:pic>
      <p:sp>
        <p:nvSpPr>
          <p:cNvPr id="11" name="Content Placeholder 2"/>
          <p:cNvSpPr>
            <a:spLocks noGrp="1"/>
          </p:cNvSpPr>
          <p:nvPr>
            <p:ph idx="1"/>
          </p:nvPr>
        </p:nvSpPr>
        <p:spPr>
          <a:xfrm>
            <a:off x="3712396" y="2323428"/>
            <a:ext cx="7315201" cy="2072948"/>
          </a:xfrm>
        </p:spPr>
        <p:txBody>
          <a:bodyPr anchor="ctr"/>
          <a:lstStyle>
            <a:lvl1pPr marL="0" indent="0">
              <a:buFontTx/>
              <a:buNone/>
              <a:defRPr>
                <a:solidFill>
                  <a:schemeClr val="tx1"/>
                </a:solidFill>
              </a:defRPr>
            </a:lvl1pPr>
            <a:lvl2pPr marL="355600" indent="0">
              <a:buFontTx/>
              <a:buNone/>
              <a:defRPr>
                <a:solidFill>
                  <a:schemeClr val="tx1"/>
                </a:solidFill>
              </a:defRPr>
            </a:lvl2pPr>
            <a:lvl3pPr marL="723900" indent="0">
              <a:buFontTx/>
              <a:buNone/>
              <a:defRPr>
                <a:solidFill>
                  <a:schemeClr val="tx1"/>
                </a:solidFill>
              </a:defRPr>
            </a:lvl3pPr>
            <a:lvl4pPr marL="1077913" indent="0">
              <a:buFontTx/>
              <a:buNone/>
              <a:defRPr>
                <a:solidFill>
                  <a:schemeClr val="tx1"/>
                </a:solidFill>
              </a:defRPr>
            </a:lvl4pPr>
            <a:lvl5pPr marL="1433512" indent="0">
              <a:buFontTx/>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50637356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l-GR"/>
          </a:p>
        </p:txBody>
      </p:sp>
      <p:sp>
        <p:nvSpPr>
          <p:cNvPr id="3" name="Footer Placeholder 2"/>
          <p:cNvSpPr>
            <a:spLocks noGrp="1"/>
          </p:cNvSpPr>
          <p:nvPr>
            <p:ph type="ftr" sz="quarter" idx="10"/>
          </p:nvPr>
        </p:nvSpPr>
        <p:spPr/>
        <p:txBody>
          <a:bodyPr/>
          <a:lstStyle/>
          <a:p>
            <a:r>
              <a:rPr lang="en-GB">
                <a:solidFill>
                  <a:srgbClr val="808080"/>
                </a:solidFill>
              </a:rPr>
              <a:t>HELPE Information Security</a:t>
            </a:r>
            <a:endParaRPr lang="en-GB" dirty="0">
              <a:solidFill>
                <a:srgbClr val="808080"/>
              </a:solidFill>
            </a:endParaRPr>
          </a:p>
        </p:txBody>
      </p:sp>
      <p:sp>
        <p:nvSpPr>
          <p:cNvPr id="5" name="Freeform 4"/>
          <p:cNvSpPr/>
          <p:nvPr userDrawn="1"/>
        </p:nvSpPr>
        <p:spPr bwMode="gray">
          <a:xfrm flipH="1">
            <a:off x="2" y="2614613"/>
            <a:ext cx="11280479" cy="1498600"/>
          </a:xfrm>
          <a:custGeom>
            <a:avLst/>
            <a:gdLst>
              <a:gd name="connsiteX0" fmla="*/ 85725 w 7705725"/>
              <a:gd name="connsiteY0" fmla="*/ 0 h 1704975"/>
              <a:gd name="connsiteX1" fmla="*/ 7705725 w 7705725"/>
              <a:gd name="connsiteY1" fmla="*/ 0 h 1704975"/>
              <a:gd name="connsiteX2" fmla="*/ 7705725 w 7705725"/>
              <a:gd name="connsiteY2" fmla="*/ 1704975 h 1704975"/>
              <a:gd name="connsiteX3" fmla="*/ 0 w 7705725"/>
              <a:gd name="connsiteY3" fmla="*/ 1704975 h 1704975"/>
              <a:gd name="connsiteX4" fmla="*/ 85725 w 7705725"/>
              <a:gd name="connsiteY4" fmla="*/ 0 h 1704975"/>
              <a:gd name="connsiteX0" fmla="*/ 0 w 7620000"/>
              <a:gd name="connsiteY0" fmla="*/ 0 h 1705429"/>
              <a:gd name="connsiteX1" fmla="*/ 7620000 w 7620000"/>
              <a:gd name="connsiteY1" fmla="*/ 0 h 1705429"/>
              <a:gd name="connsiteX2" fmla="*/ 7620000 w 7620000"/>
              <a:gd name="connsiteY2" fmla="*/ 1704975 h 1705429"/>
              <a:gd name="connsiteX3" fmla="*/ 329085 w 7620000"/>
              <a:gd name="connsiteY3" fmla="*/ 1705429 h 1705429"/>
              <a:gd name="connsiteX4" fmla="*/ 0 w 7620000"/>
              <a:gd name="connsiteY4" fmla="*/ 0 h 1705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1705429">
                <a:moveTo>
                  <a:pt x="0" y="0"/>
                </a:moveTo>
                <a:lnTo>
                  <a:pt x="7620000" y="0"/>
                </a:lnTo>
                <a:lnTo>
                  <a:pt x="7620000" y="1704975"/>
                </a:lnTo>
                <a:lnTo>
                  <a:pt x="329085" y="1705429"/>
                </a:lnTo>
                <a:lnTo>
                  <a:pt x="0" y="0"/>
                </a:lnTo>
                <a:close/>
              </a:path>
            </a:pathLst>
          </a:custGeom>
          <a:solidFill>
            <a:srgbClr val="646464"/>
          </a:solidFill>
          <a:ln w="9525">
            <a:noFill/>
            <a:round/>
            <a:headEnd/>
            <a:tailEnd/>
          </a:ln>
        </p:spPr>
        <p:txBody>
          <a:bodyPr lIns="83962" tIns="41981" rIns="83962" bIns="41981"/>
          <a:lstStyle/>
          <a:p>
            <a:pPr eaLnBrk="0" fontAlgn="base" hangingPunct="0">
              <a:spcBef>
                <a:spcPct val="0"/>
              </a:spcBef>
              <a:spcAft>
                <a:spcPct val="0"/>
              </a:spcAft>
              <a:defRPr/>
            </a:pPr>
            <a:endParaRPr lang="en-GB" sz="700" dirty="0">
              <a:solidFill>
                <a:srgbClr val="000000"/>
              </a:solidFill>
            </a:endParaRPr>
          </a:p>
        </p:txBody>
      </p:sp>
      <p:sp>
        <p:nvSpPr>
          <p:cNvPr id="6" name="Text Placeholder 9"/>
          <p:cNvSpPr>
            <a:spLocks noGrp="1"/>
          </p:cNvSpPr>
          <p:nvPr>
            <p:ph type="body" sz="quarter" idx="11"/>
          </p:nvPr>
        </p:nvSpPr>
        <p:spPr bwMode="gray">
          <a:xfrm>
            <a:off x="729620" y="3080634"/>
            <a:ext cx="8097944" cy="708406"/>
          </a:xfrm>
          <a:prstGeom prst="rect">
            <a:avLst/>
          </a:prstGeom>
        </p:spPr>
        <p:txBody>
          <a:bodyPr lIns="83969" tIns="41985" rIns="83969" bIns="41985"/>
          <a:lstStyle>
            <a:lvl1pPr>
              <a:lnSpc>
                <a:spcPct val="90000"/>
              </a:lnSpc>
              <a:spcAft>
                <a:spcPts val="0"/>
              </a:spcAft>
              <a:buNone/>
              <a:defRPr lang="en-GB" sz="3100" b="1" kern="1200" dirty="0" smtClean="0">
                <a:solidFill>
                  <a:srgbClr val="FFD200"/>
                </a:solidFill>
                <a:latin typeface="+mj-lt"/>
                <a:ea typeface="+mn-ea"/>
                <a:cs typeface="Arial" charset="0"/>
              </a:defRPr>
            </a:lvl1pPr>
          </a:lstStyle>
          <a:p>
            <a:pPr lvl="0"/>
            <a:r>
              <a:rPr lang="en-US" dirty="0"/>
              <a:t>Click to edit Master text styles</a:t>
            </a:r>
          </a:p>
        </p:txBody>
      </p:sp>
      <p:sp>
        <p:nvSpPr>
          <p:cNvPr id="7" name="Text Placeholder 7"/>
          <p:cNvSpPr>
            <a:spLocks noGrp="1"/>
          </p:cNvSpPr>
          <p:nvPr>
            <p:ph type="body" sz="quarter" idx="12"/>
          </p:nvPr>
        </p:nvSpPr>
        <p:spPr bwMode="gray">
          <a:xfrm>
            <a:off x="733346" y="2800662"/>
            <a:ext cx="8094156" cy="254067"/>
          </a:xfrm>
          <a:prstGeom prst="rect">
            <a:avLst/>
          </a:prstGeom>
        </p:spPr>
        <p:txBody>
          <a:bodyPr wrap="none" lIns="83969" tIns="41985" rIns="83969" bIns="41985" anchor="ctr"/>
          <a:lstStyle>
            <a:lvl1pPr>
              <a:buNone/>
              <a:defRPr lang="en-US" sz="1500" b="1" kern="1200" dirty="0" smtClean="0">
                <a:solidFill>
                  <a:schemeClr val="tx2"/>
                </a:solidFill>
                <a:latin typeface="+mj-lt"/>
                <a:ea typeface="+mn-ea"/>
                <a:cs typeface="Arial" charset="0"/>
              </a:defRPr>
            </a:lvl1pPr>
          </a:lstStyle>
          <a:p>
            <a:pPr lvl="0"/>
            <a:r>
              <a:rPr lang="en-US" dirty="0"/>
              <a:t>Click to edit Master text styles</a:t>
            </a:r>
          </a:p>
        </p:txBody>
      </p:sp>
      <p:sp>
        <p:nvSpPr>
          <p:cNvPr id="4" name="Rectangle 3"/>
          <p:cNvSpPr/>
          <p:nvPr userDrawn="1"/>
        </p:nvSpPr>
        <p:spPr>
          <a:xfrm>
            <a:off x="10848528" y="6415200"/>
            <a:ext cx="936104" cy="326168"/>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Tree>
    <p:extLst>
      <p:ext uri="{BB962C8B-B14F-4D97-AF65-F5344CB8AC3E}">
        <p14:creationId xmlns:p14="http://schemas.microsoft.com/office/powerpoint/2010/main" val="364072820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3" name="Text Placeholder 2"/>
          <p:cNvSpPr>
            <a:spLocks noGrp="1"/>
          </p:cNvSpPr>
          <p:nvPr>
            <p:ph type="body" sz="quarter" idx="11"/>
          </p:nvPr>
        </p:nvSpPr>
        <p:spPr>
          <a:xfrm>
            <a:off x="607485" y="1025526"/>
            <a:ext cx="10972800" cy="1643063"/>
          </a:xfrm>
        </p:spPr>
        <p:txBody>
          <a:bodyPr/>
          <a:lstStyle>
            <a:lvl1pPr marL="0" indent="0" algn="l">
              <a:lnSpc>
                <a:spcPct val="85000"/>
              </a:lnSpc>
              <a:spcBef>
                <a:spcPts val="0"/>
              </a:spcBef>
              <a:buNone/>
              <a:defRPr sz="5000" b="1">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296772635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a:t>Click to edit Master title style</a:t>
            </a:r>
            <a:endParaRPr lang="en-US" dirty="0"/>
          </a:p>
        </p:txBody>
      </p:sp>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3077" name="Freeform 5"/>
          <p:cNvSpPr>
            <a:spLocks/>
          </p:cNvSpPr>
          <p:nvPr userDrawn="1"/>
        </p:nvSpPr>
        <p:spPr bwMode="gray">
          <a:xfrm>
            <a:off x="609600" y="1039814"/>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Tree>
    <p:extLst>
      <p:ext uri="{BB962C8B-B14F-4D97-AF65-F5344CB8AC3E}">
        <p14:creationId xmlns:p14="http://schemas.microsoft.com/office/powerpoint/2010/main" val="189923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a:t>Click to edit Master title style</a:t>
            </a:r>
            <a:endParaRPr lang="en-US" dirty="0"/>
          </a:p>
        </p:txBody>
      </p:sp>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4101" name="Freeform 5"/>
          <p:cNvSpPr>
            <a:spLocks/>
          </p:cNvSpPr>
          <p:nvPr userDrawn="1"/>
        </p:nvSpPr>
        <p:spPr bwMode="gray">
          <a:xfrm>
            <a:off x="609600" y="1040400"/>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Tree>
    <p:extLst>
      <p:ext uri="{BB962C8B-B14F-4D97-AF65-F5344CB8AC3E}">
        <p14:creationId xmlns:p14="http://schemas.microsoft.com/office/powerpoint/2010/main" val="260905094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a:t>Click to edit Master title style</a:t>
            </a:r>
            <a:endParaRPr lang="en-US" dirty="0"/>
          </a:p>
        </p:txBody>
      </p:sp>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pic>
        <p:nvPicPr>
          <p:cNvPr id="6" name="Picture 2"/>
          <p:cNvPicPr>
            <a:picLocks noChangeAspect="1" noChangeArrowheads="1"/>
          </p:cNvPicPr>
          <p:nvPr userDrawn="1"/>
        </p:nvPicPr>
        <p:blipFill>
          <a:blip r:embed="rId2" cstate="print"/>
          <a:srcRect/>
          <a:stretch>
            <a:fillRect/>
          </a:stretch>
        </p:blipFill>
        <p:spPr bwMode="auto">
          <a:xfrm>
            <a:off x="609601" y="1044000"/>
            <a:ext cx="10967399" cy="5184000"/>
          </a:xfrm>
          <a:prstGeom prst="rect">
            <a:avLst/>
          </a:prstGeom>
          <a:noFill/>
          <a:ln w="9525">
            <a:noFill/>
            <a:miter lim="800000"/>
            <a:headEnd/>
            <a:tailEnd/>
          </a:ln>
          <a:effectLst/>
        </p:spPr>
      </p:pic>
    </p:spTree>
    <p:extLst>
      <p:ext uri="{BB962C8B-B14F-4D97-AF65-F5344CB8AC3E}">
        <p14:creationId xmlns:p14="http://schemas.microsoft.com/office/powerpoint/2010/main" val="232377379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theme" Target="../theme/theme4.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01600"/>
            <a:ext cx="10972800" cy="860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609600" y="1425600"/>
            <a:ext cx="10972800" cy="46980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p:cNvSpPr>
            <a:spLocks noGrp="1"/>
          </p:cNvSpPr>
          <p:nvPr>
            <p:ph type="ftr" sz="quarter" idx="3"/>
          </p:nvPr>
        </p:nvSpPr>
        <p:spPr>
          <a:xfrm>
            <a:off x="3451200" y="6415200"/>
            <a:ext cx="4579200" cy="201600"/>
          </a:xfrm>
          <a:prstGeom prst="rect">
            <a:avLst/>
          </a:prstGeom>
        </p:spPr>
        <p:txBody>
          <a:bodyPr vert="horz" lIns="0" tIns="0" rIns="0" bIns="0" rtlCol="0" anchor="t" anchorCtr="0">
            <a:noAutofit/>
          </a:bodyPr>
          <a:lstStyle>
            <a:lvl1pPr algn="l">
              <a:defRPr sz="1100">
                <a:solidFill>
                  <a:schemeClr val="bg1"/>
                </a:solidFill>
              </a:defRPr>
            </a:lvl1pPr>
          </a:lstStyle>
          <a:p>
            <a:r>
              <a:rPr lang="en-GB">
                <a:solidFill>
                  <a:srgbClr val="808080"/>
                </a:solidFill>
              </a:rPr>
              <a:t>Presentation title</a:t>
            </a:r>
            <a:endParaRPr lang="en-GB" dirty="0">
              <a:solidFill>
                <a:srgbClr val="808080"/>
              </a:solidFill>
            </a:endParaRPr>
          </a:p>
        </p:txBody>
      </p:sp>
      <p:sp>
        <p:nvSpPr>
          <p:cNvPr id="7" name="TextBox 6"/>
          <p:cNvSpPr txBox="1"/>
          <p:nvPr/>
        </p:nvSpPr>
        <p:spPr>
          <a:xfrm>
            <a:off x="609600" y="6415200"/>
            <a:ext cx="960000" cy="198000"/>
          </a:xfrm>
          <a:prstGeom prst="rect">
            <a:avLst/>
          </a:prstGeom>
          <a:noFill/>
        </p:spPr>
        <p:txBody>
          <a:bodyPr wrap="square" lIns="0" tIns="0" rIns="0" bIns="0" rtlCol="0">
            <a:noAutofit/>
          </a:bodyPr>
          <a:lstStyle/>
          <a:p>
            <a:r>
              <a:rPr lang="en-GB" sz="1100" dirty="0">
                <a:solidFill>
                  <a:srgbClr val="808080"/>
                </a:solidFill>
              </a:rPr>
              <a:t>Page </a:t>
            </a:r>
            <a:fld id="{9AE4D82F-B047-469B-AC52-A46321747EAF}" type="slidenum">
              <a:rPr lang="en-GB" sz="1100">
                <a:solidFill>
                  <a:srgbClr val="808080"/>
                </a:solidFill>
              </a:rPr>
              <a:pPr/>
              <a:t>‹#›</a:t>
            </a:fld>
            <a:endParaRPr lang="en-GB" sz="1100" dirty="0">
              <a:solidFill>
                <a:srgbClr val="808080"/>
              </a:solidFill>
            </a:endParaRPr>
          </a:p>
        </p:txBody>
      </p:sp>
      <p:grpSp>
        <p:nvGrpSpPr>
          <p:cNvPr id="8" name="Group 7"/>
          <p:cNvGrpSpPr/>
          <p:nvPr/>
        </p:nvGrpSpPr>
        <p:grpSpPr bwMode="gray">
          <a:xfrm>
            <a:off x="11131552" y="6450014"/>
            <a:ext cx="450849" cy="204787"/>
            <a:chOff x="8348663" y="6450013"/>
            <a:chExt cx="338137" cy="204787"/>
          </a:xfrm>
          <a:solidFill>
            <a:srgbClr val="808080"/>
          </a:solidFill>
        </p:grpSpPr>
        <p:sp>
          <p:nvSpPr>
            <p:cNvPr id="10" name="Freeform 5"/>
            <p:cNvSpPr>
              <a:spLocks/>
            </p:cNvSpPr>
            <p:nvPr userDrawn="1"/>
          </p:nvSpPr>
          <p:spPr bwMode="gray">
            <a:xfrm>
              <a:off x="8348663" y="6450013"/>
              <a:ext cx="163512" cy="204787"/>
            </a:xfrm>
            <a:custGeom>
              <a:avLst/>
              <a:gdLst/>
              <a:ahLst/>
              <a:cxnLst>
                <a:cxn ang="0">
                  <a:pos x="39" y="78"/>
                </a:cxn>
                <a:cxn ang="0">
                  <a:pos x="85" y="78"/>
                </a:cxn>
                <a:cxn ang="0">
                  <a:pos x="85" y="51"/>
                </a:cxn>
                <a:cxn ang="0">
                  <a:pos x="39" y="51"/>
                </a:cxn>
                <a:cxn ang="0">
                  <a:pos x="39" y="30"/>
                </a:cxn>
                <a:cxn ang="0">
                  <a:pos x="90" y="30"/>
                </a:cxn>
                <a:cxn ang="0">
                  <a:pos x="73" y="0"/>
                </a:cxn>
                <a:cxn ang="0">
                  <a:pos x="0" y="0"/>
                </a:cxn>
                <a:cxn ang="0">
                  <a:pos x="0" y="129"/>
                </a:cxn>
                <a:cxn ang="0">
                  <a:pos x="103" y="129"/>
                </a:cxn>
                <a:cxn ang="0">
                  <a:pos x="103" y="99"/>
                </a:cxn>
                <a:cxn ang="0">
                  <a:pos x="39" y="99"/>
                </a:cxn>
                <a:cxn ang="0">
                  <a:pos x="39" y="78"/>
                </a:cxn>
              </a:cxnLst>
              <a:rect l="0" t="0" r="r" b="b"/>
              <a:pathLst>
                <a:path w="103" h="129">
                  <a:moveTo>
                    <a:pt x="39" y="78"/>
                  </a:moveTo>
                  <a:lnTo>
                    <a:pt x="85" y="78"/>
                  </a:lnTo>
                  <a:lnTo>
                    <a:pt x="85" y="51"/>
                  </a:lnTo>
                  <a:lnTo>
                    <a:pt x="39" y="51"/>
                  </a:lnTo>
                  <a:lnTo>
                    <a:pt x="39" y="30"/>
                  </a:lnTo>
                  <a:lnTo>
                    <a:pt x="90" y="30"/>
                  </a:lnTo>
                  <a:lnTo>
                    <a:pt x="73" y="0"/>
                  </a:lnTo>
                  <a:lnTo>
                    <a:pt x="0" y="0"/>
                  </a:lnTo>
                  <a:lnTo>
                    <a:pt x="0" y="129"/>
                  </a:lnTo>
                  <a:lnTo>
                    <a:pt x="103" y="129"/>
                  </a:lnTo>
                  <a:lnTo>
                    <a:pt x="103" y="99"/>
                  </a:lnTo>
                  <a:lnTo>
                    <a:pt x="39" y="99"/>
                  </a:lnTo>
                  <a:lnTo>
                    <a:pt x="39"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
          <p:nvSpPr>
            <p:cNvPr id="11" name="Freeform 6"/>
            <p:cNvSpPr>
              <a:spLocks/>
            </p:cNvSpPr>
            <p:nvPr userDrawn="1"/>
          </p:nvSpPr>
          <p:spPr bwMode="gray">
            <a:xfrm>
              <a:off x="8483600" y="6450013"/>
              <a:ext cx="203200" cy="204787"/>
            </a:xfrm>
            <a:custGeom>
              <a:avLst/>
              <a:gdLst/>
              <a:ahLst/>
              <a:cxnLst>
                <a:cxn ang="0">
                  <a:pos x="86" y="0"/>
                </a:cxn>
                <a:cxn ang="0">
                  <a:pos x="64" y="42"/>
                </a:cxn>
                <a:cxn ang="0">
                  <a:pos x="42" y="0"/>
                </a:cxn>
                <a:cxn ang="0">
                  <a:pos x="0" y="0"/>
                </a:cxn>
                <a:cxn ang="0">
                  <a:pos x="45" y="78"/>
                </a:cxn>
                <a:cxn ang="0">
                  <a:pos x="45" y="129"/>
                </a:cxn>
                <a:cxn ang="0">
                  <a:pos x="83" y="129"/>
                </a:cxn>
                <a:cxn ang="0">
                  <a:pos x="83" y="78"/>
                </a:cxn>
                <a:cxn ang="0">
                  <a:pos x="128" y="0"/>
                </a:cxn>
                <a:cxn ang="0">
                  <a:pos x="86" y="0"/>
                </a:cxn>
              </a:cxnLst>
              <a:rect l="0" t="0" r="r" b="b"/>
              <a:pathLst>
                <a:path w="128" h="129">
                  <a:moveTo>
                    <a:pt x="86" y="0"/>
                  </a:moveTo>
                  <a:lnTo>
                    <a:pt x="64" y="42"/>
                  </a:lnTo>
                  <a:lnTo>
                    <a:pt x="42" y="0"/>
                  </a:lnTo>
                  <a:lnTo>
                    <a:pt x="0" y="0"/>
                  </a:lnTo>
                  <a:lnTo>
                    <a:pt x="45" y="78"/>
                  </a:lnTo>
                  <a:lnTo>
                    <a:pt x="45" y="129"/>
                  </a:lnTo>
                  <a:lnTo>
                    <a:pt x="83" y="129"/>
                  </a:lnTo>
                  <a:lnTo>
                    <a:pt x="83" y="78"/>
                  </a:lnTo>
                  <a:lnTo>
                    <a:pt x="128" y="0"/>
                  </a:lnTo>
                  <a:lnTo>
                    <a:pt x="8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grpSp>
    </p:spTree>
    <p:extLst>
      <p:ext uri="{BB962C8B-B14F-4D97-AF65-F5344CB8AC3E}">
        <p14:creationId xmlns:p14="http://schemas.microsoft.com/office/powerpoint/2010/main" val="11414786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fade/>
  </p:transition>
  <p:hf sldNum="0" hdr="0" dt="0"/>
  <p:txStyles>
    <p:titleStyle>
      <a:lvl1pPr algn="l" defTabSz="914400" rtl="0" eaLnBrk="1" latinLnBrk="0" hangingPunct="1">
        <a:lnSpc>
          <a:spcPct val="85000"/>
        </a:lnSpc>
        <a:spcBef>
          <a:spcPct val="0"/>
        </a:spcBef>
        <a:buNone/>
        <a:defRPr sz="3000" b="1"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01600"/>
            <a:ext cx="10972800" cy="86040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600" y="1425600"/>
            <a:ext cx="10972800" cy="469800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3"/>
          </p:nvPr>
        </p:nvSpPr>
        <p:spPr>
          <a:xfrm>
            <a:off x="3451200" y="6415200"/>
            <a:ext cx="4579200" cy="201600"/>
          </a:xfrm>
          <a:prstGeom prst="rect">
            <a:avLst/>
          </a:prstGeom>
        </p:spPr>
        <p:txBody>
          <a:bodyPr vert="horz" lIns="0" tIns="0" rIns="0" bIns="0" rtlCol="0" anchor="t" anchorCtr="0">
            <a:noAutofit/>
          </a:bodyPr>
          <a:lstStyle>
            <a:lvl1pPr algn="l">
              <a:defRPr sz="1100">
                <a:solidFill>
                  <a:schemeClr val="bg1"/>
                </a:solidFill>
              </a:defRPr>
            </a:lvl1pPr>
          </a:lstStyle>
          <a:p>
            <a:r>
              <a:rPr lang="en-GB">
                <a:solidFill>
                  <a:srgbClr val="808080"/>
                </a:solidFill>
              </a:rPr>
              <a:t>Presentation title</a:t>
            </a:r>
            <a:endParaRPr lang="en-GB" dirty="0">
              <a:solidFill>
                <a:srgbClr val="808080"/>
              </a:solidFill>
            </a:endParaRPr>
          </a:p>
        </p:txBody>
      </p:sp>
      <p:sp>
        <p:nvSpPr>
          <p:cNvPr id="7" name="TextBox 6"/>
          <p:cNvSpPr txBox="1"/>
          <p:nvPr/>
        </p:nvSpPr>
        <p:spPr>
          <a:xfrm>
            <a:off x="609600" y="6415200"/>
            <a:ext cx="960000" cy="198000"/>
          </a:xfrm>
          <a:prstGeom prst="rect">
            <a:avLst/>
          </a:prstGeom>
          <a:noFill/>
        </p:spPr>
        <p:txBody>
          <a:bodyPr wrap="square" lIns="0" tIns="0" rIns="0" bIns="0" rtlCol="0">
            <a:noAutofit/>
          </a:bodyPr>
          <a:lstStyle/>
          <a:p>
            <a:r>
              <a:rPr lang="en-GB" sz="1100" dirty="0">
                <a:solidFill>
                  <a:srgbClr val="808080"/>
                </a:solidFill>
              </a:rPr>
              <a:t>Page </a:t>
            </a:r>
            <a:fld id="{9AE4D82F-B047-469B-AC52-A46321747EAF}" type="slidenum">
              <a:rPr lang="en-GB" sz="1100">
                <a:solidFill>
                  <a:srgbClr val="808080"/>
                </a:solidFill>
              </a:rPr>
              <a:pPr/>
              <a:t>‹#›</a:t>
            </a:fld>
            <a:endParaRPr lang="en-GB" sz="1100" dirty="0">
              <a:solidFill>
                <a:srgbClr val="808080"/>
              </a:solidFill>
            </a:endParaRPr>
          </a:p>
        </p:txBody>
      </p:sp>
      <p:grpSp>
        <p:nvGrpSpPr>
          <p:cNvPr id="8" name="Group 7"/>
          <p:cNvGrpSpPr/>
          <p:nvPr/>
        </p:nvGrpSpPr>
        <p:grpSpPr bwMode="gray">
          <a:xfrm>
            <a:off x="11131552" y="6450014"/>
            <a:ext cx="450849" cy="204787"/>
            <a:chOff x="8348663" y="6450013"/>
            <a:chExt cx="338137" cy="204787"/>
          </a:xfrm>
          <a:solidFill>
            <a:srgbClr val="808080"/>
          </a:solidFill>
        </p:grpSpPr>
        <p:sp>
          <p:nvSpPr>
            <p:cNvPr id="10" name="Freeform 5"/>
            <p:cNvSpPr>
              <a:spLocks/>
            </p:cNvSpPr>
            <p:nvPr userDrawn="1"/>
          </p:nvSpPr>
          <p:spPr bwMode="gray">
            <a:xfrm>
              <a:off x="8348663" y="6450013"/>
              <a:ext cx="163512" cy="204787"/>
            </a:xfrm>
            <a:custGeom>
              <a:avLst/>
              <a:gdLst/>
              <a:ahLst/>
              <a:cxnLst>
                <a:cxn ang="0">
                  <a:pos x="39" y="78"/>
                </a:cxn>
                <a:cxn ang="0">
                  <a:pos x="85" y="78"/>
                </a:cxn>
                <a:cxn ang="0">
                  <a:pos x="85" y="51"/>
                </a:cxn>
                <a:cxn ang="0">
                  <a:pos x="39" y="51"/>
                </a:cxn>
                <a:cxn ang="0">
                  <a:pos x="39" y="30"/>
                </a:cxn>
                <a:cxn ang="0">
                  <a:pos x="90" y="30"/>
                </a:cxn>
                <a:cxn ang="0">
                  <a:pos x="73" y="0"/>
                </a:cxn>
                <a:cxn ang="0">
                  <a:pos x="0" y="0"/>
                </a:cxn>
                <a:cxn ang="0">
                  <a:pos x="0" y="129"/>
                </a:cxn>
                <a:cxn ang="0">
                  <a:pos x="103" y="129"/>
                </a:cxn>
                <a:cxn ang="0">
                  <a:pos x="103" y="99"/>
                </a:cxn>
                <a:cxn ang="0">
                  <a:pos x="39" y="99"/>
                </a:cxn>
                <a:cxn ang="0">
                  <a:pos x="39" y="78"/>
                </a:cxn>
              </a:cxnLst>
              <a:rect l="0" t="0" r="r" b="b"/>
              <a:pathLst>
                <a:path w="103" h="129">
                  <a:moveTo>
                    <a:pt x="39" y="78"/>
                  </a:moveTo>
                  <a:lnTo>
                    <a:pt x="85" y="78"/>
                  </a:lnTo>
                  <a:lnTo>
                    <a:pt x="85" y="51"/>
                  </a:lnTo>
                  <a:lnTo>
                    <a:pt x="39" y="51"/>
                  </a:lnTo>
                  <a:lnTo>
                    <a:pt x="39" y="30"/>
                  </a:lnTo>
                  <a:lnTo>
                    <a:pt x="90" y="30"/>
                  </a:lnTo>
                  <a:lnTo>
                    <a:pt x="73" y="0"/>
                  </a:lnTo>
                  <a:lnTo>
                    <a:pt x="0" y="0"/>
                  </a:lnTo>
                  <a:lnTo>
                    <a:pt x="0" y="129"/>
                  </a:lnTo>
                  <a:lnTo>
                    <a:pt x="103" y="129"/>
                  </a:lnTo>
                  <a:lnTo>
                    <a:pt x="103" y="99"/>
                  </a:lnTo>
                  <a:lnTo>
                    <a:pt x="39" y="99"/>
                  </a:lnTo>
                  <a:lnTo>
                    <a:pt x="39"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
          <p:nvSpPr>
            <p:cNvPr id="11" name="Freeform 6"/>
            <p:cNvSpPr>
              <a:spLocks/>
            </p:cNvSpPr>
            <p:nvPr userDrawn="1"/>
          </p:nvSpPr>
          <p:spPr bwMode="gray">
            <a:xfrm>
              <a:off x="8483600" y="6450013"/>
              <a:ext cx="203200" cy="204787"/>
            </a:xfrm>
            <a:custGeom>
              <a:avLst/>
              <a:gdLst/>
              <a:ahLst/>
              <a:cxnLst>
                <a:cxn ang="0">
                  <a:pos x="86" y="0"/>
                </a:cxn>
                <a:cxn ang="0">
                  <a:pos x="64" y="42"/>
                </a:cxn>
                <a:cxn ang="0">
                  <a:pos x="42" y="0"/>
                </a:cxn>
                <a:cxn ang="0">
                  <a:pos x="0" y="0"/>
                </a:cxn>
                <a:cxn ang="0">
                  <a:pos x="45" y="78"/>
                </a:cxn>
                <a:cxn ang="0">
                  <a:pos x="45" y="129"/>
                </a:cxn>
                <a:cxn ang="0">
                  <a:pos x="83" y="129"/>
                </a:cxn>
                <a:cxn ang="0">
                  <a:pos x="83" y="78"/>
                </a:cxn>
                <a:cxn ang="0">
                  <a:pos x="128" y="0"/>
                </a:cxn>
                <a:cxn ang="0">
                  <a:pos x="86" y="0"/>
                </a:cxn>
              </a:cxnLst>
              <a:rect l="0" t="0" r="r" b="b"/>
              <a:pathLst>
                <a:path w="128" h="129">
                  <a:moveTo>
                    <a:pt x="86" y="0"/>
                  </a:moveTo>
                  <a:lnTo>
                    <a:pt x="64" y="42"/>
                  </a:lnTo>
                  <a:lnTo>
                    <a:pt x="42" y="0"/>
                  </a:lnTo>
                  <a:lnTo>
                    <a:pt x="0" y="0"/>
                  </a:lnTo>
                  <a:lnTo>
                    <a:pt x="45" y="78"/>
                  </a:lnTo>
                  <a:lnTo>
                    <a:pt x="45" y="129"/>
                  </a:lnTo>
                  <a:lnTo>
                    <a:pt x="83" y="129"/>
                  </a:lnTo>
                  <a:lnTo>
                    <a:pt x="83" y="78"/>
                  </a:lnTo>
                  <a:lnTo>
                    <a:pt x="128" y="0"/>
                  </a:lnTo>
                  <a:lnTo>
                    <a:pt x="8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grpSp>
    </p:spTree>
    <p:extLst>
      <p:ext uri="{BB962C8B-B14F-4D97-AF65-F5344CB8AC3E}">
        <p14:creationId xmlns:p14="http://schemas.microsoft.com/office/powerpoint/2010/main" val="353097775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722" r:id="rId16"/>
  </p:sldLayoutIdLst>
  <p:transition>
    <p:fade/>
  </p:transition>
  <p:hf sldNum="0" hdr="0" dt="0"/>
  <p:txStyles>
    <p:titleStyle>
      <a:lvl1pPr algn="l" defTabSz="914400" rtl="0" eaLnBrk="1" latinLnBrk="0" hangingPunct="1">
        <a:lnSpc>
          <a:spcPct val="85000"/>
        </a:lnSpc>
        <a:spcBef>
          <a:spcPct val="0"/>
        </a:spcBef>
        <a:buNone/>
        <a:defRPr sz="3000" b="1" kern="1200">
          <a:solidFill>
            <a:srgbClr val="808080"/>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rgbClr val="808080"/>
          </a:solidFill>
          <a:latin typeface="+mn-lt"/>
          <a:ea typeface="+mn-ea"/>
          <a:cs typeface="+mn-cs"/>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rgbClr val="808080"/>
          </a:solidFill>
          <a:latin typeface="+mn-lt"/>
          <a:ea typeface="+mn-ea"/>
          <a:cs typeface="+mn-cs"/>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rgbClr val="808080"/>
          </a:solidFill>
          <a:latin typeface="+mn-lt"/>
          <a:ea typeface="+mn-ea"/>
          <a:cs typeface="+mn-cs"/>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mn-lt"/>
          <a:ea typeface="+mn-ea"/>
          <a:cs typeface="+mn-cs"/>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01600"/>
            <a:ext cx="10972800" cy="86040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600" y="1425600"/>
            <a:ext cx="10972800" cy="469800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3"/>
          </p:nvPr>
        </p:nvSpPr>
        <p:spPr>
          <a:xfrm>
            <a:off x="3451200" y="6415200"/>
            <a:ext cx="4579200" cy="201600"/>
          </a:xfrm>
          <a:prstGeom prst="rect">
            <a:avLst/>
          </a:prstGeom>
        </p:spPr>
        <p:txBody>
          <a:bodyPr vert="horz" lIns="0" tIns="0" rIns="0" bIns="0" rtlCol="0" anchor="t" anchorCtr="0">
            <a:noAutofit/>
          </a:bodyPr>
          <a:lstStyle>
            <a:lvl1pPr algn="l">
              <a:defRPr sz="1100">
                <a:solidFill>
                  <a:schemeClr val="bg1"/>
                </a:solidFill>
              </a:defRPr>
            </a:lvl1pPr>
          </a:lstStyle>
          <a:p>
            <a:r>
              <a:rPr lang="en-GB">
                <a:solidFill>
                  <a:srgbClr val="808080"/>
                </a:solidFill>
              </a:rPr>
              <a:t>Presentation title</a:t>
            </a:r>
            <a:endParaRPr lang="en-GB" dirty="0">
              <a:solidFill>
                <a:srgbClr val="808080"/>
              </a:solidFill>
            </a:endParaRPr>
          </a:p>
        </p:txBody>
      </p:sp>
      <p:sp>
        <p:nvSpPr>
          <p:cNvPr id="7" name="TextBox 6"/>
          <p:cNvSpPr txBox="1"/>
          <p:nvPr/>
        </p:nvSpPr>
        <p:spPr>
          <a:xfrm>
            <a:off x="609600" y="6415200"/>
            <a:ext cx="960000" cy="198000"/>
          </a:xfrm>
          <a:prstGeom prst="rect">
            <a:avLst/>
          </a:prstGeom>
          <a:noFill/>
        </p:spPr>
        <p:txBody>
          <a:bodyPr wrap="square" lIns="0" tIns="0" rIns="0" bIns="0" rtlCol="0">
            <a:noAutofit/>
          </a:bodyPr>
          <a:lstStyle/>
          <a:p>
            <a:r>
              <a:rPr lang="en-GB" sz="1100" dirty="0">
                <a:solidFill>
                  <a:srgbClr val="808080"/>
                </a:solidFill>
              </a:rPr>
              <a:t>Page </a:t>
            </a:r>
            <a:fld id="{9AE4D82F-B047-469B-AC52-A46321747EAF}" type="slidenum">
              <a:rPr lang="en-GB" sz="1100">
                <a:solidFill>
                  <a:srgbClr val="808080"/>
                </a:solidFill>
              </a:rPr>
              <a:pPr/>
              <a:t>‹#›</a:t>
            </a:fld>
            <a:endParaRPr lang="en-GB" sz="1100" dirty="0">
              <a:solidFill>
                <a:srgbClr val="808080"/>
              </a:solidFill>
            </a:endParaRPr>
          </a:p>
        </p:txBody>
      </p:sp>
      <p:grpSp>
        <p:nvGrpSpPr>
          <p:cNvPr id="8" name="Group 7"/>
          <p:cNvGrpSpPr/>
          <p:nvPr/>
        </p:nvGrpSpPr>
        <p:grpSpPr bwMode="gray">
          <a:xfrm>
            <a:off x="11131552" y="6450014"/>
            <a:ext cx="450849" cy="204787"/>
            <a:chOff x="8348663" y="6450013"/>
            <a:chExt cx="338137" cy="204787"/>
          </a:xfrm>
          <a:solidFill>
            <a:srgbClr val="808080"/>
          </a:solidFill>
        </p:grpSpPr>
        <p:sp>
          <p:nvSpPr>
            <p:cNvPr id="10" name="Freeform 5"/>
            <p:cNvSpPr>
              <a:spLocks/>
            </p:cNvSpPr>
            <p:nvPr userDrawn="1"/>
          </p:nvSpPr>
          <p:spPr bwMode="gray">
            <a:xfrm>
              <a:off x="8348663" y="6450013"/>
              <a:ext cx="163512" cy="204787"/>
            </a:xfrm>
            <a:custGeom>
              <a:avLst/>
              <a:gdLst/>
              <a:ahLst/>
              <a:cxnLst>
                <a:cxn ang="0">
                  <a:pos x="39" y="78"/>
                </a:cxn>
                <a:cxn ang="0">
                  <a:pos x="85" y="78"/>
                </a:cxn>
                <a:cxn ang="0">
                  <a:pos x="85" y="51"/>
                </a:cxn>
                <a:cxn ang="0">
                  <a:pos x="39" y="51"/>
                </a:cxn>
                <a:cxn ang="0">
                  <a:pos x="39" y="30"/>
                </a:cxn>
                <a:cxn ang="0">
                  <a:pos x="90" y="30"/>
                </a:cxn>
                <a:cxn ang="0">
                  <a:pos x="73" y="0"/>
                </a:cxn>
                <a:cxn ang="0">
                  <a:pos x="0" y="0"/>
                </a:cxn>
                <a:cxn ang="0">
                  <a:pos x="0" y="129"/>
                </a:cxn>
                <a:cxn ang="0">
                  <a:pos x="103" y="129"/>
                </a:cxn>
                <a:cxn ang="0">
                  <a:pos x="103" y="99"/>
                </a:cxn>
                <a:cxn ang="0">
                  <a:pos x="39" y="99"/>
                </a:cxn>
                <a:cxn ang="0">
                  <a:pos x="39" y="78"/>
                </a:cxn>
              </a:cxnLst>
              <a:rect l="0" t="0" r="r" b="b"/>
              <a:pathLst>
                <a:path w="103" h="129">
                  <a:moveTo>
                    <a:pt x="39" y="78"/>
                  </a:moveTo>
                  <a:lnTo>
                    <a:pt x="85" y="78"/>
                  </a:lnTo>
                  <a:lnTo>
                    <a:pt x="85" y="51"/>
                  </a:lnTo>
                  <a:lnTo>
                    <a:pt x="39" y="51"/>
                  </a:lnTo>
                  <a:lnTo>
                    <a:pt x="39" y="30"/>
                  </a:lnTo>
                  <a:lnTo>
                    <a:pt x="90" y="30"/>
                  </a:lnTo>
                  <a:lnTo>
                    <a:pt x="73" y="0"/>
                  </a:lnTo>
                  <a:lnTo>
                    <a:pt x="0" y="0"/>
                  </a:lnTo>
                  <a:lnTo>
                    <a:pt x="0" y="129"/>
                  </a:lnTo>
                  <a:lnTo>
                    <a:pt x="103" y="129"/>
                  </a:lnTo>
                  <a:lnTo>
                    <a:pt x="103" y="99"/>
                  </a:lnTo>
                  <a:lnTo>
                    <a:pt x="39" y="99"/>
                  </a:lnTo>
                  <a:lnTo>
                    <a:pt x="39"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
          <p:nvSpPr>
            <p:cNvPr id="11" name="Freeform 6"/>
            <p:cNvSpPr>
              <a:spLocks/>
            </p:cNvSpPr>
            <p:nvPr userDrawn="1"/>
          </p:nvSpPr>
          <p:spPr bwMode="gray">
            <a:xfrm>
              <a:off x="8483600" y="6450013"/>
              <a:ext cx="203200" cy="204787"/>
            </a:xfrm>
            <a:custGeom>
              <a:avLst/>
              <a:gdLst/>
              <a:ahLst/>
              <a:cxnLst>
                <a:cxn ang="0">
                  <a:pos x="86" y="0"/>
                </a:cxn>
                <a:cxn ang="0">
                  <a:pos x="64" y="42"/>
                </a:cxn>
                <a:cxn ang="0">
                  <a:pos x="42" y="0"/>
                </a:cxn>
                <a:cxn ang="0">
                  <a:pos x="0" y="0"/>
                </a:cxn>
                <a:cxn ang="0">
                  <a:pos x="45" y="78"/>
                </a:cxn>
                <a:cxn ang="0">
                  <a:pos x="45" y="129"/>
                </a:cxn>
                <a:cxn ang="0">
                  <a:pos x="83" y="129"/>
                </a:cxn>
                <a:cxn ang="0">
                  <a:pos x="83" y="78"/>
                </a:cxn>
                <a:cxn ang="0">
                  <a:pos x="128" y="0"/>
                </a:cxn>
                <a:cxn ang="0">
                  <a:pos x="86" y="0"/>
                </a:cxn>
              </a:cxnLst>
              <a:rect l="0" t="0" r="r" b="b"/>
              <a:pathLst>
                <a:path w="128" h="129">
                  <a:moveTo>
                    <a:pt x="86" y="0"/>
                  </a:moveTo>
                  <a:lnTo>
                    <a:pt x="64" y="42"/>
                  </a:lnTo>
                  <a:lnTo>
                    <a:pt x="42" y="0"/>
                  </a:lnTo>
                  <a:lnTo>
                    <a:pt x="0" y="0"/>
                  </a:lnTo>
                  <a:lnTo>
                    <a:pt x="45" y="78"/>
                  </a:lnTo>
                  <a:lnTo>
                    <a:pt x="45" y="129"/>
                  </a:lnTo>
                  <a:lnTo>
                    <a:pt x="83" y="129"/>
                  </a:lnTo>
                  <a:lnTo>
                    <a:pt x="83" y="78"/>
                  </a:lnTo>
                  <a:lnTo>
                    <a:pt x="128" y="0"/>
                  </a:lnTo>
                  <a:lnTo>
                    <a:pt x="8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grpSp>
    </p:spTree>
    <p:extLst>
      <p:ext uri="{BB962C8B-B14F-4D97-AF65-F5344CB8AC3E}">
        <p14:creationId xmlns:p14="http://schemas.microsoft.com/office/powerpoint/2010/main" val="35881344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23" r:id="rId16"/>
  </p:sldLayoutIdLst>
  <p:transition>
    <p:fade/>
  </p:transition>
  <p:hf sldNum="0" hdr="0" dt="0"/>
  <p:txStyles>
    <p:titleStyle>
      <a:lvl1pPr algn="l" defTabSz="914400" rtl="0" eaLnBrk="1" latinLnBrk="0" hangingPunct="1">
        <a:lnSpc>
          <a:spcPct val="85000"/>
        </a:lnSpc>
        <a:spcBef>
          <a:spcPct val="0"/>
        </a:spcBef>
        <a:buNone/>
        <a:defRPr sz="3000" b="1" kern="1200">
          <a:solidFill>
            <a:srgbClr val="808080"/>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rgbClr val="808080"/>
          </a:solidFill>
          <a:latin typeface="+mn-lt"/>
          <a:ea typeface="+mn-ea"/>
          <a:cs typeface="+mn-cs"/>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rgbClr val="808080"/>
          </a:solidFill>
          <a:latin typeface="+mn-lt"/>
          <a:ea typeface="+mn-ea"/>
          <a:cs typeface="+mn-cs"/>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rgbClr val="808080"/>
          </a:solidFill>
          <a:latin typeface="+mn-lt"/>
          <a:ea typeface="+mn-ea"/>
          <a:cs typeface="+mn-cs"/>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mn-lt"/>
          <a:ea typeface="+mn-ea"/>
          <a:cs typeface="+mn-cs"/>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86040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600" y="1425600"/>
            <a:ext cx="10972800" cy="46980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p:cNvSpPr>
            <a:spLocks noGrp="1"/>
          </p:cNvSpPr>
          <p:nvPr>
            <p:ph type="ftr" sz="quarter" idx="3"/>
          </p:nvPr>
        </p:nvSpPr>
        <p:spPr>
          <a:xfrm>
            <a:off x="3451200" y="6415200"/>
            <a:ext cx="4579200" cy="201600"/>
          </a:xfrm>
          <a:prstGeom prst="rect">
            <a:avLst/>
          </a:prstGeom>
        </p:spPr>
        <p:txBody>
          <a:bodyPr vert="horz" lIns="0" tIns="0" rIns="0" bIns="0" rtlCol="0" anchor="t" anchorCtr="0">
            <a:noAutofit/>
          </a:bodyPr>
          <a:lstStyle>
            <a:lvl1pPr algn="l">
              <a:defRPr sz="1100">
                <a:solidFill>
                  <a:schemeClr val="bg1"/>
                </a:solidFill>
              </a:defRPr>
            </a:lvl1pPr>
          </a:lstStyle>
          <a:p>
            <a:r>
              <a:rPr lang="en-GB">
                <a:solidFill>
                  <a:srgbClr val="808080"/>
                </a:solidFill>
              </a:rPr>
              <a:t>HELPE Information Security</a:t>
            </a:r>
            <a:endParaRPr lang="en-GB" dirty="0">
              <a:solidFill>
                <a:srgbClr val="808080"/>
              </a:solidFill>
            </a:endParaRPr>
          </a:p>
        </p:txBody>
      </p:sp>
      <p:sp>
        <p:nvSpPr>
          <p:cNvPr id="7" name="TextBox 6"/>
          <p:cNvSpPr txBox="1"/>
          <p:nvPr/>
        </p:nvSpPr>
        <p:spPr>
          <a:xfrm>
            <a:off x="609600" y="6415200"/>
            <a:ext cx="960000" cy="198000"/>
          </a:xfrm>
          <a:prstGeom prst="rect">
            <a:avLst/>
          </a:prstGeom>
          <a:noFill/>
        </p:spPr>
        <p:txBody>
          <a:bodyPr wrap="square" lIns="0" tIns="0" rIns="0" bIns="0" rtlCol="0">
            <a:noAutofit/>
          </a:bodyPr>
          <a:lstStyle/>
          <a:p>
            <a:r>
              <a:rPr lang="en-GB" sz="1100" dirty="0">
                <a:solidFill>
                  <a:srgbClr val="808080"/>
                </a:solidFill>
              </a:rPr>
              <a:t>Page </a:t>
            </a:r>
            <a:fld id="{9AE4D82F-B047-469B-AC52-A46321747EAF}" type="slidenum">
              <a:rPr lang="en-GB" sz="1100">
                <a:solidFill>
                  <a:srgbClr val="808080"/>
                </a:solidFill>
              </a:rPr>
              <a:pPr/>
              <a:t>‹#›</a:t>
            </a:fld>
            <a:endParaRPr lang="en-GB" sz="1100" dirty="0">
              <a:solidFill>
                <a:srgbClr val="808080"/>
              </a:solidFill>
            </a:endParaRPr>
          </a:p>
        </p:txBody>
      </p:sp>
      <p:grpSp>
        <p:nvGrpSpPr>
          <p:cNvPr id="8" name="Group 7"/>
          <p:cNvGrpSpPr/>
          <p:nvPr/>
        </p:nvGrpSpPr>
        <p:grpSpPr bwMode="gray">
          <a:xfrm>
            <a:off x="11131552" y="6450014"/>
            <a:ext cx="450849" cy="204787"/>
            <a:chOff x="8348663" y="6450013"/>
            <a:chExt cx="338137" cy="204787"/>
          </a:xfrm>
          <a:solidFill>
            <a:srgbClr val="808080"/>
          </a:solidFill>
        </p:grpSpPr>
        <p:sp>
          <p:nvSpPr>
            <p:cNvPr id="10" name="Freeform 5"/>
            <p:cNvSpPr>
              <a:spLocks/>
            </p:cNvSpPr>
            <p:nvPr userDrawn="1"/>
          </p:nvSpPr>
          <p:spPr bwMode="gray">
            <a:xfrm>
              <a:off x="8348663" y="6450013"/>
              <a:ext cx="163512" cy="204787"/>
            </a:xfrm>
            <a:custGeom>
              <a:avLst/>
              <a:gdLst/>
              <a:ahLst/>
              <a:cxnLst>
                <a:cxn ang="0">
                  <a:pos x="39" y="78"/>
                </a:cxn>
                <a:cxn ang="0">
                  <a:pos x="85" y="78"/>
                </a:cxn>
                <a:cxn ang="0">
                  <a:pos x="85" y="51"/>
                </a:cxn>
                <a:cxn ang="0">
                  <a:pos x="39" y="51"/>
                </a:cxn>
                <a:cxn ang="0">
                  <a:pos x="39" y="30"/>
                </a:cxn>
                <a:cxn ang="0">
                  <a:pos x="90" y="30"/>
                </a:cxn>
                <a:cxn ang="0">
                  <a:pos x="73" y="0"/>
                </a:cxn>
                <a:cxn ang="0">
                  <a:pos x="0" y="0"/>
                </a:cxn>
                <a:cxn ang="0">
                  <a:pos x="0" y="129"/>
                </a:cxn>
                <a:cxn ang="0">
                  <a:pos x="103" y="129"/>
                </a:cxn>
                <a:cxn ang="0">
                  <a:pos x="103" y="99"/>
                </a:cxn>
                <a:cxn ang="0">
                  <a:pos x="39" y="99"/>
                </a:cxn>
                <a:cxn ang="0">
                  <a:pos x="39" y="78"/>
                </a:cxn>
              </a:cxnLst>
              <a:rect l="0" t="0" r="r" b="b"/>
              <a:pathLst>
                <a:path w="103" h="129">
                  <a:moveTo>
                    <a:pt x="39" y="78"/>
                  </a:moveTo>
                  <a:lnTo>
                    <a:pt x="85" y="78"/>
                  </a:lnTo>
                  <a:lnTo>
                    <a:pt x="85" y="51"/>
                  </a:lnTo>
                  <a:lnTo>
                    <a:pt x="39" y="51"/>
                  </a:lnTo>
                  <a:lnTo>
                    <a:pt x="39" y="30"/>
                  </a:lnTo>
                  <a:lnTo>
                    <a:pt x="90" y="30"/>
                  </a:lnTo>
                  <a:lnTo>
                    <a:pt x="73" y="0"/>
                  </a:lnTo>
                  <a:lnTo>
                    <a:pt x="0" y="0"/>
                  </a:lnTo>
                  <a:lnTo>
                    <a:pt x="0" y="129"/>
                  </a:lnTo>
                  <a:lnTo>
                    <a:pt x="103" y="129"/>
                  </a:lnTo>
                  <a:lnTo>
                    <a:pt x="103" y="99"/>
                  </a:lnTo>
                  <a:lnTo>
                    <a:pt x="39" y="99"/>
                  </a:lnTo>
                  <a:lnTo>
                    <a:pt x="39"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
          <p:nvSpPr>
            <p:cNvPr id="11" name="Freeform 6"/>
            <p:cNvSpPr>
              <a:spLocks/>
            </p:cNvSpPr>
            <p:nvPr userDrawn="1"/>
          </p:nvSpPr>
          <p:spPr bwMode="gray">
            <a:xfrm>
              <a:off x="8483600" y="6450013"/>
              <a:ext cx="203200" cy="204787"/>
            </a:xfrm>
            <a:custGeom>
              <a:avLst/>
              <a:gdLst/>
              <a:ahLst/>
              <a:cxnLst>
                <a:cxn ang="0">
                  <a:pos x="86" y="0"/>
                </a:cxn>
                <a:cxn ang="0">
                  <a:pos x="64" y="42"/>
                </a:cxn>
                <a:cxn ang="0">
                  <a:pos x="42" y="0"/>
                </a:cxn>
                <a:cxn ang="0">
                  <a:pos x="0" y="0"/>
                </a:cxn>
                <a:cxn ang="0">
                  <a:pos x="45" y="78"/>
                </a:cxn>
                <a:cxn ang="0">
                  <a:pos x="45" y="129"/>
                </a:cxn>
                <a:cxn ang="0">
                  <a:pos x="83" y="129"/>
                </a:cxn>
                <a:cxn ang="0">
                  <a:pos x="83" y="78"/>
                </a:cxn>
                <a:cxn ang="0">
                  <a:pos x="128" y="0"/>
                </a:cxn>
                <a:cxn ang="0">
                  <a:pos x="86" y="0"/>
                </a:cxn>
              </a:cxnLst>
              <a:rect l="0" t="0" r="r" b="b"/>
              <a:pathLst>
                <a:path w="128" h="129">
                  <a:moveTo>
                    <a:pt x="86" y="0"/>
                  </a:moveTo>
                  <a:lnTo>
                    <a:pt x="64" y="42"/>
                  </a:lnTo>
                  <a:lnTo>
                    <a:pt x="42" y="0"/>
                  </a:lnTo>
                  <a:lnTo>
                    <a:pt x="0" y="0"/>
                  </a:lnTo>
                  <a:lnTo>
                    <a:pt x="45" y="78"/>
                  </a:lnTo>
                  <a:lnTo>
                    <a:pt x="45" y="129"/>
                  </a:lnTo>
                  <a:lnTo>
                    <a:pt x="83" y="129"/>
                  </a:lnTo>
                  <a:lnTo>
                    <a:pt x="83" y="78"/>
                  </a:lnTo>
                  <a:lnTo>
                    <a:pt x="128" y="0"/>
                  </a:lnTo>
                  <a:lnTo>
                    <a:pt x="8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grpSp>
    </p:spTree>
    <p:extLst>
      <p:ext uri="{BB962C8B-B14F-4D97-AF65-F5344CB8AC3E}">
        <p14:creationId xmlns:p14="http://schemas.microsoft.com/office/powerpoint/2010/main" val="266150840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Lst>
  <p:transition>
    <p:fade/>
  </p:transition>
  <p:hf sldNum="0" hdr="0" ftr="0" dt="0"/>
  <p:txStyles>
    <p:titleStyle>
      <a:lvl1pPr algn="l" defTabSz="914400" rtl="0" eaLnBrk="1" latinLnBrk="0" hangingPunct="1">
        <a:lnSpc>
          <a:spcPct val="85000"/>
        </a:lnSpc>
        <a:spcBef>
          <a:spcPct val="0"/>
        </a:spcBef>
        <a:buNone/>
        <a:defRPr sz="2800" b="1"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6.xml"/><Relationship Id="rId4" Type="http://schemas.openxmlformats.org/officeDocument/2006/relationships/image" Target="../media/image83.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1.xml"/><Relationship Id="rId1" Type="http://schemas.openxmlformats.org/officeDocument/2006/relationships/slideLayout" Target="../slideLayouts/slideLayout15.xml"/><Relationship Id="rId4" Type="http://schemas.openxmlformats.org/officeDocument/2006/relationships/image" Target="../media/image85.png"/></Relationships>
</file>

<file path=ppt/slides/_rels/slide10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3.xml"/><Relationship Id="rId1" Type="http://schemas.openxmlformats.org/officeDocument/2006/relationships/slideLayout" Target="../slideLayouts/slideLayout15.xml"/><Relationship Id="rId4" Type="http://schemas.openxmlformats.org/officeDocument/2006/relationships/image" Target="../media/image88.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5.xml"/><Relationship Id="rId1" Type="http://schemas.openxmlformats.org/officeDocument/2006/relationships/slideLayout" Target="../slideLayouts/slideLayout15.xml"/><Relationship Id="rId4" Type="http://schemas.openxmlformats.org/officeDocument/2006/relationships/image" Target="../media/image90.png"/></Relationships>
</file>

<file path=ppt/slides/_rels/slide11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6.xml"/><Relationship Id="rId1" Type="http://schemas.openxmlformats.org/officeDocument/2006/relationships/slideLayout" Target="../slideLayouts/slideLayout15.xml"/><Relationship Id="rId4" Type="http://schemas.openxmlformats.org/officeDocument/2006/relationships/image" Target="../media/image92.png"/></Relationships>
</file>

<file path=ppt/slides/_rels/slide1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9.xml"/><Relationship Id="rId1" Type="http://schemas.openxmlformats.org/officeDocument/2006/relationships/slideLayout" Target="../slideLayouts/slideLayout15.xml"/><Relationship Id="rId4" Type="http://schemas.openxmlformats.org/officeDocument/2006/relationships/image" Target="../media/image95.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2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7.xml"/><Relationship Id="rId1" Type="http://schemas.openxmlformats.org/officeDocument/2006/relationships/slideLayout" Target="../slideLayouts/slideLayout15.xml"/><Relationship Id="rId5" Type="http://schemas.openxmlformats.org/officeDocument/2006/relationships/image" Target="../media/image98.png"/><Relationship Id="rId4" Type="http://schemas.openxmlformats.org/officeDocument/2006/relationships/image" Target="../media/image97.png"/></Relationships>
</file>

<file path=ppt/slides/_rels/slide1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8.xml"/><Relationship Id="rId1" Type="http://schemas.openxmlformats.org/officeDocument/2006/relationships/slideLayout" Target="../slideLayouts/slideLayout1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0.xml"/><Relationship Id="rId1" Type="http://schemas.openxmlformats.org/officeDocument/2006/relationships/slideLayout" Target="../slideLayouts/slideLayout15.xml"/><Relationship Id="rId4" Type="http://schemas.openxmlformats.org/officeDocument/2006/relationships/image" Target="../media/image104.png"/></Relationships>
</file>

<file path=ppt/slides/_rels/slide1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3.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16.xm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7.xml"/><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1.xml"/><Relationship Id="rId1" Type="http://schemas.openxmlformats.org/officeDocument/2006/relationships/slideLayout" Target="../slideLayouts/slideLayout15.xml"/><Relationship Id="rId4" Type="http://schemas.openxmlformats.org/officeDocument/2006/relationships/image" Target="../media/image112.png"/></Relationships>
</file>

<file path=ppt/slides/_rels/slide14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2.xml"/><Relationship Id="rId1" Type="http://schemas.openxmlformats.org/officeDocument/2006/relationships/slideLayout" Target="../slideLayouts/slideLayout15.xml"/><Relationship Id="rId5" Type="http://schemas.openxmlformats.org/officeDocument/2006/relationships/image" Target="../media/image115.png"/><Relationship Id="rId4" Type="http://schemas.openxmlformats.org/officeDocument/2006/relationships/image" Target="../media/image114.png"/></Relationships>
</file>

<file path=ppt/slides/_rels/slide14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3.xml"/><Relationship Id="rId1" Type="http://schemas.openxmlformats.org/officeDocument/2006/relationships/slideLayout" Target="../slideLayouts/slideLayout15.xml"/></Relationships>
</file>

<file path=ppt/slides/_rels/slide1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4.xml"/><Relationship Id="rId1" Type="http://schemas.openxmlformats.org/officeDocument/2006/relationships/slideLayout" Target="../slideLayouts/slideLayout15.xml"/><Relationship Id="rId5" Type="http://schemas.openxmlformats.org/officeDocument/2006/relationships/image" Target="../media/image119.png"/><Relationship Id="rId4" Type="http://schemas.openxmlformats.org/officeDocument/2006/relationships/image" Target="../media/image118.png"/></Relationships>
</file>

<file path=ppt/slides/_rels/slide14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5.xml"/><Relationship Id="rId1" Type="http://schemas.openxmlformats.org/officeDocument/2006/relationships/slideLayout" Target="../slideLayouts/slideLayout15.xml"/><Relationship Id="rId4" Type="http://schemas.openxmlformats.org/officeDocument/2006/relationships/image" Target="../media/image120.png"/></Relationships>
</file>

<file path=ppt/slides/_rels/slide14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26.xml"/><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27.xml"/><Relationship Id="rId1" Type="http://schemas.openxmlformats.org/officeDocument/2006/relationships/slideLayout" Target="../slideLayouts/slideLayout15.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150.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130.xml"/><Relationship Id="rId1" Type="http://schemas.openxmlformats.org/officeDocument/2006/relationships/slideLayout" Target="../slideLayouts/slideLayout15.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31.xml"/><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32.xml"/><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5.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5.xml"/></Relationships>
</file>

<file path=ppt/slides/_rels/slide15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35.xml"/><Relationship Id="rId1" Type="http://schemas.openxmlformats.org/officeDocument/2006/relationships/slideLayout" Target="../slideLayouts/slideLayout15.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7.xml"/><Relationship Id="rId1" Type="http://schemas.openxmlformats.org/officeDocument/2006/relationships/slideLayout" Target="../slideLayouts/slideLayout15.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139.xml"/><Relationship Id="rId1" Type="http://schemas.openxmlformats.org/officeDocument/2006/relationships/slideLayout" Target="../slideLayouts/slideLayout15.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42.xml"/><Relationship Id="rId1" Type="http://schemas.openxmlformats.org/officeDocument/2006/relationships/slideLayout" Target="../slideLayouts/slideLayout15.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16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43.xml"/><Relationship Id="rId1" Type="http://schemas.openxmlformats.org/officeDocument/2006/relationships/slideLayout" Target="../slideLayouts/slideLayout15.xml"/><Relationship Id="rId4" Type="http://schemas.openxmlformats.org/officeDocument/2006/relationships/image" Target="../media/image146.png"/></Relationships>
</file>

<file path=ppt/slides/_rels/slide16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44.xml"/><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46.xml"/><Relationship Id="rId1" Type="http://schemas.openxmlformats.org/officeDocument/2006/relationships/slideLayout" Target="../slideLayouts/slideLayout15.xml"/></Relationships>
</file>

<file path=ppt/slides/_rels/slide1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47.xml"/><Relationship Id="rId1" Type="http://schemas.openxmlformats.org/officeDocument/2006/relationships/slideLayout" Target="../slideLayouts/slideLayout15.xml"/><Relationship Id="rId4" Type="http://schemas.openxmlformats.org/officeDocument/2006/relationships/image" Target="../media/image15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48.xml"/><Relationship Id="rId1" Type="http://schemas.openxmlformats.org/officeDocument/2006/relationships/slideLayout" Target="../slideLayouts/slideLayout15.xml"/><Relationship Id="rId4" Type="http://schemas.openxmlformats.org/officeDocument/2006/relationships/image" Target="../media/image152.png"/></Relationships>
</file>

<file path=ppt/slides/_rels/slide17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49.xml"/><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52.xml"/><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53.xml"/><Relationship Id="rId1" Type="http://schemas.openxmlformats.org/officeDocument/2006/relationships/slideLayout" Target="../slideLayouts/slideLayout15.xml"/><Relationship Id="rId4" Type="http://schemas.openxmlformats.org/officeDocument/2006/relationships/image" Target="../media/image156.pn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5.xml"/></Relationships>
</file>

<file path=ppt/slides/_rels/slide17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56.xml"/><Relationship Id="rId1" Type="http://schemas.openxmlformats.org/officeDocument/2006/relationships/slideLayout" Target="../slideLayouts/slideLayout15.xml"/><Relationship Id="rId4" Type="http://schemas.openxmlformats.org/officeDocument/2006/relationships/image" Target="../media/image15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57.xml"/><Relationship Id="rId1" Type="http://schemas.openxmlformats.org/officeDocument/2006/relationships/slideLayout" Target="../slideLayouts/slideLayout15.xml"/><Relationship Id="rId4" Type="http://schemas.openxmlformats.org/officeDocument/2006/relationships/image" Target="../media/image160.png"/></Relationships>
</file>

<file path=ppt/slides/_rels/slide18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58.xml"/><Relationship Id="rId1" Type="http://schemas.openxmlformats.org/officeDocument/2006/relationships/slideLayout" Target="../slideLayouts/slideLayout15.xml"/></Relationships>
</file>

<file path=ppt/slides/_rels/slide18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59.xml"/><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61.xml"/><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62.xml"/><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5.xml"/></Relationships>
</file>

<file path=ppt/slides/_rels/slide18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64.xml"/><Relationship Id="rId1" Type="http://schemas.openxmlformats.org/officeDocument/2006/relationships/slideLayout" Target="../slideLayouts/slideLayout15.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66.xml"/><Relationship Id="rId1" Type="http://schemas.openxmlformats.org/officeDocument/2006/relationships/slideLayout" Target="../slideLayouts/slideLayout15.xml"/><Relationship Id="rId5" Type="http://schemas.openxmlformats.org/officeDocument/2006/relationships/image" Target="../media/image168.png"/><Relationship Id="rId4" Type="http://schemas.openxmlformats.org/officeDocument/2006/relationships/image" Target="../media/image167.png"/></Relationships>
</file>

<file path=ppt/slides/_rels/slide19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67.xml"/><Relationship Id="rId1" Type="http://schemas.openxmlformats.org/officeDocument/2006/relationships/slideLayout" Target="../slideLayouts/slideLayout15.xml"/></Relationships>
</file>

<file path=ppt/slides/_rels/slide19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68.xml"/><Relationship Id="rId1" Type="http://schemas.openxmlformats.org/officeDocument/2006/relationships/slideLayout" Target="../slideLayouts/slideLayout1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5.xml"/></Relationships>
</file>

<file path=ppt/slides/_rels/slide19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70.xml"/><Relationship Id="rId1" Type="http://schemas.openxmlformats.org/officeDocument/2006/relationships/slideLayout" Target="../slideLayouts/slideLayout15.xml"/></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15.xml"/><Relationship Id="rId1" Type="http://schemas.openxmlformats.org/officeDocument/2006/relationships/vmlDrawing" Target="../drawings/vmlDrawing2.vml"/><Relationship Id="rId6" Type="http://schemas.openxmlformats.org/officeDocument/2006/relationships/image" Target="../media/image172.wmf"/><Relationship Id="rId5" Type="http://schemas.openxmlformats.org/officeDocument/2006/relationships/oleObject" Target="../embeddings/oleObject2.bin"/><Relationship Id="rId4" Type="http://schemas.openxmlformats.org/officeDocument/2006/relationships/image" Target="../media/image173.png"/></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5.xml"/></Relationships>
</file>

<file path=ppt/slides/_rels/slide19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73.xml"/><Relationship Id="rId1" Type="http://schemas.openxmlformats.org/officeDocument/2006/relationships/slideLayout" Target="../slideLayouts/slideLayout15.xml"/><Relationship Id="rId4" Type="http://schemas.openxmlformats.org/officeDocument/2006/relationships/image" Target="../media/image175.png"/></Relationships>
</file>

<file path=ppt/slides/_rels/slide19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74.xml"/><Relationship Id="rId1" Type="http://schemas.openxmlformats.org/officeDocument/2006/relationships/slideLayout" Target="../slideLayouts/slideLayout15.xml"/><Relationship Id="rId4" Type="http://schemas.openxmlformats.org/officeDocument/2006/relationships/image" Target="../media/image177.png"/></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4.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29.png"/><Relationship Id="rId4" Type="http://schemas.openxmlformats.org/officeDocument/2006/relationships/image" Target="../media/image28.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5.xml"/></Relationships>
</file>

<file path=ppt/slides/_rels/slide20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77.xml"/><Relationship Id="rId1" Type="http://schemas.openxmlformats.org/officeDocument/2006/relationships/slideLayout" Target="../slideLayouts/slideLayout15.xml"/></Relationships>
</file>

<file path=ppt/slides/_rels/slide20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6.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5.xml"/></Relationships>
</file>

<file path=ppt/slides/_rels/slide20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79.xml"/><Relationship Id="rId1" Type="http://schemas.openxmlformats.org/officeDocument/2006/relationships/slideLayout" Target="../slideLayouts/slideLayout15.xml"/></Relationships>
</file>

<file path=ppt/slides/_rels/slide20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80.xml"/><Relationship Id="rId1" Type="http://schemas.openxmlformats.org/officeDocument/2006/relationships/slideLayout" Target="../slideLayouts/slideLayout15.xml"/><Relationship Id="rId5" Type="http://schemas.openxmlformats.org/officeDocument/2006/relationships/image" Target="../media/image183.png"/><Relationship Id="rId4" Type="http://schemas.openxmlformats.org/officeDocument/2006/relationships/image" Target="../media/image182.pn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5.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5.xml"/></Relationships>
</file>

<file path=ppt/slides/_rels/slide21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85.xml"/><Relationship Id="rId1" Type="http://schemas.openxmlformats.org/officeDocument/2006/relationships/slideLayout" Target="../slideLayouts/slideLayout15.xml"/></Relationships>
</file>

<file path=ppt/slides/_rels/slide21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86.xml"/><Relationship Id="rId1" Type="http://schemas.openxmlformats.org/officeDocument/2006/relationships/slideLayout" Target="../slideLayouts/slideLayout15.xml"/><Relationship Id="rId4" Type="http://schemas.openxmlformats.org/officeDocument/2006/relationships/image" Target="../media/image186.png"/></Relationships>
</file>

<file path=ppt/slides/_rels/slide21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87.xml"/><Relationship Id="rId1" Type="http://schemas.openxmlformats.org/officeDocument/2006/relationships/slideLayout" Target="../slideLayouts/slideLayout15.xml"/></Relationships>
</file>

<file path=ppt/slides/_rels/slide21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88.xml"/><Relationship Id="rId1" Type="http://schemas.openxmlformats.org/officeDocument/2006/relationships/slideLayout" Target="../slideLayouts/slideLayout15.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5.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5.xml"/></Relationships>
</file>

<file path=ppt/slides/_rels/slide21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91.xml"/><Relationship Id="rId1" Type="http://schemas.openxmlformats.org/officeDocument/2006/relationships/slideLayout" Target="../slideLayouts/slideLayout15.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5.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94.xml"/><Relationship Id="rId1" Type="http://schemas.openxmlformats.org/officeDocument/2006/relationships/slideLayout" Target="../slideLayouts/slideLayout15.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5.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5.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5.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5.xml"/></Relationships>
</file>

<file path=ppt/slides/_rels/slide225.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99.xml"/><Relationship Id="rId1" Type="http://schemas.openxmlformats.org/officeDocument/2006/relationships/slideLayout" Target="../slideLayouts/slideLayout15.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5.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5.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5.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04.xml"/><Relationship Id="rId1" Type="http://schemas.openxmlformats.org/officeDocument/2006/relationships/slideLayout" Target="../slideLayouts/slideLayout15.xml"/></Relationships>
</file>

<file path=ppt/slides/_rels/slide23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05.xml"/><Relationship Id="rId1" Type="http://schemas.openxmlformats.org/officeDocument/2006/relationships/slideLayout" Target="../slideLayouts/slideLayout15.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5.xml"/></Relationships>
</file>

<file path=ppt/slides/_rels/slide23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07.xml"/><Relationship Id="rId1" Type="http://schemas.openxmlformats.org/officeDocument/2006/relationships/slideLayout" Target="../slideLayouts/slideLayout15.xml"/><Relationship Id="rId4" Type="http://schemas.openxmlformats.org/officeDocument/2006/relationships/image" Target="../media/image195.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5.xml"/></Relationships>
</file>

<file path=ppt/slides/_rels/slide23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09.xml"/><Relationship Id="rId1" Type="http://schemas.openxmlformats.org/officeDocument/2006/relationships/slideLayout" Target="../slideLayouts/slideLayout15.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5.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5.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5.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5.xml"/></Relationships>
</file>

<file path=ppt/slides/_rels/slide24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15.xml"/><Relationship Id="rId1" Type="http://schemas.openxmlformats.org/officeDocument/2006/relationships/slideLayout" Target="../slideLayouts/slideLayout15.xml"/><Relationship Id="rId5" Type="http://schemas.openxmlformats.org/officeDocument/2006/relationships/image" Target="../media/image199.png"/><Relationship Id="rId4" Type="http://schemas.openxmlformats.org/officeDocument/2006/relationships/image" Target="../media/image198.png"/></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5.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5.xml"/></Relationships>
</file>

<file path=ppt/slides/_rels/slide24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18.xml"/><Relationship Id="rId1" Type="http://schemas.openxmlformats.org/officeDocument/2006/relationships/slideLayout" Target="../slideLayouts/slideLayout15.xml"/></Relationships>
</file>

<file path=ppt/slides/_rels/slide24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19.xml"/><Relationship Id="rId1" Type="http://schemas.openxmlformats.org/officeDocument/2006/relationships/slideLayout" Target="../slideLayouts/slideLayout15.xml"/></Relationships>
</file>

<file path=ppt/slides/_rels/slide24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20.xml"/><Relationship Id="rId1" Type="http://schemas.openxmlformats.org/officeDocument/2006/relationships/slideLayout" Target="../slideLayouts/slideLayout15.xml"/></Relationships>
</file>

<file path=ppt/slides/_rels/slide248.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21.xml"/><Relationship Id="rId1" Type="http://schemas.openxmlformats.org/officeDocument/2006/relationships/slideLayout" Target="../slideLayouts/slideLayout15.xml"/></Relationships>
</file>

<file path=ppt/slides/_rels/slide24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2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23.xml"/><Relationship Id="rId1" Type="http://schemas.openxmlformats.org/officeDocument/2006/relationships/slideLayout" Target="../slideLayouts/slideLayout15.xml"/></Relationships>
</file>

<file path=ppt/slides/_rels/slide25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24.xml"/><Relationship Id="rId1" Type="http://schemas.openxmlformats.org/officeDocument/2006/relationships/slideLayout" Target="../slideLayouts/slideLayout15.xml"/></Relationships>
</file>

<file path=ppt/slides/_rels/slide25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25.xml"/><Relationship Id="rId1" Type="http://schemas.openxmlformats.org/officeDocument/2006/relationships/slideLayout" Target="../slideLayouts/slideLayout15.xml"/></Relationships>
</file>

<file path=ppt/slides/_rels/slide25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26.xml"/><Relationship Id="rId1" Type="http://schemas.openxmlformats.org/officeDocument/2006/relationships/slideLayout" Target="../slideLayouts/slideLayout15.xml"/></Relationships>
</file>

<file path=ppt/slides/_rels/slide25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27.xml"/><Relationship Id="rId1" Type="http://schemas.openxmlformats.org/officeDocument/2006/relationships/slideLayout" Target="../slideLayouts/slideLayout15.xml"/></Relationships>
</file>

<file path=ppt/slides/_rels/slide25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28.xml"/><Relationship Id="rId1" Type="http://schemas.openxmlformats.org/officeDocument/2006/relationships/slideLayout" Target="../slideLayouts/slideLayout15.xml"/></Relationships>
</file>

<file path=ppt/slides/_rels/slide25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29.xml"/><Relationship Id="rId1" Type="http://schemas.openxmlformats.org/officeDocument/2006/relationships/slideLayout" Target="../slideLayouts/slideLayout15.xml"/></Relationships>
</file>

<file path=ppt/slides/_rels/slide25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230.xml"/><Relationship Id="rId1" Type="http://schemas.openxmlformats.org/officeDocument/2006/relationships/slideLayout" Target="../slideLayouts/slideLayout15.xml"/></Relationships>
</file>

<file path=ppt/slides/_rels/slide25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31.xml"/><Relationship Id="rId1" Type="http://schemas.openxmlformats.org/officeDocument/2006/relationships/slideLayout" Target="../slideLayouts/slideLayout15.xml"/></Relationships>
</file>

<file path=ppt/slides/_rels/slide25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32.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6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33.xml"/><Relationship Id="rId1" Type="http://schemas.openxmlformats.org/officeDocument/2006/relationships/slideLayout" Target="../slideLayouts/slideLayout15.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5.xml"/></Relationships>
</file>

<file path=ppt/slides/_rels/slide26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35.xml"/><Relationship Id="rId1" Type="http://schemas.openxmlformats.org/officeDocument/2006/relationships/slideLayout" Target="../slideLayouts/slideLayout15.xml"/></Relationships>
</file>

<file path=ppt/slides/_rels/slide26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236.xml"/><Relationship Id="rId1" Type="http://schemas.openxmlformats.org/officeDocument/2006/relationships/slideLayout" Target="../slideLayouts/slideLayout1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5.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5.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5.xml"/></Relationships>
</file>

<file path=ppt/slides/_rels/slide26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40.xml"/><Relationship Id="rId1" Type="http://schemas.openxmlformats.org/officeDocument/2006/relationships/slideLayout" Target="../slideLayouts/slideLayout15.xml"/></Relationships>
</file>

<file path=ppt/slides/_rels/slide269.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70.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41.xml"/><Relationship Id="rId1" Type="http://schemas.openxmlformats.org/officeDocument/2006/relationships/slideLayout" Target="../slideLayouts/slideLayout15.xml"/><Relationship Id="rId4" Type="http://schemas.openxmlformats.org/officeDocument/2006/relationships/image" Target="../media/image220.png"/></Relationships>
</file>

<file path=ppt/slides/_rels/slide27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42.xml"/><Relationship Id="rId1" Type="http://schemas.openxmlformats.org/officeDocument/2006/relationships/slideLayout" Target="../slideLayouts/slideLayout15.xml"/></Relationships>
</file>

<file path=ppt/slides/_rels/slide27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43.xml"/><Relationship Id="rId1" Type="http://schemas.openxmlformats.org/officeDocument/2006/relationships/slideLayout" Target="../slideLayouts/slideLayout15.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5.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5.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5.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5.xml"/></Relationships>
</file>

<file path=ppt/slides/_rels/slide27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48.xml"/><Relationship Id="rId1" Type="http://schemas.openxmlformats.org/officeDocument/2006/relationships/slideLayout" Target="../slideLayouts/slideLayout15.xml"/></Relationships>
</file>

<file path=ppt/slides/_rels/slide27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49.xml"/><Relationship Id="rId1" Type="http://schemas.openxmlformats.org/officeDocument/2006/relationships/slideLayout" Target="../slideLayouts/slideLayout15.xml"/></Relationships>
</file>

<file path=ppt/slides/_rels/slide27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50.xml"/><Relationship Id="rId1" Type="http://schemas.openxmlformats.org/officeDocument/2006/relationships/slideLayout" Target="../slideLayouts/slideLayout15.xml"/><Relationship Id="rId5" Type="http://schemas.openxmlformats.org/officeDocument/2006/relationships/image" Target="../media/image227.png"/><Relationship Id="rId4" Type="http://schemas.openxmlformats.org/officeDocument/2006/relationships/image" Target="../media/image2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8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51.xml"/><Relationship Id="rId1" Type="http://schemas.openxmlformats.org/officeDocument/2006/relationships/slideLayout" Target="../slideLayouts/slideLayout15.xml"/><Relationship Id="rId4" Type="http://schemas.openxmlformats.org/officeDocument/2006/relationships/image" Target="../media/image229.png"/></Relationships>
</file>

<file path=ppt/slides/_rels/slide28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52.xml"/><Relationship Id="rId1" Type="http://schemas.openxmlformats.org/officeDocument/2006/relationships/slideLayout" Target="../slideLayouts/slideLayout15.xml"/><Relationship Id="rId4" Type="http://schemas.openxmlformats.org/officeDocument/2006/relationships/image" Target="../media/image231.png"/></Relationships>
</file>

<file path=ppt/slides/_rels/slide28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53.xml"/><Relationship Id="rId1" Type="http://schemas.openxmlformats.org/officeDocument/2006/relationships/slideLayout" Target="../slideLayouts/slideLayout15.xml"/><Relationship Id="rId4" Type="http://schemas.openxmlformats.org/officeDocument/2006/relationships/image" Target="../media/image233.png"/></Relationships>
</file>

<file path=ppt/slides/_rels/slide283.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54.xml"/><Relationship Id="rId1" Type="http://schemas.openxmlformats.org/officeDocument/2006/relationships/slideLayout" Target="../slideLayouts/slideLayout15.xml"/><Relationship Id="rId4" Type="http://schemas.openxmlformats.org/officeDocument/2006/relationships/image" Target="../media/image235.png"/></Relationships>
</file>

<file path=ppt/slides/_rels/slide28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55.xml"/><Relationship Id="rId1" Type="http://schemas.openxmlformats.org/officeDocument/2006/relationships/slideLayout" Target="../slideLayouts/slideLayout15.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5.xml"/></Relationships>
</file>

<file path=ppt/slides/_rels/slide28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257.xml"/><Relationship Id="rId1" Type="http://schemas.openxmlformats.org/officeDocument/2006/relationships/slideLayout" Target="../slideLayouts/slideLayout15.xml"/><Relationship Id="rId4" Type="http://schemas.openxmlformats.org/officeDocument/2006/relationships/image" Target="../media/image238.png"/></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15.xml"/></Relationships>
</file>

<file path=ppt/slides/_rels/slide28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259.xml"/><Relationship Id="rId1" Type="http://schemas.openxmlformats.org/officeDocument/2006/relationships/slideLayout" Target="../slideLayouts/slideLayout15.xml"/><Relationship Id="rId4" Type="http://schemas.openxmlformats.org/officeDocument/2006/relationships/image" Target="../media/image240.png"/></Relationships>
</file>

<file path=ppt/slides/_rels/slide28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60.xml"/><Relationship Id="rId1" Type="http://schemas.openxmlformats.org/officeDocument/2006/relationships/slideLayout" Target="../slideLayouts/slideLayout15.xml"/><Relationship Id="rId5" Type="http://schemas.openxmlformats.org/officeDocument/2006/relationships/image" Target="../media/image242.png"/><Relationship Id="rId4" Type="http://schemas.openxmlformats.org/officeDocument/2006/relationships/image" Target="../media/image24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9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261.xml"/><Relationship Id="rId1" Type="http://schemas.openxmlformats.org/officeDocument/2006/relationships/slideLayout" Target="../slideLayouts/slideLayout15.xml"/><Relationship Id="rId4" Type="http://schemas.openxmlformats.org/officeDocument/2006/relationships/image" Target="../media/image244.png"/></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5.xml"/></Relationships>
</file>

<file path=ppt/slides/_rels/slide292.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63.xml"/><Relationship Id="rId1" Type="http://schemas.openxmlformats.org/officeDocument/2006/relationships/slideLayout" Target="../slideLayouts/slideLayout15.xml"/><Relationship Id="rId4" Type="http://schemas.openxmlformats.org/officeDocument/2006/relationships/image" Target="../media/image246.png"/></Relationships>
</file>

<file path=ppt/slides/_rels/slide293.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264.xml"/><Relationship Id="rId1" Type="http://schemas.openxmlformats.org/officeDocument/2006/relationships/slideLayout" Target="../slideLayouts/slideLayout15.xml"/></Relationships>
</file>

<file path=ppt/slides/_rels/slide294.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265.xml"/><Relationship Id="rId1" Type="http://schemas.openxmlformats.org/officeDocument/2006/relationships/slideLayout" Target="../slideLayouts/slideLayout15.xml"/><Relationship Id="rId4" Type="http://schemas.openxmlformats.org/officeDocument/2006/relationships/image" Target="../media/image249.png"/></Relationships>
</file>

<file path=ppt/slides/_rels/slide29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vmlDrawing" Target="../drawings/vmlDrawing1.vml"/><Relationship Id="rId5" Type="http://schemas.openxmlformats.org/officeDocument/2006/relationships/image" Target="../media/image15.png"/><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6.xml"/><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5.xml"/><Relationship Id="rId1" Type="http://schemas.openxmlformats.org/officeDocument/2006/relationships/slideLayout" Target="../slideLayouts/slideLayout15.xml"/><Relationship Id="rId5" Type="http://schemas.openxmlformats.org/officeDocument/2006/relationships/image" Target="../media/image58.png"/><Relationship Id="rId4" Type="http://schemas.openxmlformats.org/officeDocument/2006/relationships/image" Target="../media/image5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1.xml"/><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75.xml"/><Relationship Id="rId1" Type="http://schemas.openxmlformats.org/officeDocument/2006/relationships/slideLayout" Target="../slideLayouts/slideLayout26.xml"/><Relationship Id="rId4" Type="http://schemas.openxmlformats.org/officeDocument/2006/relationships/image" Target="../media/image66.em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9.xml"/><Relationship Id="rId1" Type="http://schemas.openxmlformats.org/officeDocument/2006/relationships/slideLayout" Target="../slideLayouts/slideLayout15.xml"/><Relationship Id="rId4" Type="http://schemas.openxmlformats.org/officeDocument/2006/relationships/image" Target="../media/image72.png"/></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0.xml"/><Relationship Id="rId1" Type="http://schemas.openxmlformats.org/officeDocument/2006/relationships/slideLayout" Target="../slideLayouts/slideLayout15.xml"/><Relationship Id="rId4" Type="http://schemas.openxmlformats.org/officeDocument/2006/relationships/image" Target="../media/image74.png"/></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4.xml"/><Relationship Id="rId1" Type="http://schemas.openxmlformats.org/officeDocument/2006/relationships/slideLayout" Target="../slideLayouts/slideLayout15.xml"/><Relationship Id="rId4" Type="http://schemas.openxmlformats.org/officeDocument/2006/relationships/image" Target="../media/image77.png"/></Relationships>
</file>

<file path=ppt/slides/_rels/slide9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407368" y="3561429"/>
            <a:ext cx="11665296" cy="936104"/>
          </a:xfrm>
        </p:spPr>
        <p:txBody>
          <a:bodyPr/>
          <a:lstStyle/>
          <a:p>
            <a:pPr algn="ctr">
              <a:lnSpc>
                <a:spcPct val="150000"/>
              </a:lnSpc>
            </a:pPr>
            <a:r>
              <a:rPr lang="en-GB" sz="2400" dirty="0">
                <a:latin typeface="Armata" panose="020B0503040500060204" pitchFamily="34" charset="0"/>
              </a:rPr>
              <a:t>DEPARTMENT OF COMPUTER SCIENCE &amp; ENGINEERING</a:t>
            </a:r>
          </a:p>
        </p:txBody>
      </p:sp>
      <p:sp>
        <p:nvSpPr>
          <p:cNvPr id="2" name="Subtitle 1"/>
          <p:cNvSpPr>
            <a:spLocks noGrp="1"/>
          </p:cNvSpPr>
          <p:nvPr>
            <p:ph type="subTitle" idx="1"/>
          </p:nvPr>
        </p:nvSpPr>
        <p:spPr>
          <a:xfrm>
            <a:off x="1626200" y="4221088"/>
            <a:ext cx="8928992" cy="576064"/>
          </a:xfrm>
        </p:spPr>
        <p:txBody>
          <a:bodyPr/>
          <a:lstStyle/>
          <a:p>
            <a:pPr algn="ctr"/>
            <a:r>
              <a:rPr lang="en-US" dirty="0"/>
              <a:t>CST463 </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a:t>WEB PROGRAMMING</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7768" y="689396"/>
            <a:ext cx="3930706" cy="1353257"/>
          </a:xfrm>
          <a:prstGeom prst="rect">
            <a:avLst/>
          </a:prstGeom>
        </p:spPr>
      </p:pic>
      <p:sp>
        <p:nvSpPr>
          <p:cNvPr id="7" name="Subtitle 1"/>
          <p:cNvSpPr txBox="1">
            <a:spLocks/>
          </p:cNvSpPr>
          <p:nvPr/>
        </p:nvSpPr>
        <p:spPr>
          <a:xfrm>
            <a:off x="4125554" y="5683946"/>
            <a:ext cx="3076796" cy="315416"/>
          </a:xfrm>
          <a:prstGeom prst="rect">
            <a:avLst/>
          </a:prstGeom>
        </p:spPr>
        <p:txBody>
          <a:bodyPr vert="horz" lIns="0" tIns="0" rIns="0" bIns="0" rtlCol="0" anchor="t" anchorCtr="0">
            <a:noAutofit/>
          </a:bodyPr>
          <a:lstStyle>
            <a:lvl1pPr marL="0" indent="0" algn="l" defTabSz="914400" rtl="0" eaLnBrk="1" latinLnBrk="0" hangingPunct="1">
              <a:spcBef>
                <a:spcPct val="20000"/>
              </a:spcBef>
              <a:buClr>
                <a:schemeClr val="accent2"/>
              </a:buClr>
              <a:buSzPct val="70000"/>
              <a:buFont typeface="Arial" pitchFamily="34" charset="0"/>
              <a:buNone/>
              <a:defRPr sz="2000" kern="1200">
                <a:solidFill>
                  <a:schemeClr val="bg2"/>
                </a:solidFill>
                <a:latin typeface="+mn-lt"/>
                <a:ea typeface="+mn-ea"/>
                <a:cs typeface="+mn-cs"/>
              </a:defRPr>
            </a:lvl1pPr>
            <a:lvl2pPr marL="0" indent="0" algn="l" defTabSz="914400" rtl="0" eaLnBrk="1" latinLnBrk="0" hangingPunct="1">
              <a:spcBef>
                <a:spcPct val="20000"/>
              </a:spcBef>
              <a:buClr>
                <a:schemeClr val="accent2"/>
              </a:buClr>
              <a:buSzPct val="70000"/>
              <a:buFont typeface="Arial" pitchFamily="34" charset="0"/>
              <a:buNone/>
              <a:defRPr sz="1600" kern="1200">
                <a:solidFill>
                  <a:schemeClr val="bg2"/>
                </a:solidFill>
                <a:latin typeface="+mn-lt"/>
                <a:ea typeface="+mn-ea"/>
                <a:cs typeface="+mn-cs"/>
              </a:defRPr>
            </a:lvl2pPr>
            <a:lvl3pPr marL="914400" indent="0" algn="ctr" defTabSz="914400" rtl="0" eaLnBrk="1" latinLnBrk="0" hangingPunct="1">
              <a:spcBef>
                <a:spcPct val="20000"/>
              </a:spcBef>
              <a:buClr>
                <a:schemeClr val="accent2"/>
              </a:buClr>
              <a:buSzPct val="7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2"/>
              </a:buClr>
              <a:buSzPct val="7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2"/>
              </a:buClr>
              <a:buSzPct val="7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fld id="{DEAD4673-6CAE-464D-9126-8443A17B3EEC}" type="datetime3">
              <a:rPr lang="en-US" sz="1400" smtClean="0">
                <a:latin typeface="Open Sans" panose="020B0606030504020204" pitchFamily="34" charset="0"/>
                <a:ea typeface="Open Sans" panose="020B0606030504020204" pitchFamily="34" charset="0"/>
                <a:cs typeface="Open Sans" panose="020B0606030504020204" pitchFamily="34" charset="0"/>
              </a:rPr>
              <a:t>27 July 2024</a:t>
            </a:fld>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3905" y="2209380"/>
            <a:ext cx="1218431" cy="1177817"/>
          </a:xfrm>
          <a:prstGeom prst="rect">
            <a:avLst/>
          </a:prstGeom>
        </p:spPr>
      </p:pic>
    </p:spTree>
    <p:extLst>
      <p:ext uri="{BB962C8B-B14F-4D97-AF65-F5344CB8AC3E}">
        <p14:creationId xmlns:p14="http://schemas.microsoft.com/office/powerpoint/2010/main" val="410470868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268760"/>
            <a:ext cx="10657184" cy="1282676"/>
          </a:xfrm>
        </p:spPr>
        <p:txBody>
          <a:bodyPr/>
          <a:lstStyle/>
          <a:p>
            <a:pPr algn="just"/>
            <a:r>
              <a:rPr lang="en-US" dirty="0"/>
              <a:t>External Style sheet</a:t>
            </a:r>
          </a:p>
          <a:p>
            <a:pPr marL="0" indent="0" algn="just">
              <a:buNone/>
            </a:pPr>
            <a:r>
              <a:rPr lang="en-US" dirty="0">
                <a:solidFill>
                  <a:srgbClr val="FF0000"/>
                </a:solidFill>
              </a:rPr>
              <a:t>	&lt;link </a:t>
            </a:r>
            <a:r>
              <a:rPr lang="en-US" dirty="0" err="1">
                <a:solidFill>
                  <a:srgbClr val="FF0000"/>
                </a:solidFill>
              </a:rPr>
              <a:t>href</a:t>
            </a:r>
            <a:r>
              <a:rPr lang="en-US" dirty="0">
                <a:solidFill>
                  <a:srgbClr val="FF0000"/>
                </a:solidFill>
              </a:rPr>
              <a:t>=URL </a:t>
            </a:r>
            <a:r>
              <a:rPr lang="en-US" dirty="0" err="1">
                <a:solidFill>
                  <a:srgbClr val="FF0000"/>
                </a:solidFill>
              </a:rPr>
              <a:t>rel</a:t>
            </a:r>
            <a:r>
              <a:rPr lang="en-US" dirty="0">
                <a:solidFill>
                  <a:srgbClr val="FF0000"/>
                </a:solidFill>
              </a:rPr>
              <a:t>=“</a:t>
            </a:r>
            <a:r>
              <a:rPr lang="en-US" dirty="0" err="1">
                <a:solidFill>
                  <a:srgbClr val="FF0000"/>
                </a:solidFill>
              </a:rPr>
              <a:t>relation_type</a:t>
            </a:r>
            <a:r>
              <a:rPr lang="en-US" dirty="0">
                <a:solidFill>
                  <a:srgbClr val="FF0000"/>
                </a:solidFill>
              </a:rPr>
              <a:t>” type=“</a:t>
            </a:r>
            <a:r>
              <a:rPr lang="en-US" dirty="0" err="1">
                <a:solidFill>
                  <a:srgbClr val="FF0000"/>
                </a:solidFill>
              </a:rPr>
              <a:t>link_type</a:t>
            </a:r>
            <a:r>
              <a:rPr lang="en-US" dirty="0">
                <a:solidFill>
                  <a:srgbClr val="FF0000"/>
                </a:solidFill>
              </a:rPr>
              <a:t>”&gt;</a:t>
            </a:r>
          </a:p>
          <a:p>
            <a:pPr algn="just"/>
            <a:r>
              <a:rPr lang="en-US" dirty="0"/>
              <a:t>URL is the file.css</a:t>
            </a:r>
          </a:p>
          <a:p>
            <a:pPr lvl="1" algn="just"/>
            <a:r>
              <a:rPr lang="en-US" dirty="0" err="1"/>
              <a:t>Relation_type</a:t>
            </a:r>
            <a:r>
              <a:rPr lang="en-US" dirty="0"/>
              <a:t>=“stylesheet”</a:t>
            </a:r>
          </a:p>
          <a:p>
            <a:pPr lvl="1" algn="just"/>
            <a:r>
              <a:rPr lang="en-US" dirty="0" err="1"/>
              <a:t>Link_type</a:t>
            </a:r>
            <a:r>
              <a:rPr lang="en-US" dirty="0"/>
              <a:t>=“text/</a:t>
            </a:r>
            <a:r>
              <a:rPr lang="en-US" dirty="0" err="1"/>
              <a:t>css</a:t>
            </a:r>
            <a:r>
              <a:rPr lang="en-US" dirty="0"/>
              <a:t>”</a:t>
            </a:r>
          </a:p>
          <a:p>
            <a:pPr algn="just"/>
            <a:r>
              <a:rPr lang="en-US" dirty="0"/>
              <a:t>Do not include &lt;style&gt; tags</a:t>
            </a:r>
          </a:p>
          <a:p>
            <a:pPr algn="just"/>
            <a:r>
              <a:rPr lang="en-US" dirty="0"/>
              <a:t>Save the document as </a:t>
            </a:r>
            <a:r>
              <a:rPr lang="en-US" dirty="0">
                <a:solidFill>
                  <a:srgbClr val="FF0000"/>
                </a:solidFill>
              </a:rPr>
              <a:t>filename.css</a:t>
            </a:r>
          </a:p>
          <a:p>
            <a:pPr algn="just"/>
            <a:endParaRPr lang="en-US" dirty="0"/>
          </a:p>
          <a:p>
            <a:pPr marL="0" indent="0" algn="just">
              <a:buNone/>
            </a:pPr>
            <a:endParaRPr lang="en-GB" alt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r>
              <a:rPr lang="en-US" dirty="0"/>
              <a:t>Style Specification Format</a:t>
            </a:r>
            <a:endParaRPr lang="en-US" dirty="0">
              <a:latin typeface="Armata" panose="020B0503040500060204" pitchFamily="34" charset="0"/>
            </a:endParaRPr>
          </a:p>
        </p:txBody>
      </p:sp>
    </p:spTree>
    <p:extLst>
      <p:ext uri="{BB962C8B-B14F-4D97-AF65-F5344CB8AC3E}">
        <p14:creationId xmlns:p14="http://schemas.microsoft.com/office/powerpoint/2010/main" val="3274904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pPr algn="ctr"/>
            <a:r>
              <a:rPr lang="en-IN" dirty="0"/>
              <a:t>JAVASCRIPT</a:t>
            </a:r>
          </a:p>
        </p:txBody>
      </p:sp>
    </p:spTree>
    <p:extLst>
      <p:ext uri="{BB962C8B-B14F-4D97-AF65-F5344CB8AC3E}">
        <p14:creationId xmlns:p14="http://schemas.microsoft.com/office/powerpoint/2010/main" val="245141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2" y="375393"/>
            <a:ext cx="9204101" cy="634605"/>
          </a:xfrm>
        </p:spPr>
        <p:txBody>
          <a:bodyPr vert="horz" lIns="0" tIns="0" rIns="0" bIns="0" rtlCol="0" anchor="t" anchorCtr="0">
            <a:noAutofit/>
          </a:bodyPr>
          <a:lstStyle/>
          <a:p>
            <a:r>
              <a:rPr lang="en-US" sz="2800" dirty="0"/>
              <a:t>MODULE 2</a:t>
            </a:r>
            <a:endParaRPr lang="en-US" dirty="0">
              <a:latin typeface="Armata" panose="020B0503040500060204" pitchFamily="34" charset="0"/>
            </a:endParaRPr>
          </a:p>
        </p:txBody>
      </p:sp>
      <p:sp>
        <p:nvSpPr>
          <p:cNvPr id="4" name="Content Placeholder 3">
            <a:extLst>
              <a:ext uri="{FF2B5EF4-FFF2-40B4-BE49-F238E27FC236}">
                <a16:creationId xmlns:a16="http://schemas.microsoft.com/office/drawing/2014/main" id="{9912782A-6786-484E-AFD6-69295D0FECFB}"/>
              </a:ext>
            </a:extLst>
          </p:cNvPr>
          <p:cNvSpPr>
            <a:spLocks noGrp="1"/>
          </p:cNvSpPr>
          <p:nvPr>
            <p:ph idx="1"/>
          </p:nvPr>
        </p:nvSpPr>
        <p:spPr>
          <a:xfrm>
            <a:off x="407368" y="1080000"/>
            <a:ext cx="11582400" cy="5085304"/>
          </a:xfrm>
        </p:spPr>
        <p:txBody>
          <a:bodyPr/>
          <a:lstStyle/>
          <a:p>
            <a:pPr algn="just">
              <a:lnSpc>
                <a:spcPct val="150000"/>
              </a:lnSpc>
            </a:pPr>
            <a:r>
              <a:rPr lang="en-US" sz="2200" dirty="0"/>
              <a:t>(CSS, JavaScript) Introduction to Stylesheets : Introduction to CSS-Basic syntax and structure-Inline Styles, Embedded Style Sheets, Conflict Resolution, Linking External Style Sheets-Exploring CSS Selectors-Properties, values, Positioning Elements: Absolute Positioning, Relative Positioning - Backgrounds-List Styles-Element Dimensions- Table Layouts-Box Model and Text Flow-div and span -Basics of Responsive CSS, Media port &amp; Media Queries.</a:t>
            </a:r>
          </a:p>
          <a:p>
            <a:pPr algn="just">
              <a:lnSpc>
                <a:spcPct val="150000"/>
              </a:lnSpc>
            </a:pPr>
            <a:r>
              <a:rPr lang="en-US" sz="2200" dirty="0">
                <a:highlight>
                  <a:srgbClr val="FFFF00"/>
                </a:highlight>
              </a:rPr>
              <a:t>Introduction to JavaScript : </a:t>
            </a:r>
            <a:r>
              <a:rPr lang="en-US" sz="2200" dirty="0"/>
              <a:t>Introduction to Scripting- Programming fundamentals of JavaScript -Obtaining User Input with prompt Dialogs-Arithmetic-Decision Making -Control Statements - Functions -Arrays -Objects -Document Object Model (DOM) -Form processing</a:t>
            </a:r>
            <a:endParaRPr lang="en-GB" altLang="en-US" sz="2200" dirty="0"/>
          </a:p>
        </p:txBody>
      </p:sp>
    </p:spTree>
    <p:extLst>
      <p:ext uri="{BB962C8B-B14F-4D97-AF65-F5344CB8AC3E}">
        <p14:creationId xmlns:p14="http://schemas.microsoft.com/office/powerpoint/2010/main" val="1305906751"/>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2" y="375393"/>
            <a:ext cx="9204101" cy="634605"/>
          </a:xfrm>
        </p:spPr>
        <p:txBody>
          <a:bodyPr vert="horz" lIns="0" tIns="0" rIns="0" bIns="0" rtlCol="0" anchor="t" anchorCtr="0">
            <a:noAutofit/>
          </a:bodyPr>
          <a:lstStyle/>
          <a:p>
            <a:r>
              <a:rPr lang="en-US" sz="2800" dirty="0"/>
              <a:t>JAVASCRIPT</a:t>
            </a:r>
            <a:endParaRPr lang="en-US" dirty="0">
              <a:latin typeface="Armata" panose="020B0503040500060204" pitchFamily="34" charset="0"/>
            </a:endParaRPr>
          </a:p>
        </p:txBody>
      </p:sp>
      <p:sp>
        <p:nvSpPr>
          <p:cNvPr id="4" name="Content Placeholder 3">
            <a:extLst>
              <a:ext uri="{FF2B5EF4-FFF2-40B4-BE49-F238E27FC236}">
                <a16:creationId xmlns:a16="http://schemas.microsoft.com/office/drawing/2014/main" id="{9912782A-6786-484E-AFD6-69295D0FECFB}"/>
              </a:ext>
            </a:extLst>
          </p:cNvPr>
          <p:cNvSpPr>
            <a:spLocks noGrp="1"/>
          </p:cNvSpPr>
          <p:nvPr>
            <p:ph idx="1"/>
          </p:nvPr>
        </p:nvSpPr>
        <p:spPr>
          <a:xfrm>
            <a:off x="407368" y="1080000"/>
            <a:ext cx="11582400" cy="5085304"/>
          </a:xfrm>
        </p:spPr>
        <p:txBody>
          <a:bodyPr/>
          <a:lstStyle/>
          <a:p>
            <a:pPr marL="469900" indent="-469900">
              <a:lnSpc>
                <a:spcPct val="150000"/>
              </a:lnSpc>
            </a:pPr>
            <a:r>
              <a:rPr lang="en-US" sz="2000" dirty="0"/>
              <a:t>JavaScript is a scripting language, which is used to enhance the functionality and appearance of web pages</a:t>
            </a:r>
          </a:p>
          <a:p>
            <a:pPr marL="469900" indent="-469900">
              <a:lnSpc>
                <a:spcPct val="150000"/>
              </a:lnSpc>
            </a:pPr>
            <a:r>
              <a:rPr lang="en-US" sz="2000" dirty="0"/>
              <a:t>JavaScript is a Client side scripting tool</a:t>
            </a:r>
          </a:p>
          <a:p>
            <a:pPr marL="469900" indent="-469900">
              <a:lnSpc>
                <a:spcPct val="150000"/>
              </a:lnSpc>
            </a:pPr>
            <a:r>
              <a:rPr lang="en-US" sz="2000" dirty="0"/>
              <a:t>JavaScript is used in Web pages to improve the design, validate forms, detect browsers, create cookies, and much more. </a:t>
            </a:r>
          </a:p>
          <a:p>
            <a:pPr marL="469900" indent="-469900">
              <a:lnSpc>
                <a:spcPct val="150000"/>
              </a:lnSpc>
            </a:pPr>
            <a:r>
              <a:rPr lang="en-US" sz="2000" dirty="0"/>
              <a:t>JavaScript is the most popular scripting language on the internet, and works in all major browsers, such as Internet Explorer, Mozilla, Firefox, Netscape, Opera</a:t>
            </a:r>
          </a:p>
          <a:p>
            <a:pPr marL="469900" indent="-469900">
              <a:lnSpc>
                <a:spcPct val="150000"/>
              </a:lnSpc>
            </a:pPr>
            <a:r>
              <a:rPr lang="en-US" sz="2000" dirty="0"/>
              <a:t>JavaScript and Java are only related through syntax →JavaScript is dynamically typed →JavaScript’s support for objects is very different</a:t>
            </a:r>
          </a:p>
        </p:txBody>
      </p:sp>
    </p:spTree>
    <p:extLst>
      <p:ext uri="{BB962C8B-B14F-4D97-AF65-F5344CB8AC3E}">
        <p14:creationId xmlns:p14="http://schemas.microsoft.com/office/powerpoint/2010/main" val="169431668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2" y="375393"/>
            <a:ext cx="9204101" cy="634605"/>
          </a:xfrm>
        </p:spPr>
        <p:txBody>
          <a:bodyPr vert="horz" lIns="0" tIns="0" rIns="0" bIns="0" rtlCol="0" anchor="t" anchorCtr="0">
            <a:noAutofit/>
          </a:bodyPr>
          <a:lstStyle/>
          <a:p>
            <a:r>
              <a:rPr lang="en-US" sz="2800" dirty="0"/>
              <a:t>Java &amp; JAVASCRIPT</a:t>
            </a:r>
            <a:endParaRPr lang="en-US" dirty="0">
              <a:latin typeface="Armata" panose="020B0503040500060204" pitchFamily="34" charset="0"/>
            </a:endParaRPr>
          </a:p>
        </p:txBody>
      </p:sp>
      <p:sp>
        <p:nvSpPr>
          <p:cNvPr id="4" name="Content Placeholder 3">
            <a:extLst>
              <a:ext uri="{FF2B5EF4-FFF2-40B4-BE49-F238E27FC236}">
                <a16:creationId xmlns:a16="http://schemas.microsoft.com/office/drawing/2014/main" id="{9912782A-6786-484E-AFD6-69295D0FECFB}"/>
              </a:ext>
            </a:extLst>
          </p:cNvPr>
          <p:cNvSpPr>
            <a:spLocks noGrp="1"/>
          </p:cNvSpPr>
          <p:nvPr>
            <p:ph idx="1"/>
          </p:nvPr>
        </p:nvSpPr>
        <p:spPr>
          <a:xfrm>
            <a:off x="407368" y="1080000"/>
            <a:ext cx="11582400" cy="5085304"/>
          </a:xfrm>
        </p:spPr>
        <p:txBody>
          <a:bodyPr/>
          <a:lstStyle/>
          <a:p>
            <a:pPr marL="469900" indent="-469900">
              <a:lnSpc>
                <a:spcPct val="200000"/>
              </a:lnSpc>
            </a:pPr>
            <a:r>
              <a:rPr lang="en-US" sz="2000" dirty="0"/>
              <a:t>Java and JavaScript are two completely different languages in both concept and design!</a:t>
            </a:r>
          </a:p>
          <a:p>
            <a:pPr marL="469900" indent="-469900">
              <a:lnSpc>
                <a:spcPct val="200000"/>
              </a:lnSpc>
            </a:pPr>
            <a:r>
              <a:rPr lang="en-US" sz="2000" dirty="0"/>
              <a:t>Java (developed by Sun Microsystems) is a powerful and much more complex programming language - in the same category as C and C++. </a:t>
            </a:r>
          </a:p>
          <a:p>
            <a:pPr marL="469900" indent="-469900">
              <a:lnSpc>
                <a:spcPct val="200000"/>
              </a:lnSpc>
            </a:pPr>
            <a:r>
              <a:rPr lang="en-US" sz="2000" dirty="0"/>
              <a:t>Object model of </a:t>
            </a:r>
            <a:r>
              <a:rPr lang="en-US" sz="2000" dirty="0" err="1"/>
              <a:t>javascript</a:t>
            </a:r>
            <a:r>
              <a:rPr lang="en-US" sz="2000" dirty="0"/>
              <a:t> is quite different from java &amp; C++ </a:t>
            </a:r>
          </a:p>
          <a:p>
            <a:pPr marL="469900" indent="-469900">
              <a:lnSpc>
                <a:spcPct val="200000"/>
              </a:lnSpc>
            </a:pPr>
            <a:r>
              <a:rPr lang="en-US" sz="2000" dirty="0"/>
              <a:t>Java is strongly typed and Javascript is Dynamically typed </a:t>
            </a:r>
          </a:p>
          <a:p>
            <a:pPr marL="469900" indent="-469900">
              <a:lnSpc>
                <a:spcPct val="200000"/>
              </a:lnSpc>
            </a:pPr>
            <a:r>
              <a:rPr lang="en-US" sz="2000" dirty="0"/>
              <a:t>In Java ,types are all known at compile time, where as compile time type checking impossible </a:t>
            </a:r>
          </a:p>
          <a:p>
            <a:pPr marL="469900" indent="-469900">
              <a:lnSpc>
                <a:spcPct val="200000"/>
              </a:lnSpc>
            </a:pPr>
            <a:r>
              <a:rPr lang="en-US" sz="2000" dirty="0"/>
              <a:t>Objects in Java are static (variables or function is shared between all instances of class)where as objects are dynamic</a:t>
            </a:r>
          </a:p>
        </p:txBody>
      </p:sp>
    </p:spTree>
    <p:extLst>
      <p:ext uri="{BB962C8B-B14F-4D97-AF65-F5344CB8AC3E}">
        <p14:creationId xmlns:p14="http://schemas.microsoft.com/office/powerpoint/2010/main" val="249929355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2" y="375393"/>
            <a:ext cx="9204101" cy="634605"/>
          </a:xfrm>
        </p:spPr>
        <p:txBody>
          <a:bodyPr vert="horz" lIns="0" tIns="0" rIns="0" bIns="0" rtlCol="0" anchor="t" anchorCtr="0">
            <a:noAutofit/>
          </a:bodyPr>
          <a:lstStyle/>
          <a:p>
            <a:r>
              <a:rPr lang="en-US" sz="2800" dirty="0"/>
              <a:t>Uses of  JAVASCRIPT</a:t>
            </a:r>
            <a:endParaRPr lang="en-US" dirty="0">
              <a:latin typeface="Armata" panose="020B0503040500060204" pitchFamily="34" charset="0"/>
            </a:endParaRPr>
          </a:p>
        </p:txBody>
      </p:sp>
      <p:sp>
        <p:nvSpPr>
          <p:cNvPr id="4" name="Content Placeholder 3">
            <a:extLst>
              <a:ext uri="{FF2B5EF4-FFF2-40B4-BE49-F238E27FC236}">
                <a16:creationId xmlns:a16="http://schemas.microsoft.com/office/drawing/2014/main" id="{9912782A-6786-484E-AFD6-69295D0FECFB}"/>
              </a:ext>
            </a:extLst>
          </p:cNvPr>
          <p:cNvSpPr>
            <a:spLocks noGrp="1"/>
          </p:cNvSpPr>
          <p:nvPr>
            <p:ph idx="1"/>
          </p:nvPr>
        </p:nvSpPr>
        <p:spPr>
          <a:xfrm>
            <a:off x="839416" y="1080000"/>
            <a:ext cx="11150352" cy="5085304"/>
          </a:xfrm>
        </p:spPr>
        <p:txBody>
          <a:bodyPr/>
          <a:lstStyle/>
          <a:p>
            <a:pPr marL="469900" indent="-469900"/>
            <a:r>
              <a:rPr lang="en-US" sz="2200" dirty="0"/>
              <a:t>JavaScript was designed to add interactivity to HTML</a:t>
            </a:r>
          </a:p>
          <a:p>
            <a:pPr marL="469900" indent="-469900"/>
            <a:r>
              <a:rPr lang="en-US" sz="2200" dirty="0"/>
              <a:t>JavaScript is a scripting language </a:t>
            </a:r>
          </a:p>
          <a:p>
            <a:pPr marL="469900" indent="-469900"/>
            <a:r>
              <a:rPr lang="en-US" sz="2200" dirty="0"/>
              <a:t>It is usually embedded directly into HTML pages </a:t>
            </a:r>
          </a:p>
          <a:p>
            <a:pPr marL="469900" indent="-469900"/>
            <a:r>
              <a:rPr lang="en-US" sz="2200" dirty="0"/>
              <a:t>JavaScript is an interpreted language</a:t>
            </a:r>
          </a:p>
          <a:p>
            <a:pPr marL="469900" indent="-469900"/>
            <a:r>
              <a:rPr lang="en-US" sz="2200" dirty="0"/>
              <a:t>provide programming capability at both the server and the client ends of a Web connection. </a:t>
            </a:r>
          </a:p>
          <a:p>
            <a:pPr marL="469900" indent="-469900"/>
            <a:r>
              <a:rPr lang="en-US" sz="2200" dirty="0"/>
              <a:t>Improve appearance especially graphics </a:t>
            </a:r>
          </a:p>
          <a:p>
            <a:pPr marL="469900" indent="-469900"/>
            <a:r>
              <a:rPr lang="en-US" sz="2200" dirty="0"/>
              <a:t>Site navigation </a:t>
            </a:r>
          </a:p>
          <a:p>
            <a:pPr marL="469900" indent="-469900"/>
            <a:r>
              <a:rPr lang="en-US" sz="2200" dirty="0"/>
              <a:t>Perform calculations</a:t>
            </a:r>
          </a:p>
          <a:p>
            <a:pPr marL="469900" indent="-469900"/>
            <a:r>
              <a:rPr lang="en-US" sz="2200" dirty="0"/>
              <a:t>Validation of input </a:t>
            </a:r>
          </a:p>
          <a:p>
            <a:pPr marL="469900" indent="-469900"/>
            <a:r>
              <a:rPr lang="en-US" sz="2200" dirty="0"/>
              <a:t>DOM allows Javascript to access &amp;modify the style</a:t>
            </a:r>
          </a:p>
        </p:txBody>
      </p:sp>
    </p:spTree>
    <p:extLst>
      <p:ext uri="{BB962C8B-B14F-4D97-AF65-F5344CB8AC3E}">
        <p14:creationId xmlns:p14="http://schemas.microsoft.com/office/powerpoint/2010/main" val="350029502"/>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2" y="375393"/>
            <a:ext cx="9204101" cy="634605"/>
          </a:xfrm>
        </p:spPr>
        <p:txBody>
          <a:bodyPr vert="horz" lIns="0" tIns="0" rIns="0" bIns="0" rtlCol="0" anchor="t" anchorCtr="0">
            <a:noAutofit/>
          </a:bodyPr>
          <a:lstStyle/>
          <a:p>
            <a:r>
              <a:rPr lang="en-US" sz="2800" dirty="0"/>
              <a:t>How to put JAVASCRIPT in HTML code?</a:t>
            </a:r>
            <a:endParaRPr lang="en-US" dirty="0">
              <a:latin typeface="Armata" panose="020B0503040500060204" pitchFamily="34" charset="0"/>
            </a:endParaRPr>
          </a:p>
        </p:txBody>
      </p:sp>
      <p:pic>
        <p:nvPicPr>
          <p:cNvPr id="6" name="Content Placeholder 5">
            <a:extLst>
              <a:ext uri="{FF2B5EF4-FFF2-40B4-BE49-F238E27FC236}">
                <a16:creationId xmlns:a16="http://schemas.microsoft.com/office/drawing/2014/main" id="{FE43F415-F182-41B3-A73B-DCCDD0CD618A}"/>
              </a:ext>
            </a:extLst>
          </p:cNvPr>
          <p:cNvPicPr>
            <a:picLocks noGrp="1" noChangeAspect="1"/>
          </p:cNvPicPr>
          <p:nvPr>
            <p:ph idx="1"/>
          </p:nvPr>
        </p:nvPicPr>
        <p:blipFill>
          <a:blip r:embed="rId3"/>
          <a:stretch>
            <a:fillRect/>
          </a:stretch>
        </p:blipFill>
        <p:spPr>
          <a:xfrm>
            <a:off x="1800618" y="1425575"/>
            <a:ext cx="8590764" cy="4697413"/>
          </a:xfrm>
          <a:prstGeom prst="rect">
            <a:avLst/>
          </a:prstGeom>
        </p:spPr>
      </p:pic>
    </p:spTree>
    <p:extLst>
      <p:ext uri="{BB962C8B-B14F-4D97-AF65-F5344CB8AC3E}">
        <p14:creationId xmlns:p14="http://schemas.microsoft.com/office/powerpoint/2010/main" val="324001637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38DA25-B0DD-47B0-92B0-368A20818259}"/>
              </a:ext>
            </a:extLst>
          </p:cNvPr>
          <p:cNvPicPr>
            <a:picLocks noChangeAspect="1"/>
          </p:cNvPicPr>
          <p:nvPr/>
        </p:nvPicPr>
        <p:blipFill>
          <a:blip r:embed="rId2"/>
          <a:stretch>
            <a:fillRect/>
          </a:stretch>
        </p:blipFill>
        <p:spPr>
          <a:xfrm>
            <a:off x="2711624" y="5004425"/>
            <a:ext cx="5819775" cy="1853575"/>
          </a:xfrm>
          <a:prstGeom prst="rect">
            <a:avLst/>
          </a:prstGeom>
        </p:spPr>
      </p:pic>
      <p:pic>
        <p:nvPicPr>
          <p:cNvPr id="3" name="Picture 2">
            <a:extLst>
              <a:ext uri="{FF2B5EF4-FFF2-40B4-BE49-F238E27FC236}">
                <a16:creationId xmlns:a16="http://schemas.microsoft.com/office/drawing/2014/main" id="{8A231ED2-4CED-4551-B33F-B93F73BD48DD}"/>
              </a:ext>
            </a:extLst>
          </p:cNvPr>
          <p:cNvPicPr>
            <a:picLocks noChangeAspect="1"/>
          </p:cNvPicPr>
          <p:nvPr/>
        </p:nvPicPr>
        <p:blipFill>
          <a:blip r:embed="rId3"/>
          <a:stretch>
            <a:fillRect/>
          </a:stretch>
        </p:blipFill>
        <p:spPr>
          <a:xfrm>
            <a:off x="2009775" y="35970"/>
            <a:ext cx="10182225" cy="2581275"/>
          </a:xfrm>
          <a:prstGeom prst="rect">
            <a:avLst/>
          </a:prstGeom>
        </p:spPr>
      </p:pic>
      <p:pic>
        <p:nvPicPr>
          <p:cNvPr id="4" name="Picture 3">
            <a:extLst>
              <a:ext uri="{FF2B5EF4-FFF2-40B4-BE49-F238E27FC236}">
                <a16:creationId xmlns:a16="http://schemas.microsoft.com/office/drawing/2014/main" id="{65D73DB2-926F-436A-869E-31E691FB0C44}"/>
              </a:ext>
            </a:extLst>
          </p:cNvPr>
          <p:cNvPicPr>
            <a:picLocks noChangeAspect="1"/>
          </p:cNvPicPr>
          <p:nvPr/>
        </p:nvPicPr>
        <p:blipFill>
          <a:blip r:embed="rId4"/>
          <a:stretch>
            <a:fillRect/>
          </a:stretch>
        </p:blipFill>
        <p:spPr>
          <a:xfrm>
            <a:off x="335360" y="2617245"/>
            <a:ext cx="10086975" cy="2371725"/>
          </a:xfrm>
          <a:prstGeom prst="rect">
            <a:avLst/>
          </a:prstGeom>
        </p:spPr>
      </p:pic>
    </p:spTree>
    <p:extLst>
      <p:ext uri="{BB962C8B-B14F-4D97-AF65-F5344CB8AC3E}">
        <p14:creationId xmlns:p14="http://schemas.microsoft.com/office/powerpoint/2010/main" val="2215229507"/>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375393"/>
            <a:ext cx="9204101" cy="634605"/>
          </a:xfrm>
        </p:spPr>
        <p:txBody>
          <a:bodyPr vert="horz" lIns="0" tIns="0" rIns="0" bIns="0" rtlCol="0" anchor="t" anchorCtr="0">
            <a:noAutofit/>
          </a:bodyPr>
          <a:lstStyle/>
          <a:p>
            <a:r>
              <a:rPr lang="en-US" sz="2800" dirty="0"/>
              <a:t>How to embed JavaScript in an HTML document</a:t>
            </a:r>
            <a:endParaRPr lang="en-US" dirty="0">
              <a:latin typeface="Armata" panose="020B0503040500060204" pitchFamily="34" charset="0"/>
            </a:endParaRPr>
          </a:p>
        </p:txBody>
      </p:sp>
      <p:sp>
        <p:nvSpPr>
          <p:cNvPr id="4" name="Content Placeholder 3">
            <a:extLst>
              <a:ext uri="{FF2B5EF4-FFF2-40B4-BE49-F238E27FC236}">
                <a16:creationId xmlns:a16="http://schemas.microsoft.com/office/drawing/2014/main" id="{9912782A-6786-484E-AFD6-69295D0FECFB}"/>
              </a:ext>
            </a:extLst>
          </p:cNvPr>
          <p:cNvSpPr>
            <a:spLocks noGrp="1"/>
          </p:cNvSpPr>
          <p:nvPr>
            <p:ph idx="1"/>
          </p:nvPr>
        </p:nvSpPr>
        <p:spPr>
          <a:xfrm>
            <a:off x="407368" y="1080000"/>
            <a:ext cx="11582400" cy="5085304"/>
          </a:xfrm>
        </p:spPr>
        <p:txBody>
          <a:bodyPr/>
          <a:lstStyle/>
          <a:p>
            <a:pPr marL="469900" indent="-469900"/>
            <a:r>
              <a:rPr lang="en-US" sz="2000" dirty="0"/>
              <a:t>When a JavaScript script is encountered in the HTML document, the browser uses its JavaScript interpreter to “execute” the script. </a:t>
            </a:r>
          </a:p>
          <a:p>
            <a:pPr marL="469900" indent="-469900"/>
            <a:r>
              <a:rPr lang="en-US" sz="2000" dirty="0"/>
              <a:t>Output from the script becomes the next markup to be rendered. </a:t>
            </a:r>
          </a:p>
          <a:p>
            <a:pPr marL="469900" indent="-469900"/>
            <a:r>
              <a:rPr lang="en-US" sz="2000" dirty="0"/>
              <a:t> When the end of the script is reached, the browser goes back to reading the HTML document and displaying its content.</a:t>
            </a:r>
          </a:p>
          <a:p>
            <a:pPr marL="469900" indent="-469900"/>
            <a:r>
              <a:rPr lang="en-US" sz="2000" dirty="0"/>
              <a:t> There are two different ways to embed JavaScript in an HTML document: </a:t>
            </a:r>
          </a:p>
          <a:p>
            <a:pPr marL="0" indent="0">
              <a:buNone/>
            </a:pPr>
            <a:r>
              <a:rPr lang="en-US" sz="2000" dirty="0"/>
              <a:t>	– implicitly and explicitly.</a:t>
            </a:r>
          </a:p>
          <a:p>
            <a:r>
              <a:rPr lang="en-US" sz="2000" dirty="0"/>
              <a:t>In explicit embedding, the JavaScript code physically resides in the XHTML document.</a:t>
            </a:r>
          </a:p>
          <a:p>
            <a:r>
              <a:rPr lang="en-US" sz="2000" dirty="0"/>
              <a:t> In implicit embedding the JavaScript can be placed in its own file(.js file), separate from the XHTML document. </a:t>
            </a:r>
          </a:p>
          <a:p>
            <a:r>
              <a:rPr lang="en-US" sz="2000" dirty="0"/>
              <a:t>When JavaScript scripts are explicitly embedded, they can appear in either part of an XHTML document—the head or the body </a:t>
            </a:r>
          </a:p>
          <a:p>
            <a:r>
              <a:rPr lang="en-US" sz="2000" dirty="0"/>
              <a:t>The interpreter notes the existence of scripts that appear in the head of a document, but it does not interpret them while processing the head. </a:t>
            </a:r>
          </a:p>
          <a:p>
            <a:r>
              <a:rPr lang="en-US" sz="2000" dirty="0"/>
              <a:t> Scripts that are found in the body of a document are interpreted as they are found.</a:t>
            </a:r>
          </a:p>
        </p:txBody>
      </p:sp>
    </p:spTree>
    <p:extLst>
      <p:ext uri="{BB962C8B-B14F-4D97-AF65-F5344CB8AC3E}">
        <p14:creationId xmlns:p14="http://schemas.microsoft.com/office/powerpoint/2010/main" val="4122768109"/>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375393"/>
            <a:ext cx="9204101" cy="634605"/>
          </a:xfrm>
        </p:spPr>
        <p:txBody>
          <a:bodyPr vert="horz" lIns="0" tIns="0" rIns="0" bIns="0" rtlCol="0" anchor="t" anchorCtr="0">
            <a:noAutofit/>
          </a:bodyPr>
          <a:lstStyle/>
          <a:p>
            <a:r>
              <a:rPr lang="en-US" sz="2800" dirty="0"/>
              <a:t>How to embed JavaScript in an HTML document</a:t>
            </a:r>
            <a:endParaRPr lang="en-US" dirty="0">
              <a:latin typeface="Armata" panose="020B0503040500060204" pitchFamily="34" charset="0"/>
            </a:endParaRPr>
          </a:p>
        </p:txBody>
      </p:sp>
      <p:sp>
        <p:nvSpPr>
          <p:cNvPr id="3" name="Content Placeholder 2">
            <a:extLst>
              <a:ext uri="{FF2B5EF4-FFF2-40B4-BE49-F238E27FC236}">
                <a16:creationId xmlns:a16="http://schemas.microsoft.com/office/drawing/2014/main" id="{EC4F2AE3-F7E4-4501-991D-B1D047556AD1}"/>
              </a:ext>
            </a:extLst>
          </p:cNvPr>
          <p:cNvSpPr>
            <a:spLocks noGrp="1"/>
          </p:cNvSpPr>
          <p:nvPr>
            <p:ph idx="1"/>
          </p:nvPr>
        </p:nvSpPr>
        <p:spPr>
          <a:xfrm>
            <a:off x="767408" y="1009998"/>
            <a:ext cx="10814992" cy="5113602"/>
          </a:xfrm>
        </p:spPr>
        <p:txBody>
          <a:bodyPr/>
          <a:lstStyle/>
          <a:p>
            <a:r>
              <a:rPr lang="en-US" dirty="0"/>
              <a:t>JavaScript are embedded in HTML documents , Either directly, as in • - </a:t>
            </a:r>
          </a:p>
          <a:p>
            <a:endParaRPr lang="en-US" dirty="0"/>
          </a:p>
          <a:p>
            <a:endParaRPr lang="en-US" dirty="0"/>
          </a:p>
          <a:p>
            <a:endParaRPr lang="en-US" dirty="0"/>
          </a:p>
          <a:p>
            <a:endParaRPr lang="en-US" dirty="0"/>
          </a:p>
          <a:p>
            <a:r>
              <a:rPr lang="en-US" dirty="0"/>
              <a:t>Or indirectly, as a file specified in the </a:t>
            </a:r>
            <a:r>
              <a:rPr lang="en-US" dirty="0" err="1"/>
              <a:t>src</a:t>
            </a:r>
            <a:r>
              <a:rPr lang="en-US" dirty="0"/>
              <a:t> attribute of</a:t>
            </a:r>
          </a:p>
        </p:txBody>
      </p:sp>
      <p:pic>
        <p:nvPicPr>
          <p:cNvPr id="6" name="Picture 5">
            <a:extLst>
              <a:ext uri="{FF2B5EF4-FFF2-40B4-BE49-F238E27FC236}">
                <a16:creationId xmlns:a16="http://schemas.microsoft.com/office/drawing/2014/main" id="{D8E3197E-E187-4360-BF59-AE9B0EBE587B}"/>
              </a:ext>
            </a:extLst>
          </p:cNvPr>
          <p:cNvPicPr>
            <a:picLocks noChangeAspect="1"/>
          </p:cNvPicPr>
          <p:nvPr/>
        </p:nvPicPr>
        <p:blipFill>
          <a:blip r:embed="rId3"/>
          <a:stretch>
            <a:fillRect/>
          </a:stretch>
        </p:blipFill>
        <p:spPr>
          <a:xfrm>
            <a:off x="1493949" y="1412776"/>
            <a:ext cx="9410700" cy="1847850"/>
          </a:xfrm>
          <a:prstGeom prst="rect">
            <a:avLst/>
          </a:prstGeom>
        </p:spPr>
      </p:pic>
      <p:pic>
        <p:nvPicPr>
          <p:cNvPr id="7" name="Picture 6">
            <a:extLst>
              <a:ext uri="{FF2B5EF4-FFF2-40B4-BE49-F238E27FC236}">
                <a16:creationId xmlns:a16="http://schemas.microsoft.com/office/drawing/2014/main" id="{25ACF729-4A0C-463B-9D02-2BD764DDB3DE}"/>
              </a:ext>
            </a:extLst>
          </p:cNvPr>
          <p:cNvPicPr>
            <a:picLocks noChangeAspect="1"/>
          </p:cNvPicPr>
          <p:nvPr/>
        </p:nvPicPr>
        <p:blipFill>
          <a:blip r:embed="rId4"/>
          <a:stretch>
            <a:fillRect/>
          </a:stretch>
        </p:blipFill>
        <p:spPr>
          <a:xfrm>
            <a:off x="1493949" y="3650303"/>
            <a:ext cx="8591550" cy="2019300"/>
          </a:xfrm>
          <a:prstGeom prst="rect">
            <a:avLst/>
          </a:prstGeom>
        </p:spPr>
      </p:pic>
    </p:spTree>
    <p:extLst>
      <p:ext uri="{BB962C8B-B14F-4D97-AF65-F5344CB8AC3E}">
        <p14:creationId xmlns:p14="http://schemas.microsoft.com/office/powerpoint/2010/main" val="264570129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375393"/>
            <a:ext cx="9204101" cy="634605"/>
          </a:xfrm>
        </p:spPr>
        <p:txBody>
          <a:bodyPr vert="horz" lIns="0" tIns="0" rIns="0" bIns="0" rtlCol="0" anchor="t" anchorCtr="0">
            <a:noAutofit/>
          </a:bodyPr>
          <a:lstStyle/>
          <a:p>
            <a:r>
              <a:rPr lang="en-US" sz="2800" dirty="0"/>
              <a:t>JavaScript “hello” example in an HTML document</a:t>
            </a:r>
            <a:endParaRPr lang="en-US" dirty="0">
              <a:latin typeface="Armata" panose="020B0503040500060204" pitchFamily="34" charset="0"/>
            </a:endParaRPr>
          </a:p>
        </p:txBody>
      </p:sp>
      <p:pic>
        <p:nvPicPr>
          <p:cNvPr id="8" name="Picture 7">
            <a:extLst>
              <a:ext uri="{FF2B5EF4-FFF2-40B4-BE49-F238E27FC236}">
                <a16:creationId xmlns:a16="http://schemas.microsoft.com/office/drawing/2014/main" id="{DF83B06F-D6FE-41C5-86F3-C765268E1811}"/>
              </a:ext>
            </a:extLst>
          </p:cNvPr>
          <p:cNvPicPr>
            <a:picLocks noChangeAspect="1"/>
          </p:cNvPicPr>
          <p:nvPr/>
        </p:nvPicPr>
        <p:blipFill>
          <a:blip r:embed="rId3"/>
          <a:stretch>
            <a:fillRect/>
          </a:stretch>
        </p:blipFill>
        <p:spPr>
          <a:xfrm>
            <a:off x="839416" y="1196752"/>
            <a:ext cx="10104394" cy="4697657"/>
          </a:xfrm>
          <a:prstGeom prst="rect">
            <a:avLst/>
          </a:prstGeom>
        </p:spPr>
      </p:pic>
    </p:spTree>
    <p:extLst>
      <p:ext uri="{BB962C8B-B14F-4D97-AF65-F5344CB8AC3E}">
        <p14:creationId xmlns:p14="http://schemas.microsoft.com/office/powerpoint/2010/main" val="12356340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268760"/>
            <a:ext cx="11161240" cy="1282676"/>
          </a:xfrm>
        </p:spPr>
        <p:txBody>
          <a:bodyPr/>
          <a:lstStyle/>
          <a:p>
            <a:pPr algn="just"/>
            <a:r>
              <a:rPr lang="en-US" dirty="0"/>
              <a:t>Add styles to each tag within the HTML file</a:t>
            </a:r>
          </a:p>
          <a:p>
            <a:pPr algn="just"/>
            <a:r>
              <a:rPr lang="en-US" dirty="0"/>
              <a:t>Use it when you need to format just a single section in a web page</a:t>
            </a:r>
          </a:p>
          <a:p>
            <a:pPr algn="just"/>
            <a:r>
              <a:rPr lang="en-US" dirty="0"/>
              <a:t>style information is directly attached to the HTML elements they affect</a:t>
            </a:r>
          </a:p>
          <a:p>
            <a:pPr algn="just"/>
            <a:r>
              <a:rPr lang="en-US" dirty="0"/>
              <a:t>Attribute </a:t>
            </a:r>
            <a:r>
              <a:rPr lang="en-US" dirty="0" err="1"/>
              <a:t>style,followed</a:t>
            </a:r>
            <a:r>
              <a:rPr lang="en-US" dirty="0"/>
              <a:t> by a colon and a value</a:t>
            </a:r>
          </a:p>
          <a:p>
            <a:pPr algn="just"/>
            <a:r>
              <a:rPr lang="en-US" dirty="0"/>
              <a:t>&lt;h1 style=“</a:t>
            </a:r>
            <a:r>
              <a:rPr lang="en-US" dirty="0" err="1"/>
              <a:t>color:red</a:t>
            </a:r>
            <a:r>
              <a:rPr lang="en-US" dirty="0"/>
              <a:t>; font-family: sans-</a:t>
            </a:r>
            <a:r>
              <a:rPr lang="en-US" dirty="0" err="1"/>
              <a:t>sarif</a:t>
            </a:r>
            <a:r>
              <a:rPr lang="en-US" dirty="0"/>
              <a:t>”&gt;India is my country&lt;/h1&gt;</a:t>
            </a:r>
            <a:endParaRPr lang="en-GB" alt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pPr algn="just"/>
            <a:r>
              <a:rPr lang="en-US" dirty="0"/>
              <a:t>Inline styles</a:t>
            </a:r>
          </a:p>
        </p:txBody>
      </p:sp>
      <p:pic>
        <p:nvPicPr>
          <p:cNvPr id="2" name="Picture 1">
            <a:extLst>
              <a:ext uri="{FF2B5EF4-FFF2-40B4-BE49-F238E27FC236}">
                <a16:creationId xmlns:a16="http://schemas.microsoft.com/office/drawing/2014/main" id="{95D3C8F9-FF22-4E3F-94D6-D640F9272CC9}"/>
              </a:ext>
            </a:extLst>
          </p:cNvPr>
          <p:cNvPicPr>
            <a:picLocks noChangeAspect="1"/>
          </p:cNvPicPr>
          <p:nvPr/>
        </p:nvPicPr>
        <p:blipFill>
          <a:blip r:embed="rId3"/>
          <a:stretch>
            <a:fillRect/>
          </a:stretch>
        </p:blipFill>
        <p:spPr>
          <a:xfrm>
            <a:off x="2423592" y="3429000"/>
            <a:ext cx="8022084" cy="2724524"/>
          </a:xfrm>
          <a:prstGeom prst="rect">
            <a:avLst/>
          </a:prstGeom>
        </p:spPr>
      </p:pic>
    </p:spTree>
    <p:extLst>
      <p:ext uri="{BB962C8B-B14F-4D97-AF65-F5344CB8AC3E}">
        <p14:creationId xmlns:p14="http://schemas.microsoft.com/office/powerpoint/2010/main" val="2826076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375393"/>
            <a:ext cx="9204101" cy="634605"/>
          </a:xfrm>
        </p:spPr>
        <p:txBody>
          <a:bodyPr vert="horz" lIns="0" tIns="0" rIns="0" bIns="0" rtlCol="0" anchor="t" anchorCtr="0">
            <a:noAutofit/>
          </a:bodyPr>
          <a:lstStyle/>
          <a:p>
            <a:r>
              <a:rPr lang="en-US" sz="2800" dirty="0"/>
              <a:t>JavaScript “hello” example in an HTML document</a:t>
            </a:r>
            <a:endParaRPr lang="en-US" dirty="0">
              <a:latin typeface="Armata" panose="020B0503040500060204" pitchFamily="34" charset="0"/>
            </a:endParaRPr>
          </a:p>
        </p:txBody>
      </p:sp>
      <p:pic>
        <p:nvPicPr>
          <p:cNvPr id="8" name="Picture 7">
            <a:extLst>
              <a:ext uri="{FF2B5EF4-FFF2-40B4-BE49-F238E27FC236}">
                <a16:creationId xmlns:a16="http://schemas.microsoft.com/office/drawing/2014/main" id="{D9D65A17-79B8-4340-905F-4280744DDD1B}"/>
              </a:ext>
            </a:extLst>
          </p:cNvPr>
          <p:cNvPicPr>
            <a:picLocks noChangeAspect="1"/>
          </p:cNvPicPr>
          <p:nvPr/>
        </p:nvPicPr>
        <p:blipFill>
          <a:blip r:embed="rId3"/>
          <a:stretch>
            <a:fillRect/>
          </a:stretch>
        </p:blipFill>
        <p:spPr>
          <a:xfrm>
            <a:off x="695400" y="1268760"/>
            <a:ext cx="10201275" cy="2409825"/>
          </a:xfrm>
          <a:prstGeom prst="rect">
            <a:avLst/>
          </a:prstGeom>
          <a:ln>
            <a:solidFill>
              <a:schemeClr val="accent2"/>
            </a:solidFill>
          </a:ln>
        </p:spPr>
      </p:pic>
      <p:pic>
        <p:nvPicPr>
          <p:cNvPr id="9" name="Picture 8">
            <a:extLst>
              <a:ext uri="{FF2B5EF4-FFF2-40B4-BE49-F238E27FC236}">
                <a16:creationId xmlns:a16="http://schemas.microsoft.com/office/drawing/2014/main" id="{DEBDA418-351B-438D-B859-E37CC286DC4A}"/>
              </a:ext>
            </a:extLst>
          </p:cNvPr>
          <p:cNvPicPr>
            <a:picLocks noChangeAspect="1"/>
          </p:cNvPicPr>
          <p:nvPr/>
        </p:nvPicPr>
        <p:blipFill>
          <a:blip r:embed="rId4"/>
          <a:stretch>
            <a:fillRect/>
          </a:stretch>
        </p:blipFill>
        <p:spPr>
          <a:xfrm>
            <a:off x="2855640" y="4077072"/>
            <a:ext cx="6972300" cy="2019300"/>
          </a:xfrm>
          <a:prstGeom prst="rect">
            <a:avLst/>
          </a:prstGeom>
          <a:ln>
            <a:solidFill>
              <a:schemeClr val="accent2"/>
            </a:solidFill>
          </a:ln>
        </p:spPr>
      </p:pic>
    </p:spTree>
    <p:extLst>
      <p:ext uri="{BB962C8B-B14F-4D97-AF65-F5344CB8AC3E}">
        <p14:creationId xmlns:p14="http://schemas.microsoft.com/office/powerpoint/2010/main" val="1378478964"/>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375393"/>
            <a:ext cx="9204101" cy="634605"/>
          </a:xfrm>
        </p:spPr>
        <p:txBody>
          <a:bodyPr vert="horz" lIns="0" tIns="0" rIns="0" bIns="0" rtlCol="0" anchor="t" anchorCtr="0">
            <a:noAutofit/>
          </a:bodyPr>
          <a:lstStyle/>
          <a:p>
            <a:r>
              <a:rPr lang="en-US" sz="2800" dirty="0"/>
              <a:t>How to embed JavaScript in an HTML document</a:t>
            </a:r>
            <a:endParaRPr lang="en-US" dirty="0">
              <a:latin typeface="Armata" panose="020B0503040500060204" pitchFamily="34" charset="0"/>
            </a:endParaRPr>
          </a:p>
        </p:txBody>
      </p:sp>
      <p:sp>
        <p:nvSpPr>
          <p:cNvPr id="4" name="Content Placeholder 3">
            <a:extLst>
              <a:ext uri="{FF2B5EF4-FFF2-40B4-BE49-F238E27FC236}">
                <a16:creationId xmlns:a16="http://schemas.microsoft.com/office/drawing/2014/main" id="{9912782A-6786-484E-AFD6-69295D0FECFB}"/>
              </a:ext>
            </a:extLst>
          </p:cNvPr>
          <p:cNvSpPr>
            <a:spLocks noGrp="1"/>
          </p:cNvSpPr>
          <p:nvPr>
            <p:ph idx="1"/>
          </p:nvPr>
        </p:nvSpPr>
        <p:spPr>
          <a:xfrm>
            <a:off x="335360" y="1097280"/>
            <a:ext cx="11856640" cy="5068024"/>
          </a:xfrm>
        </p:spPr>
        <p:txBody>
          <a:bodyPr/>
          <a:lstStyle/>
          <a:p>
            <a:pPr marL="469900" indent="-469900"/>
            <a:r>
              <a:rPr lang="en-US" sz="2000" dirty="0"/>
              <a:t>&lt;script&gt; tag to indicate to the browser that the text which follows is part of a script. </a:t>
            </a:r>
          </a:p>
          <a:p>
            <a:pPr marL="469900" indent="-469900"/>
            <a:r>
              <a:rPr lang="en-US" sz="1600" dirty="0"/>
              <a:t>The type attribute specifies the MIME type of the script as well as the scripting </a:t>
            </a:r>
            <a:r>
              <a:rPr lang="en-US" sz="2000" dirty="0"/>
              <a:t>language used in the script—in this case, a text file written in </a:t>
            </a:r>
            <a:r>
              <a:rPr lang="en-US" sz="2000" dirty="0" err="1"/>
              <a:t>javascript</a:t>
            </a:r>
            <a:r>
              <a:rPr lang="en-US" sz="2000" dirty="0"/>
              <a:t>. In HTML5,</a:t>
            </a:r>
          </a:p>
          <a:p>
            <a:pPr marL="469900" indent="-469900"/>
            <a:r>
              <a:rPr lang="en-US" sz="2000" dirty="0"/>
              <a:t>the default MIME type for a &lt;script&gt; is "text/html", so you can omit the type attribute from your &lt;script&gt; tags</a:t>
            </a:r>
          </a:p>
          <a:p>
            <a:pPr marL="469900" indent="-469900"/>
            <a:r>
              <a:rPr lang="en-US" sz="2000" dirty="0"/>
              <a:t>Individual white-space characters between words in a string are not ignored by the browser.</a:t>
            </a:r>
          </a:p>
          <a:p>
            <a:pPr marL="469900" indent="-469900"/>
            <a:r>
              <a:rPr lang="en-US" sz="2000" dirty="0"/>
              <a:t>browsers ignore leading white-space characters (i.e., white space at the beginning of a string).</a:t>
            </a:r>
          </a:p>
          <a:p>
            <a:pPr marL="469900" indent="-469900"/>
            <a:r>
              <a:rPr lang="en-US" sz="2000" dirty="0"/>
              <a:t>Strings in JavaScript can be enclosed in either double quotation marks (") or single quotation marks (‘)</a:t>
            </a:r>
          </a:p>
          <a:p>
            <a:pPr marL="469900" indent="-469900"/>
            <a:r>
              <a:rPr lang="en-US" sz="2000" dirty="0"/>
              <a:t>document object, which represents the HTML5 document the browser is currently displaying. This object allows you to specify text to display in the HTML5 document.</a:t>
            </a:r>
          </a:p>
          <a:p>
            <a:pPr marL="469900" indent="-469900"/>
            <a:r>
              <a:rPr lang="en-US" sz="2000" dirty="0"/>
              <a:t>document object’s </a:t>
            </a:r>
            <a:r>
              <a:rPr lang="en-US" sz="2000" dirty="0" err="1"/>
              <a:t>writeln</a:t>
            </a:r>
            <a:r>
              <a:rPr lang="en-US" sz="2000" dirty="0"/>
              <a:t> method is used to write a line of HTML5 markup in the HTML5 document. </a:t>
            </a:r>
          </a:p>
          <a:p>
            <a:pPr marL="469900" indent="-469900"/>
            <a:r>
              <a:rPr lang="en-US" sz="2000" dirty="0"/>
              <a:t>Method </a:t>
            </a:r>
            <a:r>
              <a:rPr lang="en-US" sz="2000" dirty="0" err="1"/>
              <a:t>writeln</a:t>
            </a:r>
            <a:r>
              <a:rPr lang="en-US" sz="2000" dirty="0"/>
              <a:t> instructs the browser to write the argument string into the web page for rendering. </a:t>
            </a:r>
          </a:p>
          <a:p>
            <a:pPr marL="469900" indent="-469900"/>
            <a:r>
              <a:rPr lang="en-US" sz="2000" dirty="0"/>
              <a:t>If the string contains HTML5 elements, the browser interprets these elements and renders them on the screen</a:t>
            </a:r>
          </a:p>
          <a:p>
            <a:pPr marL="469900" indent="-469900"/>
            <a:endParaRPr lang="en-US" sz="2000" dirty="0"/>
          </a:p>
        </p:txBody>
      </p:sp>
    </p:spTree>
    <p:extLst>
      <p:ext uri="{BB962C8B-B14F-4D97-AF65-F5344CB8AC3E}">
        <p14:creationId xmlns:p14="http://schemas.microsoft.com/office/powerpoint/2010/main" val="767789177"/>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375393"/>
            <a:ext cx="9204101" cy="634605"/>
          </a:xfrm>
        </p:spPr>
        <p:txBody>
          <a:bodyPr vert="horz" lIns="0" tIns="0" rIns="0" bIns="0" rtlCol="0" anchor="t" anchorCtr="0">
            <a:noAutofit/>
          </a:bodyPr>
          <a:lstStyle/>
          <a:p>
            <a:r>
              <a:rPr lang="en-US" sz="2800" dirty="0"/>
              <a:t>JavaScript “hello” example with inline style</a:t>
            </a:r>
            <a:endParaRPr lang="en-US" dirty="0">
              <a:latin typeface="Armata" panose="020B0503040500060204" pitchFamily="34" charset="0"/>
            </a:endParaRPr>
          </a:p>
        </p:txBody>
      </p:sp>
      <p:pic>
        <p:nvPicPr>
          <p:cNvPr id="2" name="Picture 1">
            <a:extLst>
              <a:ext uri="{FF2B5EF4-FFF2-40B4-BE49-F238E27FC236}">
                <a16:creationId xmlns:a16="http://schemas.microsoft.com/office/drawing/2014/main" id="{8E0F9993-2B76-4E68-8D1B-F48DC1E8B354}"/>
              </a:ext>
            </a:extLst>
          </p:cNvPr>
          <p:cNvPicPr>
            <a:picLocks noChangeAspect="1"/>
          </p:cNvPicPr>
          <p:nvPr/>
        </p:nvPicPr>
        <p:blipFill>
          <a:blip r:embed="rId3"/>
          <a:stretch>
            <a:fillRect/>
          </a:stretch>
        </p:blipFill>
        <p:spPr>
          <a:xfrm>
            <a:off x="695400" y="1124744"/>
            <a:ext cx="11321352" cy="2808312"/>
          </a:xfrm>
          <a:prstGeom prst="rect">
            <a:avLst/>
          </a:prstGeom>
        </p:spPr>
      </p:pic>
      <p:pic>
        <p:nvPicPr>
          <p:cNvPr id="3" name="Picture 2">
            <a:extLst>
              <a:ext uri="{FF2B5EF4-FFF2-40B4-BE49-F238E27FC236}">
                <a16:creationId xmlns:a16="http://schemas.microsoft.com/office/drawing/2014/main" id="{1E7F7DE5-44F7-40DC-A193-D484FEF81125}"/>
              </a:ext>
            </a:extLst>
          </p:cNvPr>
          <p:cNvPicPr>
            <a:picLocks noChangeAspect="1"/>
          </p:cNvPicPr>
          <p:nvPr/>
        </p:nvPicPr>
        <p:blipFill>
          <a:blip r:embed="rId4"/>
          <a:stretch>
            <a:fillRect/>
          </a:stretch>
        </p:blipFill>
        <p:spPr>
          <a:xfrm>
            <a:off x="2828924" y="4221088"/>
            <a:ext cx="6534150" cy="1943100"/>
          </a:xfrm>
          <a:prstGeom prst="rect">
            <a:avLst/>
          </a:prstGeom>
        </p:spPr>
      </p:pic>
    </p:spTree>
    <p:extLst>
      <p:ext uri="{BB962C8B-B14F-4D97-AF65-F5344CB8AC3E}">
        <p14:creationId xmlns:p14="http://schemas.microsoft.com/office/powerpoint/2010/main" val="1735017115"/>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375393"/>
            <a:ext cx="9204101" cy="634605"/>
          </a:xfrm>
        </p:spPr>
        <p:txBody>
          <a:bodyPr vert="horz" lIns="0" tIns="0" rIns="0" bIns="0" rtlCol="0" anchor="t" anchorCtr="0">
            <a:noAutofit/>
          </a:bodyPr>
          <a:lstStyle/>
          <a:p>
            <a:r>
              <a:rPr lang="en-US" sz="2800" dirty="0"/>
              <a:t>JavaScript example with alert</a:t>
            </a:r>
            <a:endParaRPr lang="en-US" dirty="0">
              <a:latin typeface="Armata" panose="020B0503040500060204" pitchFamily="34" charset="0"/>
            </a:endParaRPr>
          </a:p>
        </p:txBody>
      </p:sp>
      <p:pic>
        <p:nvPicPr>
          <p:cNvPr id="4" name="Picture 3">
            <a:extLst>
              <a:ext uri="{FF2B5EF4-FFF2-40B4-BE49-F238E27FC236}">
                <a16:creationId xmlns:a16="http://schemas.microsoft.com/office/drawing/2014/main" id="{E718931A-9FB9-4C35-AD3A-1010C4CCE55F}"/>
              </a:ext>
            </a:extLst>
          </p:cNvPr>
          <p:cNvPicPr>
            <a:picLocks noChangeAspect="1"/>
          </p:cNvPicPr>
          <p:nvPr/>
        </p:nvPicPr>
        <p:blipFill>
          <a:blip r:embed="rId3"/>
          <a:stretch>
            <a:fillRect/>
          </a:stretch>
        </p:blipFill>
        <p:spPr>
          <a:xfrm>
            <a:off x="767408" y="1126753"/>
            <a:ext cx="8496944" cy="3094335"/>
          </a:xfrm>
          <a:prstGeom prst="rect">
            <a:avLst/>
          </a:prstGeom>
        </p:spPr>
      </p:pic>
      <p:pic>
        <p:nvPicPr>
          <p:cNvPr id="6" name="Picture 5">
            <a:extLst>
              <a:ext uri="{FF2B5EF4-FFF2-40B4-BE49-F238E27FC236}">
                <a16:creationId xmlns:a16="http://schemas.microsoft.com/office/drawing/2014/main" id="{5C770176-1708-4C62-84CC-EAED9849C695}"/>
              </a:ext>
            </a:extLst>
          </p:cNvPr>
          <p:cNvPicPr>
            <a:picLocks noChangeAspect="1"/>
          </p:cNvPicPr>
          <p:nvPr/>
        </p:nvPicPr>
        <p:blipFill>
          <a:blip r:embed="rId4"/>
          <a:stretch>
            <a:fillRect/>
          </a:stretch>
        </p:blipFill>
        <p:spPr>
          <a:xfrm>
            <a:off x="6592589" y="3645024"/>
            <a:ext cx="5343525" cy="2905125"/>
          </a:xfrm>
          <a:prstGeom prst="rect">
            <a:avLst/>
          </a:prstGeom>
        </p:spPr>
      </p:pic>
    </p:spTree>
    <p:extLst>
      <p:ext uri="{BB962C8B-B14F-4D97-AF65-F5344CB8AC3E}">
        <p14:creationId xmlns:p14="http://schemas.microsoft.com/office/powerpoint/2010/main" val="2475279760"/>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332363"/>
            <a:ext cx="9204101" cy="634605"/>
          </a:xfrm>
        </p:spPr>
        <p:txBody>
          <a:bodyPr vert="horz" lIns="0" tIns="0" rIns="0" bIns="0" rtlCol="0" anchor="t" anchorCtr="0">
            <a:noAutofit/>
          </a:bodyPr>
          <a:lstStyle/>
          <a:p>
            <a:r>
              <a:rPr lang="en-US" sz="2800" dirty="0"/>
              <a:t>JavaScript example with alert-Usage of Escape Sequence</a:t>
            </a:r>
            <a:endParaRPr lang="en-US" dirty="0">
              <a:latin typeface="Armata" panose="020B0503040500060204" pitchFamily="34" charset="0"/>
            </a:endParaRPr>
          </a:p>
        </p:txBody>
      </p:sp>
      <p:pic>
        <p:nvPicPr>
          <p:cNvPr id="2" name="Picture 1">
            <a:extLst>
              <a:ext uri="{FF2B5EF4-FFF2-40B4-BE49-F238E27FC236}">
                <a16:creationId xmlns:a16="http://schemas.microsoft.com/office/drawing/2014/main" id="{38A31C13-D782-4482-B0BA-06C3D28703A8}"/>
              </a:ext>
            </a:extLst>
          </p:cNvPr>
          <p:cNvPicPr>
            <a:picLocks noChangeAspect="1"/>
          </p:cNvPicPr>
          <p:nvPr/>
        </p:nvPicPr>
        <p:blipFill>
          <a:blip r:embed="rId3"/>
          <a:stretch>
            <a:fillRect/>
          </a:stretch>
        </p:blipFill>
        <p:spPr>
          <a:xfrm>
            <a:off x="4151784" y="1196752"/>
            <a:ext cx="7816066" cy="4464496"/>
          </a:xfrm>
          <a:prstGeom prst="rect">
            <a:avLst/>
          </a:prstGeom>
        </p:spPr>
      </p:pic>
      <p:sp>
        <p:nvSpPr>
          <p:cNvPr id="7" name="Content Placeholder 3">
            <a:extLst>
              <a:ext uri="{FF2B5EF4-FFF2-40B4-BE49-F238E27FC236}">
                <a16:creationId xmlns:a16="http://schemas.microsoft.com/office/drawing/2014/main" id="{763F6DF8-D17A-4209-9D3D-F9FBD391C494}"/>
              </a:ext>
            </a:extLst>
          </p:cNvPr>
          <p:cNvSpPr>
            <a:spLocks noGrp="1"/>
          </p:cNvSpPr>
          <p:nvPr>
            <p:ph idx="1"/>
          </p:nvPr>
        </p:nvSpPr>
        <p:spPr>
          <a:xfrm>
            <a:off x="335360" y="1097280"/>
            <a:ext cx="3816424" cy="5068024"/>
          </a:xfrm>
        </p:spPr>
        <p:txBody>
          <a:bodyPr/>
          <a:lstStyle/>
          <a:p>
            <a:pPr marL="469900" indent="-469900"/>
            <a:r>
              <a:rPr lang="en-US" sz="2000" dirty="0"/>
              <a:t>The backslash (\) in a string is an escape character.</a:t>
            </a:r>
          </a:p>
          <a:p>
            <a:pPr marL="469900" indent="-469900"/>
            <a:r>
              <a:rPr lang="en-US" sz="2000" dirty="0"/>
              <a:t> It indicates that a “special” character is to be used in the string. </a:t>
            </a:r>
          </a:p>
          <a:p>
            <a:pPr marL="469900" indent="-469900"/>
            <a:r>
              <a:rPr lang="en-US" sz="2000" dirty="0"/>
              <a:t>When a backslash is encountered in a string, the next character is combined with the backslash to form an escape sequence. </a:t>
            </a:r>
          </a:p>
          <a:p>
            <a:pPr marL="469900" indent="-469900"/>
            <a:endParaRPr lang="en-US" sz="2000" dirty="0"/>
          </a:p>
        </p:txBody>
      </p:sp>
    </p:spTree>
    <p:extLst>
      <p:ext uri="{BB962C8B-B14F-4D97-AF65-F5344CB8AC3E}">
        <p14:creationId xmlns:p14="http://schemas.microsoft.com/office/powerpoint/2010/main" val="267086138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9620" y="3080634"/>
            <a:ext cx="10046900" cy="708406"/>
          </a:xfrm>
        </p:spPr>
        <p:txBody>
          <a:bodyPr/>
          <a:lstStyle/>
          <a:p>
            <a:pPr algn="ctr"/>
            <a:r>
              <a:rPr lang="en-US" sz="3200" dirty="0"/>
              <a:t>Programming fundamentals of JavaScript</a:t>
            </a:r>
            <a:endParaRPr lang="en-IN" dirty="0"/>
          </a:p>
        </p:txBody>
      </p:sp>
    </p:spTree>
    <p:extLst>
      <p:ext uri="{BB962C8B-B14F-4D97-AF65-F5344CB8AC3E}">
        <p14:creationId xmlns:p14="http://schemas.microsoft.com/office/powerpoint/2010/main" val="3143869056"/>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89332"/>
            <a:ext cx="9204101" cy="634605"/>
          </a:xfrm>
        </p:spPr>
        <p:txBody>
          <a:bodyPr vert="horz" lIns="0" tIns="0" rIns="0" bIns="0" rtlCol="0" anchor="t" anchorCtr="0">
            <a:noAutofit/>
          </a:bodyPr>
          <a:lstStyle/>
          <a:p>
            <a:pPr marL="469900" indent="-469900"/>
            <a:r>
              <a:rPr lang="en-US" sz="2800" dirty="0"/>
              <a:t>GENERAL SYNTACTIC CHARACTERISTICS</a:t>
            </a:r>
          </a:p>
        </p:txBody>
      </p:sp>
      <p:sp>
        <p:nvSpPr>
          <p:cNvPr id="7" name="Content Placeholder 3">
            <a:extLst>
              <a:ext uri="{FF2B5EF4-FFF2-40B4-BE49-F238E27FC236}">
                <a16:creationId xmlns:a16="http://schemas.microsoft.com/office/drawing/2014/main" id="{763F6DF8-D17A-4209-9D3D-F9FBD391C494}"/>
              </a:ext>
            </a:extLst>
          </p:cNvPr>
          <p:cNvSpPr>
            <a:spLocks noGrp="1"/>
          </p:cNvSpPr>
          <p:nvPr>
            <p:ph idx="1"/>
          </p:nvPr>
        </p:nvSpPr>
        <p:spPr>
          <a:xfrm>
            <a:off x="335360" y="1097280"/>
            <a:ext cx="11856640" cy="5068024"/>
          </a:xfrm>
        </p:spPr>
        <p:txBody>
          <a:bodyPr/>
          <a:lstStyle/>
          <a:p>
            <a:pPr marL="469900" indent="-469900"/>
            <a:r>
              <a:rPr lang="en-US" sz="2000" dirty="0"/>
              <a:t>Identifier form: begin with a letter or underscore, followed by any number of </a:t>
            </a:r>
          </a:p>
          <a:p>
            <a:pPr marL="469900" indent="-469900"/>
            <a:r>
              <a:rPr lang="en-US" sz="2000" dirty="0"/>
              <a:t>letters, underscores, and digits</a:t>
            </a:r>
          </a:p>
          <a:p>
            <a:pPr marL="469900" indent="-469900"/>
            <a:r>
              <a:rPr lang="en-US" sz="2000" dirty="0"/>
              <a:t> Case sensitive</a:t>
            </a:r>
          </a:p>
          <a:p>
            <a:pPr marL="469900" indent="-469900"/>
            <a:r>
              <a:rPr lang="en-US" sz="2000" dirty="0"/>
              <a:t> 25 reserved words, plus future reserved words</a:t>
            </a:r>
          </a:p>
          <a:p>
            <a:pPr marL="469900" indent="-469900"/>
            <a:r>
              <a:rPr lang="en-US" sz="2000" dirty="0"/>
              <a:t> Comments: both // and /* … */</a:t>
            </a:r>
          </a:p>
          <a:p>
            <a:pPr marL="469900" indent="-469900"/>
            <a:r>
              <a:rPr lang="en-US" sz="2000" dirty="0"/>
              <a:t> Scripts are usually hidden from browsers that do not include JavaScript </a:t>
            </a:r>
          </a:p>
          <a:p>
            <a:pPr marL="469900" indent="-469900"/>
            <a:r>
              <a:rPr lang="en-US" sz="2000" dirty="0"/>
              <a:t>interpreters by putting them in special comments</a:t>
            </a:r>
          </a:p>
          <a:p>
            <a:pPr marL="469900" indent="-469900"/>
            <a:r>
              <a:rPr lang="en-US" sz="2000" dirty="0"/>
              <a:t>&lt;!--</a:t>
            </a:r>
          </a:p>
          <a:p>
            <a:pPr marL="469900" indent="-469900"/>
            <a:r>
              <a:rPr lang="en-US" sz="2000" dirty="0"/>
              <a:t>-- JavaScript script –</a:t>
            </a:r>
          </a:p>
          <a:p>
            <a:pPr marL="469900" indent="-469900"/>
            <a:r>
              <a:rPr lang="en-US" sz="2000" dirty="0"/>
              <a:t>//--&gt;</a:t>
            </a:r>
          </a:p>
          <a:p>
            <a:pPr marL="469900" indent="-469900"/>
            <a:r>
              <a:rPr lang="en-US" sz="2000" dirty="0"/>
              <a:t> Semicolons can be a problem. They are “somewhat” optional.</a:t>
            </a:r>
          </a:p>
          <a:p>
            <a:pPr marL="469900" indent="-469900"/>
            <a:r>
              <a:rPr lang="en-US" sz="2000" dirty="0"/>
              <a:t>Problem : When the end of the line can be the end of a statement ,JavaScript puts a semicolon there</a:t>
            </a:r>
          </a:p>
          <a:p>
            <a:pPr marL="469900" indent="-469900"/>
            <a:r>
              <a:rPr lang="en-US" sz="2000" dirty="0"/>
              <a:t> When separated by semicolons, multiple statements on one line are allowed: a = 5; b = 6; c = a + b;</a:t>
            </a:r>
          </a:p>
        </p:txBody>
      </p:sp>
    </p:spTree>
    <p:extLst>
      <p:ext uri="{BB962C8B-B14F-4D97-AF65-F5344CB8AC3E}">
        <p14:creationId xmlns:p14="http://schemas.microsoft.com/office/powerpoint/2010/main" val="245280807"/>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332362"/>
            <a:ext cx="9204101" cy="634605"/>
          </a:xfrm>
        </p:spPr>
        <p:txBody>
          <a:bodyPr vert="horz" lIns="0" tIns="0" rIns="0" bIns="0" rtlCol="0" anchor="t" anchorCtr="0">
            <a:noAutofit/>
          </a:bodyPr>
          <a:lstStyle/>
          <a:p>
            <a:r>
              <a:rPr lang="en-US" sz="2800" dirty="0"/>
              <a:t>JavaScript example with alert, No semicolon</a:t>
            </a:r>
            <a:endParaRPr lang="en-US" dirty="0">
              <a:latin typeface="Armata" panose="020B0503040500060204" pitchFamily="34" charset="0"/>
            </a:endParaRPr>
          </a:p>
        </p:txBody>
      </p:sp>
      <p:pic>
        <p:nvPicPr>
          <p:cNvPr id="2" name="Picture 1">
            <a:extLst>
              <a:ext uri="{FF2B5EF4-FFF2-40B4-BE49-F238E27FC236}">
                <a16:creationId xmlns:a16="http://schemas.microsoft.com/office/drawing/2014/main" id="{C858D3D3-E3EF-4AEC-B4F8-F80B179470AC}"/>
              </a:ext>
            </a:extLst>
          </p:cNvPr>
          <p:cNvPicPr>
            <a:picLocks noChangeAspect="1"/>
          </p:cNvPicPr>
          <p:nvPr/>
        </p:nvPicPr>
        <p:blipFill>
          <a:blip r:embed="rId3"/>
          <a:stretch>
            <a:fillRect/>
          </a:stretch>
        </p:blipFill>
        <p:spPr>
          <a:xfrm>
            <a:off x="774876" y="1365493"/>
            <a:ext cx="5190154" cy="4439771"/>
          </a:xfrm>
          <a:prstGeom prst="rect">
            <a:avLst/>
          </a:prstGeom>
        </p:spPr>
      </p:pic>
      <p:pic>
        <p:nvPicPr>
          <p:cNvPr id="3" name="Picture 2">
            <a:extLst>
              <a:ext uri="{FF2B5EF4-FFF2-40B4-BE49-F238E27FC236}">
                <a16:creationId xmlns:a16="http://schemas.microsoft.com/office/drawing/2014/main" id="{14ABEBC6-F1A1-4932-AD06-1AA81F489132}"/>
              </a:ext>
            </a:extLst>
          </p:cNvPr>
          <p:cNvPicPr>
            <a:picLocks noChangeAspect="1"/>
          </p:cNvPicPr>
          <p:nvPr/>
        </p:nvPicPr>
        <p:blipFill>
          <a:blip r:embed="rId4"/>
          <a:stretch>
            <a:fillRect/>
          </a:stretch>
        </p:blipFill>
        <p:spPr>
          <a:xfrm>
            <a:off x="5999132" y="2233612"/>
            <a:ext cx="6096000" cy="2390775"/>
          </a:xfrm>
          <a:prstGeom prst="rect">
            <a:avLst/>
          </a:prstGeom>
          <a:ln>
            <a:solidFill>
              <a:srgbClr val="F04C3E"/>
            </a:solidFill>
          </a:ln>
        </p:spPr>
      </p:pic>
    </p:spTree>
    <p:extLst>
      <p:ext uri="{BB962C8B-B14F-4D97-AF65-F5344CB8AC3E}">
        <p14:creationId xmlns:p14="http://schemas.microsoft.com/office/powerpoint/2010/main" val="91385300"/>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89332"/>
            <a:ext cx="9204101" cy="634605"/>
          </a:xfrm>
        </p:spPr>
        <p:txBody>
          <a:bodyPr vert="horz" lIns="0" tIns="0" rIns="0" bIns="0" rtlCol="0" anchor="t" anchorCtr="0">
            <a:noAutofit/>
          </a:bodyPr>
          <a:lstStyle/>
          <a:p>
            <a:pPr marL="469900" indent="-469900"/>
            <a:r>
              <a:rPr lang="en-US" sz="2800" dirty="0"/>
              <a:t>PRIMITIVES</a:t>
            </a:r>
          </a:p>
        </p:txBody>
      </p:sp>
      <p:sp>
        <p:nvSpPr>
          <p:cNvPr id="7" name="Content Placeholder 3">
            <a:extLst>
              <a:ext uri="{FF2B5EF4-FFF2-40B4-BE49-F238E27FC236}">
                <a16:creationId xmlns:a16="http://schemas.microsoft.com/office/drawing/2014/main" id="{763F6DF8-D17A-4209-9D3D-F9FBD391C494}"/>
              </a:ext>
            </a:extLst>
          </p:cNvPr>
          <p:cNvSpPr>
            <a:spLocks noGrp="1"/>
          </p:cNvSpPr>
          <p:nvPr>
            <p:ph idx="1"/>
          </p:nvPr>
        </p:nvSpPr>
        <p:spPr>
          <a:xfrm>
            <a:off x="335360" y="1097280"/>
            <a:ext cx="11856640" cy="5068024"/>
          </a:xfrm>
        </p:spPr>
        <p:txBody>
          <a:bodyPr/>
          <a:lstStyle/>
          <a:p>
            <a:pPr marL="469900" indent="-469900"/>
            <a:r>
              <a:rPr lang="en-US" sz="2000" dirty="0"/>
              <a:t>JavaScript provides different data types to hold different types of values. </a:t>
            </a:r>
          </a:p>
          <a:p>
            <a:pPr marL="0" indent="0">
              <a:buNone/>
            </a:pPr>
            <a:r>
              <a:rPr lang="en-US" sz="2000" dirty="0"/>
              <a:t>	1.Primitive Types</a:t>
            </a:r>
          </a:p>
          <a:p>
            <a:pPr marL="0" indent="0">
              <a:buNone/>
            </a:pPr>
            <a:r>
              <a:rPr lang="en-US" sz="2000" dirty="0"/>
              <a:t>		 • five primitive types: </a:t>
            </a:r>
          </a:p>
          <a:p>
            <a:pPr marL="0" indent="0">
              <a:buNone/>
            </a:pPr>
            <a:r>
              <a:rPr lang="en-US" sz="2000" dirty="0"/>
              <a:t>			– Number, </a:t>
            </a:r>
          </a:p>
          <a:p>
            <a:pPr marL="0" indent="0">
              <a:buNone/>
            </a:pPr>
            <a:r>
              <a:rPr lang="en-US" sz="2000" dirty="0"/>
              <a:t>			– String </a:t>
            </a:r>
          </a:p>
          <a:p>
            <a:pPr marL="0" indent="0">
              <a:buNone/>
            </a:pPr>
            <a:r>
              <a:rPr lang="en-US" sz="2000" dirty="0"/>
              <a:t>			– Boolean,</a:t>
            </a:r>
          </a:p>
          <a:p>
            <a:pPr marL="0" indent="0">
              <a:buNone/>
            </a:pPr>
            <a:r>
              <a:rPr lang="en-US" sz="2000" dirty="0"/>
              <a:t>			– Undefined,</a:t>
            </a:r>
          </a:p>
          <a:p>
            <a:pPr marL="0" indent="0">
              <a:buNone/>
            </a:pPr>
            <a:r>
              <a:rPr lang="en-US" sz="2000" dirty="0"/>
              <a:t>			– Null </a:t>
            </a:r>
          </a:p>
          <a:p>
            <a:pPr marL="0" indent="0">
              <a:buNone/>
            </a:pPr>
            <a:r>
              <a:rPr lang="en-US" sz="2000" dirty="0"/>
              <a:t>	2.Non-Primitive Types</a:t>
            </a:r>
          </a:p>
          <a:p>
            <a:pPr marL="0" indent="0">
              <a:buNone/>
            </a:pPr>
            <a:r>
              <a:rPr lang="en-US" sz="2000" dirty="0"/>
              <a:t>		 • Objects such as functions and arrays are referred to as non-primitive values.</a:t>
            </a:r>
          </a:p>
        </p:txBody>
      </p:sp>
    </p:spTree>
    <p:extLst>
      <p:ext uri="{BB962C8B-B14F-4D97-AF65-F5344CB8AC3E}">
        <p14:creationId xmlns:p14="http://schemas.microsoft.com/office/powerpoint/2010/main" val="3517046263"/>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89332"/>
            <a:ext cx="9204101" cy="634605"/>
          </a:xfrm>
        </p:spPr>
        <p:txBody>
          <a:bodyPr vert="horz" lIns="0" tIns="0" rIns="0" bIns="0" rtlCol="0" anchor="t" anchorCtr="0">
            <a:noAutofit/>
          </a:bodyPr>
          <a:lstStyle/>
          <a:p>
            <a:pPr marL="469900" indent="-469900"/>
            <a:r>
              <a:rPr lang="en-US" sz="2800" dirty="0"/>
              <a:t>PRIMITIVES</a:t>
            </a:r>
          </a:p>
        </p:txBody>
      </p:sp>
      <p:sp>
        <p:nvSpPr>
          <p:cNvPr id="7" name="Content Placeholder 3">
            <a:extLst>
              <a:ext uri="{FF2B5EF4-FFF2-40B4-BE49-F238E27FC236}">
                <a16:creationId xmlns:a16="http://schemas.microsoft.com/office/drawing/2014/main" id="{763F6DF8-D17A-4209-9D3D-F9FBD391C494}"/>
              </a:ext>
            </a:extLst>
          </p:cNvPr>
          <p:cNvSpPr>
            <a:spLocks noGrp="1"/>
          </p:cNvSpPr>
          <p:nvPr>
            <p:ph idx="1"/>
          </p:nvPr>
        </p:nvSpPr>
        <p:spPr>
          <a:xfrm>
            <a:off x="335360" y="1097280"/>
            <a:ext cx="11856640" cy="5068024"/>
          </a:xfrm>
        </p:spPr>
        <p:txBody>
          <a:bodyPr/>
          <a:lstStyle/>
          <a:p>
            <a:pPr marL="469900" indent="-469900"/>
            <a:r>
              <a:rPr lang="en-US" dirty="0"/>
              <a:t>Primitive Types</a:t>
            </a:r>
          </a:p>
          <a:p>
            <a:pPr marL="469900" indent="-469900"/>
            <a:r>
              <a:rPr lang="en-US" dirty="0"/>
              <a:t>five primitive types: Number, String, Boolean, Undefined, or Null </a:t>
            </a:r>
          </a:p>
          <a:p>
            <a:pPr marL="469900" indent="-469900"/>
            <a:r>
              <a:rPr lang="en-US" dirty="0"/>
              <a:t>Number, String, and Boolean have wrapper objects (Number, String, and Boolean).</a:t>
            </a:r>
          </a:p>
          <a:p>
            <a:pPr marL="469900" indent="-469900"/>
            <a:r>
              <a:rPr lang="en-US" dirty="0"/>
              <a:t>wrapper objects</a:t>
            </a:r>
          </a:p>
          <a:p>
            <a:pPr marL="836613" lvl="1" indent="-469900"/>
            <a:r>
              <a:rPr lang="en-US" dirty="0"/>
              <a:t>Wrapper objects are used to provide properties and methods that are convenient to use with the values of primitive types.</a:t>
            </a:r>
          </a:p>
          <a:p>
            <a:pPr marL="836613" lvl="1" indent="-469900"/>
            <a:r>
              <a:rPr lang="en-US" dirty="0"/>
              <a:t>Anything that doesn’t belong to any of these five primitive types is considered an object. </a:t>
            </a:r>
          </a:p>
          <a:p>
            <a:pPr marL="836613" lvl="1" indent="-469900"/>
            <a:r>
              <a:rPr lang="en-US" dirty="0"/>
              <a:t>BUT each of these five primitive data types has a corresponding object constructor..</a:t>
            </a:r>
          </a:p>
          <a:p>
            <a:pPr marL="836613" lvl="1" indent="-469900"/>
            <a:r>
              <a:rPr lang="en-US" dirty="0"/>
              <a:t>First as a primitive data type: </a:t>
            </a:r>
          </a:p>
          <a:p>
            <a:pPr marL="366713" lvl="1" indent="0">
              <a:buNone/>
            </a:pPr>
            <a:r>
              <a:rPr lang="en-US" dirty="0"/>
              <a:t>	</a:t>
            </a:r>
            <a:r>
              <a:rPr lang="en-US" b="1" dirty="0"/>
              <a:t>var word = "hello"; </a:t>
            </a:r>
          </a:p>
          <a:p>
            <a:pPr lvl="1" indent="-342900"/>
            <a:r>
              <a:rPr lang="en-US" dirty="0"/>
              <a:t>And then as an object: </a:t>
            </a:r>
          </a:p>
          <a:p>
            <a:pPr marL="366713" lvl="1" indent="0">
              <a:buNone/>
            </a:pPr>
            <a:r>
              <a:rPr lang="en-US" dirty="0"/>
              <a:t>	</a:t>
            </a:r>
            <a:r>
              <a:rPr lang="en-US" b="1" dirty="0"/>
              <a:t>var word = new String("hello");</a:t>
            </a:r>
          </a:p>
        </p:txBody>
      </p:sp>
    </p:spTree>
    <p:extLst>
      <p:ext uri="{BB962C8B-B14F-4D97-AF65-F5344CB8AC3E}">
        <p14:creationId xmlns:p14="http://schemas.microsoft.com/office/powerpoint/2010/main" val="53946731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pPr algn="just"/>
            <a:r>
              <a:rPr lang="en-US" dirty="0"/>
              <a:t>Inline styles</a:t>
            </a:r>
          </a:p>
        </p:txBody>
      </p:sp>
      <p:pic>
        <p:nvPicPr>
          <p:cNvPr id="6" name="Content Placeholder 5">
            <a:extLst>
              <a:ext uri="{FF2B5EF4-FFF2-40B4-BE49-F238E27FC236}">
                <a16:creationId xmlns:a16="http://schemas.microsoft.com/office/drawing/2014/main" id="{72D465E4-6B6F-4FE3-B0E8-0E17C0FF632E}"/>
              </a:ext>
            </a:extLst>
          </p:cNvPr>
          <p:cNvPicPr>
            <a:picLocks noGrp="1" noChangeAspect="1"/>
          </p:cNvPicPr>
          <p:nvPr>
            <p:ph idx="1"/>
          </p:nvPr>
        </p:nvPicPr>
        <p:blipFill>
          <a:blip r:embed="rId3"/>
          <a:stretch>
            <a:fillRect/>
          </a:stretch>
        </p:blipFill>
        <p:spPr>
          <a:xfrm>
            <a:off x="191344" y="1232756"/>
            <a:ext cx="6250665" cy="4392488"/>
          </a:xfrm>
          <a:prstGeom prst="rect">
            <a:avLst/>
          </a:prstGeom>
        </p:spPr>
      </p:pic>
      <p:pic>
        <p:nvPicPr>
          <p:cNvPr id="7" name="Picture 6">
            <a:extLst>
              <a:ext uri="{FF2B5EF4-FFF2-40B4-BE49-F238E27FC236}">
                <a16:creationId xmlns:a16="http://schemas.microsoft.com/office/drawing/2014/main" id="{C2F97526-4584-4205-AD00-5B75AFFFE506}"/>
              </a:ext>
            </a:extLst>
          </p:cNvPr>
          <p:cNvPicPr>
            <a:picLocks noChangeAspect="1"/>
          </p:cNvPicPr>
          <p:nvPr/>
        </p:nvPicPr>
        <p:blipFill>
          <a:blip r:embed="rId4"/>
          <a:stretch>
            <a:fillRect/>
          </a:stretch>
        </p:blipFill>
        <p:spPr>
          <a:xfrm>
            <a:off x="6286813" y="1700808"/>
            <a:ext cx="5886450" cy="2924175"/>
          </a:xfrm>
          <a:prstGeom prst="rect">
            <a:avLst/>
          </a:prstGeom>
        </p:spPr>
      </p:pic>
    </p:spTree>
    <p:extLst>
      <p:ext uri="{BB962C8B-B14F-4D97-AF65-F5344CB8AC3E}">
        <p14:creationId xmlns:p14="http://schemas.microsoft.com/office/powerpoint/2010/main" val="291374341"/>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89332"/>
            <a:ext cx="9204101" cy="634605"/>
          </a:xfrm>
        </p:spPr>
        <p:txBody>
          <a:bodyPr vert="horz" lIns="0" tIns="0" rIns="0" bIns="0" rtlCol="0" anchor="t" anchorCtr="0">
            <a:noAutofit/>
          </a:bodyPr>
          <a:lstStyle/>
          <a:p>
            <a:pPr marL="469900" indent="-469900"/>
            <a:r>
              <a:rPr lang="en-US" sz="2800" dirty="0"/>
              <a:t>PRIMITIVES and </a:t>
            </a:r>
            <a:r>
              <a:rPr lang="en-US" sz="2800" dirty="0" err="1"/>
              <a:t>NonPrimitive</a:t>
            </a:r>
            <a:r>
              <a:rPr lang="en-US" sz="2800" dirty="0"/>
              <a:t> Values</a:t>
            </a:r>
          </a:p>
        </p:txBody>
      </p:sp>
      <p:sp>
        <p:nvSpPr>
          <p:cNvPr id="7" name="Content Placeholder 3">
            <a:extLst>
              <a:ext uri="{FF2B5EF4-FFF2-40B4-BE49-F238E27FC236}">
                <a16:creationId xmlns:a16="http://schemas.microsoft.com/office/drawing/2014/main" id="{763F6DF8-D17A-4209-9D3D-F9FBD391C494}"/>
              </a:ext>
            </a:extLst>
          </p:cNvPr>
          <p:cNvSpPr>
            <a:spLocks noGrp="1"/>
          </p:cNvSpPr>
          <p:nvPr>
            <p:ph idx="1"/>
          </p:nvPr>
        </p:nvSpPr>
        <p:spPr>
          <a:xfrm>
            <a:off x="335360" y="1097280"/>
            <a:ext cx="11856640" cy="5068024"/>
          </a:xfrm>
        </p:spPr>
        <p:txBody>
          <a:bodyPr/>
          <a:lstStyle/>
          <a:p>
            <a:pPr marL="469900" indent="-469900"/>
            <a:r>
              <a:rPr lang="en-US" dirty="0"/>
              <a:t>The fundamental difference between primitives and non-primitives is that primitives are immutable and non-primitives are mutable.</a:t>
            </a:r>
          </a:p>
          <a:p>
            <a:pPr marL="469900" indent="-469900"/>
            <a:r>
              <a:rPr lang="en-US" dirty="0"/>
              <a:t> Primitives are known as being immutable data types because there is no way to change a primitive value once it gets created. </a:t>
            </a:r>
          </a:p>
          <a:p>
            <a:pPr marL="0" indent="0">
              <a:buNone/>
            </a:pPr>
            <a:r>
              <a:rPr lang="en-US" dirty="0"/>
              <a:t>	var s = 'This is a string.’;</a:t>
            </a:r>
          </a:p>
          <a:p>
            <a:pPr marL="0" indent="0">
              <a:buNone/>
            </a:pPr>
            <a:r>
              <a:rPr lang="en-US" dirty="0"/>
              <a:t>	 s[1] = ‘H’;</a:t>
            </a:r>
          </a:p>
          <a:p>
            <a:pPr marL="0" indent="0">
              <a:buNone/>
            </a:pPr>
            <a:r>
              <a:rPr lang="en-US" dirty="0"/>
              <a:t>	 alert(s)   // 'This is a string.’ </a:t>
            </a:r>
          </a:p>
          <a:p>
            <a:r>
              <a:rPr lang="en-US" dirty="0"/>
              <a:t> Non-primitive values are mutable data types.</a:t>
            </a:r>
          </a:p>
          <a:p>
            <a:r>
              <a:rPr lang="en-US" dirty="0"/>
              <a:t> The value of an object can be changed after it gets created. </a:t>
            </a:r>
          </a:p>
          <a:p>
            <a:pPr marL="0" indent="0">
              <a:buNone/>
            </a:pPr>
            <a:r>
              <a:rPr lang="en-US" dirty="0"/>
              <a:t>	var </a:t>
            </a:r>
            <a:r>
              <a:rPr lang="en-US" dirty="0" err="1"/>
              <a:t>arr</a:t>
            </a:r>
            <a:r>
              <a:rPr lang="en-US" dirty="0"/>
              <a:t> = [ 'one', 'two', 'three', 'four', 'five’ ];</a:t>
            </a:r>
          </a:p>
          <a:p>
            <a:pPr marL="0" indent="0">
              <a:buNone/>
            </a:pPr>
            <a:r>
              <a:rPr lang="en-US" dirty="0"/>
              <a:t>	 </a:t>
            </a:r>
            <a:r>
              <a:rPr lang="en-US" dirty="0" err="1"/>
              <a:t>arr</a:t>
            </a:r>
            <a:r>
              <a:rPr lang="en-US" dirty="0"/>
              <a:t>[1] = 'TWO’;</a:t>
            </a:r>
          </a:p>
          <a:p>
            <a:pPr marL="0" indent="0">
              <a:buNone/>
            </a:pPr>
            <a:r>
              <a:rPr lang="en-US" dirty="0"/>
              <a:t>	 alert(</a:t>
            </a:r>
            <a:r>
              <a:rPr lang="en-US" dirty="0" err="1"/>
              <a:t>arr</a:t>
            </a:r>
            <a:r>
              <a:rPr lang="en-US" dirty="0"/>
              <a:t>) 	// [ 'one', 'TWO', 'three', 'four', 'five' ];</a:t>
            </a:r>
            <a:endParaRPr lang="en-US" b="1" dirty="0"/>
          </a:p>
        </p:txBody>
      </p:sp>
    </p:spTree>
    <p:extLst>
      <p:ext uri="{BB962C8B-B14F-4D97-AF65-F5344CB8AC3E}">
        <p14:creationId xmlns:p14="http://schemas.microsoft.com/office/powerpoint/2010/main" val="273647982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89332"/>
            <a:ext cx="9204101" cy="634605"/>
          </a:xfrm>
        </p:spPr>
        <p:txBody>
          <a:bodyPr vert="horz" lIns="0" tIns="0" rIns="0" bIns="0" rtlCol="0" anchor="t" anchorCtr="0">
            <a:noAutofit/>
          </a:bodyPr>
          <a:lstStyle/>
          <a:p>
            <a:pPr marL="469900" indent="-469900"/>
            <a:r>
              <a:rPr lang="en-US" sz="2800" dirty="0"/>
              <a:t>Numeric &amp; String </a:t>
            </a:r>
            <a:r>
              <a:rPr lang="en-US" sz="2800" dirty="0" err="1"/>
              <a:t>Literals,Other</a:t>
            </a:r>
            <a:r>
              <a:rPr lang="en-US" sz="2800" dirty="0"/>
              <a:t> Primitives</a:t>
            </a:r>
          </a:p>
        </p:txBody>
      </p:sp>
      <p:sp>
        <p:nvSpPr>
          <p:cNvPr id="7" name="Content Placeholder 3">
            <a:extLst>
              <a:ext uri="{FF2B5EF4-FFF2-40B4-BE49-F238E27FC236}">
                <a16:creationId xmlns:a16="http://schemas.microsoft.com/office/drawing/2014/main" id="{763F6DF8-D17A-4209-9D3D-F9FBD391C494}"/>
              </a:ext>
            </a:extLst>
          </p:cNvPr>
          <p:cNvSpPr>
            <a:spLocks noGrp="1"/>
          </p:cNvSpPr>
          <p:nvPr>
            <p:ph idx="1"/>
          </p:nvPr>
        </p:nvSpPr>
        <p:spPr>
          <a:xfrm>
            <a:off x="335360" y="1097280"/>
            <a:ext cx="11856640" cy="5068024"/>
          </a:xfrm>
        </p:spPr>
        <p:txBody>
          <a:bodyPr/>
          <a:lstStyle/>
          <a:p>
            <a:pPr marL="469900" indent="-469900"/>
            <a:r>
              <a:rPr lang="en-US" dirty="0"/>
              <a:t>Numeric &amp; String Literals</a:t>
            </a:r>
          </a:p>
          <a:p>
            <a:pPr marL="836613" lvl="1" indent="-469900"/>
            <a:r>
              <a:rPr lang="en-US" dirty="0"/>
              <a:t>Numeric literals – like Java All numeric values are stored in double-precision floating point 72,7.2,.72,7E2,7e2 </a:t>
            </a:r>
            <a:r>
              <a:rPr lang="en-US" dirty="0" err="1"/>
              <a:t>etc</a:t>
            </a:r>
            <a:r>
              <a:rPr lang="en-US" dirty="0"/>
              <a:t> are valid</a:t>
            </a:r>
          </a:p>
          <a:p>
            <a:pPr marL="836613" lvl="1" indent="-469900"/>
            <a:r>
              <a:rPr lang="en-US" dirty="0"/>
              <a:t>String literals are delimited by either ' or " </a:t>
            </a:r>
          </a:p>
          <a:p>
            <a:pPr marL="836613" lvl="1" indent="-469900"/>
            <a:r>
              <a:rPr lang="en-US" dirty="0"/>
              <a:t>Can include escape sequences (e.g., \t) </a:t>
            </a:r>
          </a:p>
          <a:p>
            <a:pPr marL="836613" lvl="1" indent="-469900"/>
            <a:r>
              <a:rPr lang="en-US" dirty="0"/>
              <a:t>All String literals are primitive values </a:t>
            </a:r>
          </a:p>
          <a:p>
            <a:pPr marL="469900" indent="-469900"/>
            <a:r>
              <a:rPr lang="en-US" dirty="0"/>
              <a:t>Other Primitive Types </a:t>
            </a:r>
          </a:p>
          <a:p>
            <a:pPr marL="469900" indent="-469900"/>
            <a:r>
              <a:rPr lang="en-US" dirty="0"/>
              <a:t>Boolean values are true and </a:t>
            </a:r>
            <a:r>
              <a:rPr lang="en-US" dirty="0" err="1"/>
              <a:t>false.Used</a:t>
            </a:r>
            <a:r>
              <a:rPr lang="en-US" dirty="0"/>
              <a:t> for evaluating Boolean Expressions </a:t>
            </a:r>
          </a:p>
          <a:p>
            <a:pPr marL="469900" indent="-469900"/>
            <a:r>
              <a:rPr lang="en-US" dirty="0"/>
              <a:t> The only Null value is null-means no value variable has not been explicitly declared or assigned a value. </a:t>
            </a:r>
          </a:p>
          <a:p>
            <a:pPr marL="469900" indent="-469900"/>
            <a:r>
              <a:rPr lang="en-US" dirty="0"/>
              <a:t> The only Undefined value is undefined-variable has been explicitly declared, but not assigned a value </a:t>
            </a:r>
          </a:p>
          <a:p>
            <a:pPr marL="469900" indent="-469900"/>
            <a:r>
              <a:rPr lang="en-US" dirty="0"/>
              <a:t> A variable declared without a value will have the value undefined. ex)var </a:t>
            </a:r>
            <a:r>
              <a:rPr lang="en-US" dirty="0" err="1"/>
              <a:t>carName</a:t>
            </a:r>
            <a:r>
              <a:rPr lang="en-US" dirty="0"/>
              <a:t>;</a:t>
            </a:r>
            <a:endParaRPr lang="en-US" b="1" dirty="0"/>
          </a:p>
        </p:txBody>
      </p:sp>
    </p:spTree>
    <p:extLst>
      <p:ext uri="{BB962C8B-B14F-4D97-AF65-F5344CB8AC3E}">
        <p14:creationId xmlns:p14="http://schemas.microsoft.com/office/powerpoint/2010/main" val="600050195"/>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89332"/>
            <a:ext cx="9204101" cy="634605"/>
          </a:xfrm>
        </p:spPr>
        <p:txBody>
          <a:bodyPr vert="horz" lIns="0" tIns="0" rIns="0" bIns="0" rtlCol="0" anchor="t" anchorCtr="0">
            <a:noAutofit/>
          </a:bodyPr>
          <a:lstStyle/>
          <a:p>
            <a:pPr marL="469900" indent="-469900"/>
            <a:r>
              <a:rPr lang="en-US" sz="2800" dirty="0"/>
              <a:t>Declaring variables</a:t>
            </a:r>
          </a:p>
        </p:txBody>
      </p:sp>
      <p:sp>
        <p:nvSpPr>
          <p:cNvPr id="7" name="Content Placeholder 3">
            <a:extLst>
              <a:ext uri="{FF2B5EF4-FFF2-40B4-BE49-F238E27FC236}">
                <a16:creationId xmlns:a16="http://schemas.microsoft.com/office/drawing/2014/main" id="{763F6DF8-D17A-4209-9D3D-F9FBD391C494}"/>
              </a:ext>
            </a:extLst>
          </p:cNvPr>
          <p:cNvSpPr>
            <a:spLocks noGrp="1"/>
          </p:cNvSpPr>
          <p:nvPr>
            <p:ph idx="1"/>
          </p:nvPr>
        </p:nvSpPr>
        <p:spPr>
          <a:xfrm>
            <a:off x="335360" y="1097280"/>
            <a:ext cx="11856640" cy="5068024"/>
          </a:xfrm>
        </p:spPr>
        <p:txBody>
          <a:bodyPr/>
          <a:lstStyle/>
          <a:p>
            <a:pPr marL="469900" indent="-469900"/>
            <a:r>
              <a:rPr lang="en-US" dirty="0"/>
              <a:t>JavaScript is dynamically typed – any variable can be used for anything</a:t>
            </a:r>
          </a:p>
          <a:p>
            <a:pPr marL="469900" indent="-469900"/>
            <a:r>
              <a:rPr lang="en-US" dirty="0"/>
              <a:t>The interpreter determines the type of a particular occurrence of a variable </a:t>
            </a:r>
          </a:p>
          <a:p>
            <a:pPr marL="469900" indent="-469900"/>
            <a:r>
              <a:rPr lang="en-US" dirty="0"/>
              <a:t>Keywords are words that have special meaning in JavaScript.</a:t>
            </a:r>
          </a:p>
          <a:p>
            <a:pPr marL="469900" indent="-469900"/>
            <a:r>
              <a:rPr lang="en-US" dirty="0"/>
              <a:t>The keyword var at the beginning of the statement indicates that the word name is a variable. </a:t>
            </a:r>
          </a:p>
          <a:p>
            <a:pPr marL="469900" indent="-469900"/>
            <a:r>
              <a:rPr lang="en-US" dirty="0"/>
              <a:t>A variable is a location in the computer’s memory where a value can be stored for use by a script. </a:t>
            </a:r>
          </a:p>
          <a:p>
            <a:pPr marL="469900" indent="-469900"/>
            <a:r>
              <a:rPr lang="en-US" dirty="0"/>
              <a:t>All variables have a name and value, and should be declared with a var statement before they’re used in a script. </a:t>
            </a:r>
          </a:p>
          <a:p>
            <a:pPr marL="469900" indent="-469900"/>
            <a:r>
              <a:rPr lang="en-US" dirty="0"/>
              <a:t>Variables can be implicitly or explicitly declared </a:t>
            </a:r>
          </a:p>
          <a:p>
            <a:pPr marL="0" indent="0">
              <a:buNone/>
            </a:pPr>
            <a:r>
              <a:rPr lang="en-US" dirty="0"/>
              <a:t>	var sum =0,today ="Monday", flag = false; var counter; </a:t>
            </a:r>
          </a:p>
          <a:p>
            <a:pPr lvl="1"/>
            <a:r>
              <a:rPr lang="en-US" dirty="0"/>
              <a:t>Variable names are case sensitive , They must begin with a letter or the underscore character </a:t>
            </a:r>
          </a:p>
        </p:txBody>
      </p:sp>
    </p:spTree>
    <p:extLst>
      <p:ext uri="{BB962C8B-B14F-4D97-AF65-F5344CB8AC3E}">
        <p14:creationId xmlns:p14="http://schemas.microsoft.com/office/powerpoint/2010/main" val="124403370"/>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89332"/>
            <a:ext cx="9204101" cy="634605"/>
          </a:xfrm>
        </p:spPr>
        <p:txBody>
          <a:bodyPr vert="horz" lIns="0" tIns="0" rIns="0" bIns="0" rtlCol="0" anchor="t" anchorCtr="0">
            <a:noAutofit/>
          </a:bodyPr>
          <a:lstStyle/>
          <a:p>
            <a:pPr marL="469900" indent="-469900"/>
            <a:r>
              <a:rPr lang="en-US" sz="2800" dirty="0"/>
              <a:t> Identifiers and Case Sensitivity </a:t>
            </a:r>
          </a:p>
        </p:txBody>
      </p:sp>
      <p:sp>
        <p:nvSpPr>
          <p:cNvPr id="7" name="Content Placeholder 3">
            <a:extLst>
              <a:ext uri="{FF2B5EF4-FFF2-40B4-BE49-F238E27FC236}">
                <a16:creationId xmlns:a16="http://schemas.microsoft.com/office/drawing/2014/main" id="{763F6DF8-D17A-4209-9D3D-F9FBD391C494}"/>
              </a:ext>
            </a:extLst>
          </p:cNvPr>
          <p:cNvSpPr>
            <a:spLocks noGrp="1"/>
          </p:cNvSpPr>
          <p:nvPr>
            <p:ph idx="1"/>
          </p:nvPr>
        </p:nvSpPr>
        <p:spPr>
          <a:xfrm>
            <a:off x="335360" y="1097280"/>
            <a:ext cx="11856640" cy="5068024"/>
          </a:xfrm>
        </p:spPr>
        <p:txBody>
          <a:bodyPr/>
          <a:lstStyle/>
          <a:p>
            <a:pPr marL="469900" indent="-469900"/>
            <a:r>
              <a:rPr lang="en-US" dirty="0"/>
              <a:t>The name of a variable can be any valid identifier.</a:t>
            </a:r>
          </a:p>
          <a:p>
            <a:pPr marL="469900" indent="-469900"/>
            <a:r>
              <a:rPr lang="en-US" dirty="0"/>
              <a:t> An identifier is a series of characters consisting of letters, digits, underscores ( _ ) and dollar signs ($) that does not begin with a digit and is not a reserved JavaScript keyword.</a:t>
            </a:r>
          </a:p>
          <a:p>
            <a:pPr marL="469900" indent="-469900"/>
            <a:r>
              <a:rPr lang="en-US" dirty="0"/>
              <a:t> Identifiers may not contain spaces.</a:t>
            </a:r>
          </a:p>
          <a:p>
            <a:pPr marL="469900" indent="-469900"/>
            <a:r>
              <a:rPr lang="en-US" dirty="0"/>
              <a:t> Some valid identifiers are Welcome, $value, _value, m_inputField1 and button7.</a:t>
            </a:r>
          </a:p>
          <a:p>
            <a:pPr marL="469900" indent="-469900"/>
            <a:r>
              <a:rPr lang="en-US" dirty="0"/>
              <a:t> The name 7button is not a valid identifier, because it begins with a digit, and the name ‘input field’ is not valid, because it contains a space.</a:t>
            </a:r>
          </a:p>
          <a:p>
            <a:pPr marL="469900" indent="-469900"/>
            <a:r>
              <a:rPr lang="en-US" dirty="0"/>
              <a:t> Remember that JavaScript is case sensitive—uppercase and lowercase letters are considered to be different characters, so name, Name and NAME are different identifiers. </a:t>
            </a:r>
          </a:p>
        </p:txBody>
      </p:sp>
    </p:spTree>
    <p:extLst>
      <p:ext uri="{BB962C8B-B14F-4D97-AF65-F5344CB8AC3E}">
        <p14:creationId xmlns:p14="http://schemas.microsoft.com/office/powerpoint/2010/main" val="1479191141"/>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9620" y="3080634"/>
            <a:ext cx="10046900" cy="708406"/>
          </a:xfrm>
        </p:spPr>
        <p:txBody>
          <a:bodyPr/>
          <a:lstStyle/>
          <a:p>
            <a:pPr algn="ctr"/>
            <a:r>
              <a:rPr lang="en-US" sz="3200" dirty="0"/>
              <a:t>Obtaining User Input with prompt Dialogs</a:t>
            </a:r>
            <a:endParaRPr lang="en-IN" dirty="0"/>
          </a:p>
        </p:txBody>
      </p:sp>
    </p:spTree>
    <p:extLst>
      <p:ext uri="{BB962C8B-B14F-4D97-AF65-F5344CB8AC3E}">
        <p14:creationId xmlns:p14="http://schemas.microsoft.com/office/powerpoint/2010/main" val="224842621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Obtaining User Input with prompt Dialogs</a:t>
            </a:r>
          </a:p>
        </p:txBody>
      </p:sp>
      <p:sp>
        <p:nvSpPr>
          <p:cNvPr id="7" name="Content Placeholder 3">
            <a:extLst>
              <a:ext uri="{FF2B5EF4-FFF2-40B4-BE49-F238E27FC236}">
                <a16:creationId xmlns:a16="http://schemas.microsoft.com/office/drawing/2014/main" id="{763F6DF8-D17A-4209-9D3D-F9FBD391C494}"/>
              </a:ext>
            </a:extLst>
          </p:cNvPr>
          <p:cNvSpPr>
            <a:spLocks noGrp="1"/>
          </p:cNvSpPr>
          <p:nvPr>
            <p:ph idx="1"/>
          </p:nvPr>
        </p:nvSpPr>
        <p:spPr>
          <a:xfrm>
            <a:off x="191344" y="1097280"/>
            <a:ext cx="12000656" cy="5068024"/>
          </a:xfrm>
        </p:spPr>
        <p:txBody>
          <a:bodyPr/>
          <a:lstStyle/>
          <a:p>
            <a:pPr marL="469900" indent="-469900"/>
            <a:r>
              <a:rPr lang="en-US" sz="2200" dirty="0"/>
              <a:t>Scripting gives you the ability to generate part or all of a web page’s content at the time it’s shown to the user.</a:t>
            </a:r>
          </a:p>
          <a:p>
            <a:pPr marL="469900" indent="-469900"/>
            <a:r>
              <a:rPr lang="en-US" sz="2200" dirty="0"/>
              <a:t> A script can adapt the content based on input from the user or other variables, such as the time of day or the type of browser used by the client. Such web pages are said to be dynamic, as opposed to static, since their content has the ability to change.</a:t>
            </a:r>
          </a:p>
          <a:p>
            <a:pPr marL="469900" indent="-469900"/>
            <a:r>
              <a:rPr lang="en-US" sz="2200" dirty="0"/>
              <a:t>The script uses another predefined dialog box from the window object—a prompt dialog—which allows the user to enter a value that the script can use</a:t>
            </a:r>
          </a:p>
          <a:p>
            <a:pPr marL="469900" indent="-469900"/>
            <a:r>
              <a:rPr lang="en-US" sz="2200" dirty="0"/>
              <a:t>The JavaScript model for the HTML document is the Document object </a:t>
            </a:r>
          </a:p>
          <a:p>
            <a:pPr marL="469900" indent="-469900"/>
            <a:r>
              <a:rPr lang="en-US" sz="2200" dirty="0"/>
              <a:t> The model for the browser display window is the Window object</a:t>
            </a:r>
          </a:p>
          <a:p>
            <a:pPr marL="469900" indent="-469900"/>
            <a:r>
              <a:rPr lang="en-US" sz="2200" dirty="0"/>
              <a:t>The Document object has a method, write, which dynamically creates content </a:t>
            </a:r>
          </a:p>
          <a:p>
            <a:pPr marL="469900" indent="-469900"/>
            <a:r>
              <a:rPr lang="en-US" sz="2200" dirty="0"/>
              <a:t>The parameter is a string, often catenated from parts, some of which are variables e.g., </a:t>
            </a:r>
            <a:r>
              <a:rPr lang="en-US" sz="2200" dirty="0" err="1"/>
              <a:t>document.write</a:t>
            </a:r>
            <a:r>
              <a:rPr lang="en-US" sz="2200" dirty="0"/>
              <a:t>("Answer: " + result ); </a:t>
            </a:r>
          </a:p>
          <a:p>
            <a:pPr marL="469900" indent="-469900"/>
            <a:r>
              <a:rPr lang="en-US" sz="2200" dirty="0"/>
              <a:t>The Window object has three methods for creating dialog boxes, </a:t>
            </a:r>
            <a:r>
              <a:rPr lang="en-US" sz="2200" b="1" dirty="0"/>
              <a:t>alert, confirm, &amp; prompt</a:t>
            </a:r>
          </a:p>
        </p:txBody>
      </p:sp>
    </p:spTree>
    <p:extLst>
      <p:ext uri="{BB962C8B-B14F-4D97-AF65-F5344CB8AC3E}">
        <p14:creationId xmlns:p14="http://schemas.microsoft.com/office/powerpoint/2010/main" val="2663584400"/>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Obtaining User Input with prompt Dialogs</a:t>
            </a:r>
          </a:p>
        </p:txBody>
      </p:sp>
      <p:sp>
        <p:nvSpPr>
          <p:cNvPr id="7" name="Content Placeholder 3">
            <a:extLst>
              <a:ext uri="{FF2B5EF4-FFF2-40B4-BE49-F238E27FC236}">
                <a16:creationId xmlns:a16="http://schemas.microsoft.com/office/drawing/2014/main" id="{763F6DF8-D17A-4209-9D3D-F9FBD391C494}"/>
              </a:ext>
            </a:extLst>
          </p:cNvPr>
          <p:cNvSpPr>
            <a:spLocks noGrp="1"/>
          </p:cNvSpPr>
          <p:nvPr>
            <p:ph idx="1"/>
          </p:nvPr>
        </p:nvSpPr>
        <p:spPr>
          <a:xfrm>
            <a:off x="191344" y="1097280"/>
            <a:ext cx="12000656" cy="5068024"/>
          </a:xfrm>
        </p:spPr>
        <p:txBody>
          <a:bodyPr/>
          <a:lstStyle/>
          <a:p>
            <a:pPr marL="469900" indent="-469900"/>
            <a:r>
              <a:rPr lang="en-US" sz="2000" dirty="0"/>
              <a:t>prompt("What is your name?", ""); </a:t>
            </a:r>
          </a:p>
          <a:p>
            <a:pPr marL="469900" indent="-469900"/>
            <a:r>
              <a:rPr lang="en-US" sz="2000" dirty="0"/>
              <a:t> Opens a dialog box and displays its string parameter, along with a text box and two buttons, OK and Cancel </a:t>
            </a:r>
          </a:p>
          <a:p>
            <a:pPr marL="469900" indent="-469900"/>
            <a:r>
              <a:rPr lang="en-US" sz="2000" dirty="0"/>
              <a:t> An empty string is returned for the default input </a:t>
            </a:r>
          </a:p>
          <a:p>
            <a:pPr marL="469900" indent="-469900"/>
            <a:r>
              <a:rPr lang="en-US" sz="2000" dirty="0"/>
              <a:t> Null will be returned if we press the cancel button </a:t>
            </a:r>
          </a:p>
          <a:p>
            <a:pPr marL="0" indent="0">
              <a:buNone/>
            </a:pPr>
            <a:endParaRPr lang="en-US" sz="2000" dirty="0"/>
          </a:p>
        </p:txBody>
      </p:sp>
      <p:pic>
        <p:nvPicPr>
          <p:cNvPr id="3" name="Picture 2">
            <a:extLst>
              <a:ext uri="{FF2B5EF4-FFF2-40B4-BE49-F238E27FC236}">
                <a16:creationId xmlns:a16="http://schemas.microsoft.com/office/drawing/2014/main" id="{6275CF4D-2E79-4FFA-AF40-3D104ADEA13F}"/>
              </a:ext>
            </a:extLst>
          </p:cNvPr>
          <p:cNvPicPr>
            <a:picLocks noChangeAspect="1"/>
          </p:cNvPicPr>
          <p:nvPr/>
        </p:nvPicPr>
        <p:blipFill>
          <a:blip r:embed="rId3"/>
          <a:stretch>
            <a:fillRect/>
          </a:stretch>
        </p:blipFill>
        <p:spPr>
          <a:xfrm>
            <a:off x="6485679" y="1762323"/>
            <a:ext cx="5400675" cy="2181225"/>
          </a:xfrm>
          <a:prstGeom prst="rect">
            <a:avLst/>
          </a:prstGeom>
        </p:spPr>
      </p:pic>
      <p:pic>
        <p:nvPicPr>
          <p:cNvPr id="6" name="Picture 5">
            <a:extLst>
              <a:ext uri="{FF2B5EF4-FFF2-40B4-BE49-F238E27FC236}">
                <a16:creationId xmlns:a16="http://schemas.microsoft.com/office/drawing/2014/main" id="{82D2658C-FDF6-47F0-8706-6259F9733F79}"/>
              </a:ext>
            </a:extLst>
          </p:cNvPr>
          <p:cNvPicPr>
            <a:picLocks noChangeAspect="1"/>
          </p:cNvPicPr>
          <p:nvPr/>
        </p:nvPicPr>
        <p:blipFill>
          <a:blip r:embed="rId4"/>
          <a:stretch>
            <a:fillRect/>
          </a:stretch>
        </p:blipFill>
        <p:spPr>
          <a:xfrm>
            <a:off x="6619031" y="4365104"/>
            <a:ext cx="5381625" cy="1628775"/>
          </a:xfrm>
          <a:prstGeom prst="rect">
            <a:avLst/>
          </a:prstGeom>
        </p:spPr>
      </p:pic>
      <p:pic>
        <p:nvPicPr>
          <p:cNvPr id="8" name="Picture 7">
            <a:extLst>
              <a:ext uri="{FF2B5EF4-FFF2-40B4-BE49-F238E27FC236}">
                <a16:creationId xmlns:a16="http://schemas.microsoft.com/office/drawing/2014/main" id="{C743C32C-6FED-4E18-9DFA-2AF8241FE569}"/>
              </a:ext>
            </a:extLst>
          </p:cNvPr>
          <p:cNvPicPr>
            <a:picLocks noChangeAspect="1"/>
          </p:cNvPicPr>
          <p:nvPr/>
        </p:nvPicPr>
        <p:blipFill>
          <a:blip r:embed="rId5"/>
          <a:stretch>
            <a:fillRect/>
          </a:stretch>
        </p:blipFill>
        <p:spPr>
          <a:xfrm>
            <a:off x="179040" y="3055228"/>
            <a:ext cx="6236983" cy="2619752"/>
          </a:xfrm>
          <a:prstGeom prst="rect">
            <a:avLst/>
          </a:prstGeom>
        </p:spPr>
      </p:pic>
    </p:spTree>
    <p:extLst>
      <p:ext uri="{BB962C8B-B14F-4D97-AF65-F5344CB8AC3E}">
        <p14:creationId xmlns:p14="http://schemas.microsoft.com/office/powerpoint/2010/main" val="1731168447"/>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Obtaining User Input with prompt Dialogs</a:t>
            </a:r>
          </a:p>
        </p:txBody>
      </p:sp>
      <p:pic>
        <p:nvPicPr>
          <p:cNvPr id="3" name="Picture 2">
            <a:extLst>
              <a:ext uri="{FF2B5EF4-FFF2-40B4-BE49-F238E27FC236}">
                <a16:creationId xmlns:a16="http://schemas.microsoft.com/office/drawing/2014/main" id="{6275CF4D-2E79-4FFA-AF40-3D104ADEA13F}"/>
              </a:ext>
            </a:extLst>
          </p:cNvPr>
          <p:cNvPicPr>
            <a:picLocks noChangeAspect="1"/>
          </p:cNvPicPr>
          <p:nvPr/>
        </p:nvPicPr>
        <p:blipFill>
          <a:blip r:embed="rId3"/>
          <a:stretch>
            <a:fillRect/>
          </a:stretch>
        </p:blipFill>
        <p:spPr>
          <a:xfrm>
            <a:off x="6466627" y="2538033"/>
            <a:ext cx="5400675" cy="2181225"/>
          </a:xfrm>
          <a:prstGeom prst="rect">
            <a:avLst/>
          </a:prstGeom>
        </p:spPr>
      </p:pic>
      <p:pic>
        <p:nvPicPr>
          <p:cNvPr id="2" name="Picture 1">
            <a:extLst>
              <a:ext uri="{FF2B5EF4-FFF2-40B4-BE49-F238E27FC236}">
                <a16:creationId xmlns:a16="http://schemas.microsoft.com/office/drawing/2014/main" id="{D3425DED-18D1-4559-B9F2-79633C907B11}"/>
              </a:ext>
            </a:extLst>
          </p:cNvPr>
          <p:cNvPicPr>
            <a:picLocks noChangeAspect="1"/>
          </p:cNvPicPr>
          <p:nvPr/>
        </p:nvPicPr>
        <p:blipFill>
          <a:blip r:embed="rId4"/>
          <a:stretch>
            <a:fillRect/>
          </a:stretch>
        </p:blipFill>
        <p:spPr>
          <a:xfrm>
            <a:off x="6542828" y="4748212"/>
            <a:ext cx="5286375" cy="1457325"/>
          </a:xfrm>
          <a:prstGeom prst="rect">
            <a:avLst/>
          </a:prstGeom>
        </p:spPr>
      </p:pic>
      <p:pic>
        <p:nvPicPr>
          <p:cNvPr id="10" name="Content Placeholder 9">
            <a:extLst>
              <a:ext uri="{FF2B5EF4-FFF2-40B4-BE49-F238E27FC236}">
                <a16:creationId xmlns:a16="http://schemas.microsoft.com/office/drawing/2014/main" id="{EB0BB1D8-A676-490F-A8D9-FBE9F34A9839}"/>
              </a:ext>
            </a:extLst>
          </p:cNvPr>
          <p:cNvPicPr>
            <a:picLocks noGrp="1" noChangeAspect="1"/>
          </p:cNvPicPr>
          <p:nvPr>
            <p:ph idx="1"/>
          </p:nvPr>
        </p:nvPicPr>
        <p:blipFill>
          <a:blip r:embed="rId5"/>
          <a:stretch>
            <a:fillRect/>
          </a:stretch>
        </p:blipFill>
        <p:spPr>
          <a:xfrm>
            <a:off x="623392" y="1381125"/>
            <a:ext cx="5743575" cy="4095750"/>
          </a:xfrm>
          <a:prstGeom prst="rect">
            <a:avLst/>
          </a:prstGeom>
        </p:spPr>
      </p:pic>
      <p:pic>
        <p:nvPicPr>
          <p:cNvPr id="11" name="Picture 10">
            <a:extLst>
              <a:ext uri="{FF2B5EF4-FFF2-40B4-BE49-F238E27FC236}">
                <a16:creationId xmlns:a16="http://schemas.microsoft.com/office/drawing/2014/main" id="{4350D025-7EC9-4053-B803-74DAD2517396}"/>
              </a:ext>
            </a:extLst>
          </p:cNvPr>
          <p:cNvPicPr>
            <a:picLocks noChangeAspect="1"/>
          </p:cNvPicPr>
          <p:nvPr/>
        </p:nvPicPr>
        <p:blipFill>
          <a:blip r:embed="rId6"/>
          <a:stretch>
            <a:fillRect/>
          </a:stretch>
        </p:blipFill>
        <p:spPr>
          <a:xfrm>
            <a:off x="6504726" y="1052736"/>
            <a:ext cx="5324475" cy="1638300"/>
          </a:xfrm>
          <a:prstGeom prst="rect">
            <a:avLst/>
          </a:prstGeom>
        </p:spPr>
      </p:pic>
      <p:cxnSp>
        <p:nvCxnSpPr>
          <p:cNvPr id="13" name="Straight Arrow Connector 12">
            <a:extLst>
              <a:ext uri="{FF2B5EF4-FFF2-40B4-BE49-F238E27FC236}">
                <a16:creationId xmlns:a16="http://schemas.microsoft.com/office/drawing/2014/main" id="{7D0F5A71-E35A-4B59-89D4-139126B47A8A}"/>
              </a:ext>
            </a:extLst>
          </p:cNvPr>
          <p:cNvCxnSpPr/>
          <p:nvPr/>
        </p:nvCxnSpPr>
        <p:spPr>
          <a:xfrm flipV="1">
            <a:off x="3647728" y="2204864"/>
            <a:ext cx="3240360" cy="180020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11D6096-EEBC-4105-A872-E7EB55F8555C}"/>
              </a:ext>
            </a:extLst>
          </p:cNvPr>
          <p:cNvCxnSpPr/>
          <p:nvPr/>
        </p:nvCxnSpPr>
        <p:spPr>
          <a:xfrm>
            <a:off x="5303912" y="4591252"/>
            <a:ext cx="1368152" cy="1214012"/>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300626"/>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9620" y="3080634"/>
            <a:ext cx="10046900" cy="708406"/>
          </a:xfrm>
        </p:spPr>
        <p:txBody>
          <a:bodyPr/>
          <a:lstStyle/>
          <a:p>
            <a:pPr algn="ctr"/>
            <a:r>
              <a:rPr lang="en-US" sz="3200" dirty="0"/>
              <a:t>Operators</a:t>
            </a:r>
            <a:endParaRPr lang="en-IN" dirty="0"/>
          </a:p>
        </p:txBody>
      </p:sp>
    </p:spTree>
    <p:extLst>
      <p:ext uri="{BB962C8B-B14F-4D97-AF65-F5344CB8AC3E}">
        <p14:creationId xmlns:p14="http://schemas.microsoft.com/office/powerpoint/2010/main" val="1676102082"/>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Arithmetic Operators</a:t>
            </a:r>
          </a:p>
        </p:txBody>
      </p:sp>
      <p:pic>
        <p:nvPicPr>
          <p:cNvPr id="4" name="Content Placeholder 3">
            <a:extLst>
              <a:ext uri="{FF2B5EF4-FFF2-40B4-BE49-F238E27FC236}">
                <a16:creationId xmlns:a16="http://schemas.microsoft.com/office/drawing/2014/main" id="{379B8172-953B-4BC1-811A-38DCACDE9E00}"/>
              </a:ext>
            </a:extLst>
          </p:cNvPr>
          <p:cNvPicPr>
            <a:picLocks noGrp="1" noChangeAspect="1"/>
          </p:cNvPicPr>
          <p:nvPr>
            <p:ph idx="1"/>
          </p:nvPr>
        </p:nvPicPr>
        <p:blipFill>
          <a:blip r:embed="rId3"/>
          <a:stretch>
            <a:fillRect/>
          </a:stretch>
        </p:blipFill>
        <p:spPr>
          <a:xfrm>
            <a:off x="2999656" y="1196752"/>
            <a:ext cx="5761961" cy="4697413"/>
          </a:xfrm>
          <a:prstGeom prst="rect">
            <a:avLst/>
          </a:prstGeom>
        </p:spPr>
      </p:pic>
    </p:spTree>
    <p:extLst>
      <p:ext uri="{BB962C8B-B14F-4D97-AF65-F5344CB8AC3E}">
        <p14:creationId xmlns:p14="http://schemas.microsoft.com/office/powerpoint/2010/main" val="7816806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268760"/>
            <a:ext cx="6797203" cy="1282676"/>
          </a:xfrm>
        </p:spPr>
        <p:txBody>
          <a:bodyPr/>
          <a:lstStyle/>
          <a:p>
            <a:pPr algn="just"/>
            <a:r>
              <a:rPr lang="en-US" dirty="0"/>
              <a:t>Attribute style specifies an element’s style. Each CSS property (font-size in this case) is followed by a colon and a value. the two properties, font-size and color are separated by a semicolon.</a:t>
            </a:r>
          </a:p>
          <a:p>
            <a:pPr algn="just"/>
            <a:r>
              <a:rPr lang="en-US" dirty="0"/>
              <a:t>set the given paragraph’s color to </a:t>
            </a:r>
            <a:r>
              <a:rPr lang="en-US" dirty="0" err="1"/>
              <a:t>deepskyblue</a:t>
            </a:r>
            <a:r>
              <a:rPr lang="en-US" dirty="0"/>
              <a:t>. Hexadecimal codes may be used in place of color names.</a:t>
            </a:r>
          </a:p>
          <a:p>
            <a:pPr algn="just"/>
            <a:r>
              <a:rPr lang="en-US" dirty="0"/>
              <a:t> Figure contains the HTML standard color set.</a:t>
            </a:r>
          </a:p>
          <a:p>
            <a:pPr algn="just"/>
            <a:r>
              <a:rPr lang="en-US" dirty="0"/>
              <a:t>A complete list of HTML standard and extended colors at www.w3.org/TR/ css3-color/</a:t>
            </a:r>
            <a:endParaRPr lang="en-GB" alt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pPr algn="just"/>
            <a:r>
              <a:rPr lang="en-US" dirty="0"/>
              <a:t>Inline styles</a:t>
            </a:r>
          </a:p>
        </p:txBody>
      </p:sp>
      <p:pic>
        <p:nvPicPr>
          <p:cNvPr id="3" name="Picture 2">
            <a:extLst>
              <a:ext uri="{FF2B5EF4-FFF2-40B4-BE49-F238E27FC236}">
                <a16:creationId xmlns:a16="http://schemas.microsoft.com/office/drawing/2014/main" id="{7DFEDC11-999B-4B1C-A9CB-24882CA7A927}"/>
              </a:ext>
            </a:extLst>
          </p:cNvPr>
          <p:cNvPicPr>
            <a:picLocks noChangeAspect="1"/>
          </p:cNvPicPr>
          <p:nvPr/>
        </p:nvPicPr>
        <p:blipFill>
          <a:blip r:embed="rId3"/>
          <a:stretch>
            <a:fillRect/>
          </a:stretch>
        </p:blipFill>
        <p:spPr>
          <a:xfrm>
            <a:off x="7132563" y="2060848"/>
            <a:ext cx="5038725" cy="3000375"/>
          </a:xfrm>
          <a:prstGeom prst="rect">
            <a:avLst/>
          </a:prstGeom>
        </p:spPr>
      </p:pic>
    </p:spTree>
    <p:extLst>
      <p:ext uri="{BB962C8B-B14F-4D97-AF65-F5344CB8AC3E}">
        <p14:creationId xmlns:p14="http://schemas.microsoft.com/office/powerpoint/2010/main" val="3801385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Arithmetic Operators</a:t>
            </a:r>
          </a:p>
        </p:txBody>
      </p:sp>
      <p:pic>
        <p:nvPicPr>
          <p:cNvPr id="6" name="Picture 5">
            <a:extLst>
              <a:ext uri="{FF2B5EF4-FFF2-40B4-BE49-F238E27FC236}">
                <a16:creationId xmlns:a16="http://schemas.microsoft.com/office/drawing/2014/main" id="{54141A76-3022-4B9B-B740-E687AEE278D9}"/>
              </a:ext>
            </a:extLst>
          </p:cNvPr>
          <p:cNvPicPr>
            <a:picLocks noChangeAspect="1"/>
          </p:cNvPicPr>
          <p:nvPr/>
        </p:nvPicPr>
        <p:blipFill>
          <a:blip r:embed="rId3"/>
          <a:stretch>
            <a:fillRect/>
          </a:stretch>
        </p:blipFill>
        <p:spPr>
          <a:xfrm>
            <a:off x="2135560" y="1052736"/>
            <a:ext cx="6912768" cy="2893121"/>
          </a:xfrm>
          <a:prstGeom prst="rect">
            <a:avLst/>
          </a:prstGeom>
        </p:spPr>
      </p:pic>
      <p:pic>
        <p:nvPicPr>
          <p:cNvPr id="7" name="Picture 6">
            <a:extLst>
              <a:ext uri="{FF2B5EF4-FFF2-40B4-BE49-F238E27FC236}">
                <a16:creationId xmlns:a16="http://schemas.microsoft.com/office/drawing/2014/main" id="{208B45DD-E195-4B97-919E-0EC9424EA175}"/>
              </a:ext>
            </a:extLst>
          </p:cNvPr>
          <p:cNvPicPr>
            <a:picLocks noChangeAspect="1"/>
          </p:cNvPicPr>
          <p:nvPr/>
        </p:nvPicPr>
        <p:blipFill>
          <a:blip r:embed="rId4"/>
          <a:stretch>
            <a:fillRect/>
          </a:stretch>
        </p:blipFill>
        <p:spPr>
          <a:xfrm>
            <a:off x="551384" y="3824293"/>
            <a:ext cx="9786491" cy="3044850"/>
          </a:xfrm>
          <a:prstGeom prst="rect">
            <a:avLst/>
          </a:prstGeom>
        </p:spPr>
      </p:pic>
    </p:spTree>
    <p:extLst>
      <p:ext uri="{BB962C8B-B14F-4D97-AF65-F5344CB8AC3E}">
        <p14:creationId xmlns:p14="http://schemas.microsoft.com/office/powerpoint/2010/main" val="2337600056"/>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Arithmetic Operators</a:t>
            </a:r>
          </a:p>
        </p:txBody>
      </p:sp>
      <p:pic>
        <p:nvPicPr>
          <p:cNvPr id="2" name="Picture 1">
            <a:extLst>
              <a:ext uri="{FF2B5EF4-FFF2-40B4-BE49-F238E27FC236}">
                <a16:creationId xmlns:a16="http://schemas.microsoft.com/office/drawing/2014/main" id="{0D9AA43A-27C6-4359-B3D8-FBD29F0369D7}"/>
              </a:ext>
            </a:extLst>
          </p:cNvPr>
          <p:cNvPicPr>
            <a:picLocks noChangeAspect="1"/>
          </p:cNvPicPr>
          <p:nvPr/>
        </p:nvPicPr>
        <p:blipFill>
          <a:blip r:embed="rId3"/>
          <a:stretch>
            <a:fillRect/>
          </a:stretch>
        </p:blipFill>
        <p:spPr>
          <a:xfrm>
            <a:off x="966787" y="1243012"/>
            <a:ext cx="10258425" cy="4371975"/>
          </a:xfrm>
          <a:prstGeom prst="rect">
            <a:avLst/>
          </a:prstGeom>
        </p:spPr>
      </p:pic>
    </p:spTree>
    <p:extLst>
      <p:ext uri="{BB962C8B-B14F-4D97-AF65-F5344CB8AC3E}">
        <p14:creationId xmlns:p14="http://schemas.microsoft.com/office/powerpoint/2010/main" val="1454065154"/>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Operator Precedence</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623392" y="1124744"/>
            <a:ext cx="10959008" cy="4998856"/>
          </a:xfrm>
        </p:spPr>
        <p:txBody>
          <a:bodyPr/>
          <a:lstStyle/>
          <a:p>
            <a:r>
              <a:rPr lang="en-US" dirty="0"/>
              <a:t>JavaScript applies the operators in arithmetic expressions uses the following rules of operator precedence</a:t>
            </a:r>
          </a:p>
          <a:p>
            <a:r>
              <a:rPr lang="en-US" dirty="0"/>
              <a:t>Multiplication, division and remainder operations are applied first. If an expression contains several multiplication, division and remainder operations, operators are applied from left to right. </a:t>
            </a:r>
          </a:p>
          <a:p>
            <a:r>
              <a:rPr lang="en-US" dirty="0"/>
              <a:t>Multiplication, division and remainder operations are said to have the same level of precedence. </a:t>
            </a:r>
          </a:p>
          <a:p>
            <a:r>
              <a:rPr lang="en-US" dirty="0"/>
              <a:t>Addition and subtraction operations are applied next. If an expression contains several addition and subtraction operations, operators are applied from left to right. </a:t>
            </a:r>
          </a:p>
          <a:p>
            <a:r>
              <a:rPr lang="en-US" dirty="0"/>
              <a:t>Addition and subtraction operations have the same level of precedence. </a:t>
            </a:r>
          </a:p>
        </p:txBody>
      </p:sp>
    </p:spTree>
    <p:extLst>
      <p:ext uri="{BB962C8B-B14F-4D97-AF65-F5344CB8AC3E}">
        <p14:creationId xmlns:p14="http://schemas.microsoft.com/office/powerpoint/2010/main" val="3103758872"/>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Assignment Operators</a:t>
            </a:r>
          </a:p>
        </p:txBody>
      </p:sp>
      <p:pic>
        <p:nvPicPr>
          <p:cNvPr id="6" name="Content Placeholder 5">
            <a:extLst>
              <a:ext uri="{FF2B5EF4-FFF2-40B4-BE49-F238E27FC236}">
                <a16:creationId xmlns:a16="http://schemas.microsoft.com/office/drawing/2014/main" id="{7CE14D48-815A-430F-9B9A-974B44E89715}"/>
              </a:ext>
            </a:extLst>
          </p:cNvPr>
          <p:cNvPicPr>
            <a:picLocks noGrp="1" noChangeAspect="1"/>
          </p:cNvPicPr>
          <p:nvPr>
            <p:ph idx="1"/>
          </p:nvPr>
        </p:nvPicPr>
        <p:blipFill>
          <a:blip r:embed="rId3"/>
          <a:stretch>
            <a:fillRect/>
          </a:stretch>
        </p:blipFill>
        <p:spPr>
          <a:xfrm>
            <a:off x="2711624" y="1086427"/>
            <a:ext cx="6341717" cy="5036562"/>
          </a:xfrm>
          <a:prstGeom prst="rect">
            <a:avLst/>
          </a:prstGeom>
        </p:spPr>
      </p:pic>
    </p:spTree>
    <p:extLst>
      <p:ext uri="{BB962C8B-B14F-4D97-AF65-F5344CB8AC3E}">
        <p14:creationId xmlns:p14="http://schemas.microsoft.com/office/powerpoint/2010/main" val="1049840896"/>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Assignment Operators</a:t>
            </a:r>
          </a:p>
        </p:txBody>
      </p:sp>
      <p:pic>
        <p:nvPicPr>
          <p:cNvPr id="4" name="Picture 3">
            <a:extLst>
              <a:ext uri="{FF2B5EF4-FFF2-40B4-BE49-F238E27FC236}">
                <a16:creationId xmlns:a16="http://schemas.microsoft.com/office/drawing/2014/main" id="{8973110C-2042-4685-A1E3-A012CABF6882}"/>
              </a:ext>
            </a:extLst>
          </p:cNvPr>
          <p:cNvPicPr>
            <a:picLocks noChangeAspect="1"/>
          </p:cNvPicPr>
          <p:nvPr/>
        </p:nvPicPr>
        <p:blipFill>
          <a:blip r:embed="rId3"/>
          <a:stretch>
            <a:fillRect/>
          </a:stretch>
        </p:blipFill>
        <p:spPr>
          <a:xfrm>
            <a:off x="1709737" y="1457325"/>
            <a:ext cx="8772525" cy="3943350"/>
          </a:xfrm>
          <a:prstGeom prst="rect">
            <a:avLst/>
          </a:prstGeom>
        </p:spPr>
      </p:pic>
    </p:spTree>
    <p:extLst>
      <p:ext uri="{BB962C8B-B14F-4D97-AF65-F5344CB8AC3E}">
        <p14:creationId xmlns:p14="http://schemas.microsoft.com/office/powerpoint/2010/main" val="3638713586"/>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Comparison Operators</a:t>
            </a:r>
          </a:p>
        </p:txBody>
      </p:sp>
      <p:pic>
        <p:nvPicPr>
          <p:cNvPr id="7" name="Content Placeholder 6">
            <a:extLst>
              <a:ext uri="{FF2B5EF4-FFF2-40B4-BE49-F238E27FC236}">
                <a16:creationId xmlns:a16="http://schemas.microsoft.com/office/drawing/2014/main" id="{0173AD4E-7D25-4221-AED3-5E95F94A158B}"/>
              </a:ext>
            </a:extLst>
          </p:cNvPr>
          <p:cNvPicPr>
            <a:picLocks noGrp="1" noChangeAspect="1"/>
          </p:cNvPicPr>
          <p:nvPr>
            <p:ph idx="1"/>
          </p:nvPr>
        </p:nvPicPr>
        <p:blipFill>
          <a:blip r:embed="rId3"/>
          <a:stretch>
            <a:fillRect/>
          </a:stretch>
        </p:blipFill>
        <p:spPr>
          <a:xfrm>
            <a:off x="2546296" y="1268760"/>
            <a:ext cx="7099406" cy="4697413"/>
          </a:xfrm>
          <a:prstGeom prst="rect">
            <a:avLst/>
          </a:prstGeom>
        </p:spPr>
      </p:pic>
    </p:spTree>
    <p:extLst>
      <p:ext uri="{BB962C8B-B14F-4D97-AF65-F5344CB8AC3E}">
        <p14:creationId xmlns:p14="http://schemas.microsoft.com/office/powerpoint/2010/main" val="1048326956"/>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Logical Operators</a:t>
            </a:r>
          </a:p>
        </p:txBody>
      </p:sp>
      <p:pic>
        <p:nvPicPr>
          <p:cNvPr id="4" name="Content Placeholder 3">
            <a:extLst>
              <a:ext uri="{FF2B5EF4-FFF2-40B4-BE49-F238E27FC236}">
                <a16:creationId xmlns:a16="http://schemas.microsoft.com/office/drawing/2014/main" id="{12DBAF89-5CBF-42BD-B8A0-9E62E0DB4BF6}"/>
              </a:ext>
            </a:extLst>
          </p:cNvPr>
          <p:cNvPicPr>
            <a:picLocks noGrp="1" noChangeAspect="1"/>
          </p:cNvPicPr>
          <p:nvPr>
            <p:ph idx="1"/>
          </p:nvPr>
        </p:nvPicPr>
        <p:blipFill>
          <a:blip r:embed="rId3"/>
          <a:stretch>
            <a:fillRect/>
          </a:stretch>
        </p:blipFill>
        <p:spPr>
          <a:xfrm>
            <a:off x="2969655" y="1425575"/>
            <a:ext cx="6252690" cy="4697413"/>
          </a:xfrm>
          <a:prstGeom prst="rect">
            <a:avLst/>
          </a:prstGeom>
        </p:spPr>
      </p:pic>
    </p:spTree>
    <p:extLst>
      <p:ext uri="{BB962C8B-B14F-4D97-AF65-F5344CB8AC3E}">
        <p14:creationId xmlns:p14="http://schemas.microsoft.com/office/powerpoint/2010/main" val="1027028696"/>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Logical Operators</a:t>
            </a:r>
          </a:p>
        </p:txBody>
      </p:sp>
      <p:sp>
        <p:nvSpPr>
          <p:cNvPr id="3" name="Content Placeholder 2">
            <a:extLst>
              <a:ext uri="{FF2B5EF4-FFF2-40B4-BE49-F238E27FC236}">
                <a16:creationId xmlns:a16="http://schemas.microsoft.com/office/drawing/2014/main" id="{BFBD1097-9715-4CDA-80B0-C7656F931855}"/>
              </a:ext>
            </a:extLst>
          </p:cNvPr>
          <p:cNvSpPr>
            <a:spLocks noGrp="1"/>
          </p:cNvSpPr>
          <p:nvPr>
            <p:ph idx="1"/>
          </p:nvPr>
        </p:nvSpPr>
        <p:spPr>
          <a:xfrm>
            <a:off x="551384" y="4077072"/>
            <a:ext cx="11593288" cy="2046527"/>
          </a:xfrm>
        </p:spPr>
        <p:txBody>
          <a:bodyPr/>
          <a:lstStyle/>
          <a:p>
            <a:r>
              <a:rPr lang="en-US" sz="2200" dirty="0"/>
              <a:t>The &amp;&amp; operator has a higher precedence than the || operator.</a:t>
            </a:r>
          </a:p>
          <a:p>
            <a:r>
              <a:rPr lang="en-US" sz="2200" dirty="0"/>
              <a:t> Both operators associate from left to right. An expression containing &amp;&amp; or || operators is evaluated only until truth or falsity is known.</a:t>
            </a:r>
          </a:p>
          <a:p>
            <a:r>
              <a:rPr lang="en-US" sz="2200" dirty="0"/>
              <a:t>the || operator immediately returns true if the first operand is true. This performance feature for evaluation of logical AND </a:t>
            </a:r>
            <a:r>
              <a:rPr lang="en-US" sz="2200" dirty="0" err="1"/>
              <a:t>and</a:t>
            </a:r>
            <a:r>
              <a:rPr lang="en-US" sz="2200" dirty="0"/>
              <a:t> logical OR expressions is called short-circuit evaluation.</a:t>
            </a:r>
          </a:p>
        </p:txBody>
      </p:sp>
      <p:pic>
        <p:nvPicPr>
          <p:cNvPr id="6" name="Picture 5">
            <a:extLst>
              <a:ext uri="{FF2B5EF4-FFF2-40B4-BE49-F238E27FC236}">
                <a16:creationId xmlns:a16="http://schemas.microsoft.com/office/drawing/2014/main" id="{660617C5-CDC1-4138-9476-66232E239B05}"/>
              </a:ext>
            </a:extLst>
          </p:cNvPr>
          <p:cNvPicPr>
            <a:picLocks noChangeAspect="1"/>
          </p:cNvPicPr>
          <p:nvPr/>
        </p:nvPicPr>
        <p:blipFill>
          <a:blip r:embed="rId3"/>
          <a:stretch>
            <a:fillRect/>
          </a:stretch>
        </p:blipFill>
        <p:spPr>
          <a:xfrm>
            <a:off x="1919536" y="1052735"/>
            <a:ext cx="7858125" cy="2952329"/>
          </a:xfrm>
          <a:prstGeom prst="rect">
            <a:avLst/>
          </a:prstGeom>
        </p:spPr>
      </p:pic>
    </p:spTree>
    <p:extLst>
      <p:ext uri="{BB962C8B-B14F-4D97-AF65-F5344CB8AC3E}">
        <p14:creationId xmlns:p14="http://schemas.microsoft.com/office/powerpoint/2010/main" val="2342640632"/>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String Concatenation Operator</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p:txBody>
          <a:bodyPr/>
          <a:lstStyle/>
          <a:p>
            <a:r>
              <a:rPr lang="en-US" dirty="0"/>
              <a:t>JavaScript has a version of the + operator for string concatenation that enables a string and a value of another data type (including another string) to be combined. The result of this operation is a new (and normally longer) string</a:t>
            </a:r>
          </a:p>
          <a:p>
            <a:r>
              <a:rPr lang="en-US" dirty="0"/>
              <a:t> String catenation operator +</a:t>
            </a:r>
          </a:p>
          <a:p>
            <a:pPr marL="0" indent="0">
              <a:buNone/>
            </a:pPr>
            <a:r>
              <a:rPr lang="en-US" dirty="0"/>
              <a:t>	 txt1 = “Ben"; </a:t>
            </a:r>
          </a:p>
          <a:p>
            <a:pPr marL="0" indent="0">
              <a:buNone/>
            </a:pPr>
            <a:r>
              <a:rPr lang="en-US" dirty="0"/>
              <a:t>	txt2 = “Alex"; </a:t>
            </a:r>
          </a:p>
          <a:p>
            <a:pPr marL="0" indent="0">
              <a:buNone/>
            </a:pPr>
            <a:r>
              <a:rPr lang="en-US" dirty="0"/>
              <a:t>	txt3 = txt1 + " " + txt2;</a:t>
            </a:r>
          </a:p>
          <a:p>
            <a:pPr marL="0" indent="0">
              <a:buNone/>
            </a:pPr>
            <a:r>
              <a:rPr lang="en-US" dirty="0"/>
              <a:t>	 o/p→ Ben Alex </a:t>
            </a:r>
          </a:p>
          <a:p>
            <a:pPr marL="0" indent="0">
              <a:buNone/>
            </a:pPr>
            <a:r>
              <a:rPr lang="en-US" dirty="0"/>
              <a:t>	txt1 = "What a very ";</a:t>
            </a:r>
          </a:p>
          <a:p>
            <a:pPr marL="0" indent="0">
              <a:buNone/>
            </a:pPr>
            <a:r>
              <a:rPr lang="en-US" dirty="0"/>
              <a:t>	 txt1 += "nice day";</a:t>
            </a:r>
          </a:p>
          <a:p>
            <a:pPr marL="0" indent="0">
              <a:buNone/>
            </a:pPr>
            <a:r>
              <a:rPr lang="en-US" dirty="0"/>
              <a:t>	 o/</a:t>
            </a:r>
            <a:r>
              <a:rPr lang="en-US" dirty="0" err="1"/>
              <a:t>p→What</a:t>
            </a:r>
            <a:r>
              <a:rPr lang="en-US" dirty="0"/>
              <a:t> a very nice day </a:t>
            </a:r>
          </a:p>
        </p:txBody>
      </p:sp>
    </p:spTree>
    <p:extLst>
      <p:ext uri="{BB962C8B-B14F-4D97-AF65-F5344CB8AC3E}">
        <p14:creationId xmlns:p14="http://schemas.microsoft.com/office/powerpoint/2010/main" val="710442245"/>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String Concatenation Operator</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p:txBody>
          <a:bodyPr/>
          <a:lstStyle/>
          <a:p>
            <a:r>
              <a:rPr lang="en-US" dirty="0"/>
              <a:t> the + operator used for string concatenation can convert other variable types to strings if necessary. </a:t>
            </a:r>
          </a:p>
          <a:p>
            <a:r>
              <a:rPr lang="en-US" dirty="0"/>
              <a:t>Because string concatenation occurs between two strings, JavaScript must convert other variable types to strings before it can proceed with the operation.</a:t>
            </a:r>
          </a:p>
          <a:p>
            <a:r>
              <a:rPr lang="en-US" dirty="0"/>
              <a:t> For example, if a variable age has an integer value equal to 21, then the expression "my age is " + age evaluates to the string "my age is 21".</a:t>
            </a:r>
          </a:p>
          <a:p>
            <a:r>
              <a:rPr lang="en-US" dirty="0"/>
              <a:t> JavaScript converts the value of age to a string and concatenates it with the existing string literal "my age is ".</a:t>
            </a:r>
          </a:p>
        </p:txBody>
      </p:sp>
    </p:spTree>
    <p:extLst>
      <p:ext uri="{BB962C8B-B14F-4D97-AF65-F5344CB8AC3E}">
        <p14:creationId xmlns:p14="http://schemas.microsoft.com/office/powerpoint/2010/main" val="8010738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268760"/>
            <a:ext cx="10657184" cy="1282676"/>
          </a:xfrm>
        </p:spPr>
        <p:txBody>
          <a:bodyPr/>
          <a:lstStyle/>
          <a:p>
            <a:pPr algn="just"/>
            <a:r>
              <a:rPr lang="en-US" altLang="en-US" dirty="0"/>
              <a:t>A style is applied to the entire HTML </a:t>
            </a:r>
            <a:r>
              <a:rPr lang="en-US" altLang="en-US" dirty="0" err="1"/>
              <a:t>file.Use</a:t>
            </a:r>
            <a:r>
              <a:rPr lang="en-US" altLang="en-US" dirty="0"/>
              <a:t> it when you need to modify all instances of particular element (e.g., h1) in a web page</a:t>
            </a:r>
          </a:p>
          <a:p>
            <a:pPr algn="just"/>
            <a:r>
              <a:rPr lang="en-US" altLang="en-US" dirty="0"/>
              <a:t>Example</a:t>
            </a:r>
          </a:p>
          <a:p>
            <a:pPr marL="0" indent="0" algn="just">
              <a:buNone/>
            </a:pPr>
            <a:r>
              <a:rPr lang="en-US" altLang="en-US" sz="2000" dirty="0"/>
              <a:t>&lt;style type=“text/</a:t>
            </a:r>
            <a:r>
              <a:rPr lang="en-US" altLang="en-US" sz="2000" dirty="0" err="1"/>
              <a:t>css</a:t>
            </a:r>
            <a:r>
              <a:rPr lang="en-US" altLang="en-US" sz="2000" dirty="0"/>
              <a:t>”&gt;</a:t>
            </a:r>
          </a:p>
          <a:p>
            <a:pPr marL="0" indent="0" algn="just">
              <a:buNone/>
            </a:pPr>
            <a:r>
              <a:rPr lang="en-US" altLang="en-US" sz="2000" dirty="0"/>
              <a:t>	h1 {</a:t>
            </a:r>
            <a:r>
              <a:rPr lang="en-US" altLang="en-US" sz="2000" dirty="0" err="1"/>
              <a:t>color:red</a:t>
            </a:r>
            <a:r>
              <a:rPr lang="en-US" altLang="en-US" sz="2000" dirty="0"/>
              <a:t>; font-size:20;font-family:monospace}</a:t>
            </a:r>
          </a:p>
          <a:p>
            <a:pPr marL="0" indent="0" algn="just">
              <a:buNone/>
            </a:pPr>
            <a:r>
              <a:rPr lang="en-US" altLang="en-US" sz="2000" dirty="0"/>
              <a:t>&lt;/style&gt;</a:t>
            </a:r>
          </a:p>
          <a:p>
            <a:pPr marL="0" indent="0" algn="just">
              <a:buNone/>
            </a:pPr>
            <a:r>
              <a:rPr lang="en-US" altLang="en-US" sz="2000" dirty="0"/>
              <a:t>&lt;head&gt;</a:t>
            </a:r>
          </a:p>
          <a:p>
            <a:pPr marL="0" indent="0" algn="just">
              <a:buNone/>
            </a:pPr>
            <a:r>
              <a:rPr lang="en-US" altLang="en-US" sz="2000" dirty="0"/>
              <a:t>&lt;title&gt;Embedded Example&lt;/title&gt;</a:t>
            </a:r>
          </a:p>
          <a:p>
            <a:pPr marL="0" indent="0" algn="just">
              <a:buNone/>
            </a:pPr>
            <a:r>
              <a:rPr lang="en-US" altLang="en-US" sz="2000" dirty="0"/>
              <a:t>&lt;style type=“text/</a:t>
            </a:r>
            <a:r>
              <a:rPr lang="en-US" altLang="en-US" sz="2000" dirty="0" err="1"/>
              <a:t>css</a:t>
            </a:r>
            <a:r>
              <a:rPr lang="en-US" altLang="en-US" sz="2000" dirty="0"/>
              <a:t>”&gt;</a:t>
            </a:r>
          </a:p>
          <a:p>
            <a:pPr marL="0" indent="0" algn="just">
              <a:buNone/>
            </a:pPr>
            <a:r>
              <a:rPr lang="en-US" altLang="en-US" sz="2000" dirty="0"/>
              <a:t>	Style declarations</a:t>
            </a:r>
          </a:p>
          <a:p>
            <a:pPr marL="0" indent="0" algn="just">
              <a:buNone/>
            </a:pPr>
            <a:r>
              <a:rPr lang="en-US" altLang="en-US" sz="2000" dirty="0"/>
              <a:t>&lt;/style&gt;</a:t>
            </a:r>
          </a:p>
          <a:p>
            <a:pPr marL="0" indent="0" algn="just">
              <a:buNone/>
            </a:pPr>
            <a:r>
              <a:rPr lang="en-US" altLang="en-US" sz="2000" dirty="0"/>
              <a:t>&lt;/head&gt;</a:t>
            </a:r>
          </a:p>
          <a:p>
            <a:pPr marL="0" indent="0" algn="just">
              <a:buNone/>
            </a:pPr>
            <a:endParaRPr lang="en-GB" alt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pPr algn="just"/>
            <a:r>
              <a:rPr lang="en-US" altLang="en-US" dirty="0"/>
              <a:t>Embedded / internal/Document level </a:t>
            </a:r>
          </a:p>
        </p:txBody>
      </p:sp>
      <p:pic>
        <p:nvPicPr>
          <p:cNvPr id="2" name="Picture 1">
            <a:extLst>
              <a:ext uri="{FF2B5EF4-FFF2-40B4-BE49-F238E27FC236}">
                <a16:creationId xmlns:a16="http://schemas.microsoft.com/office/drawing/2014/main" id="{9AE3C941-A551-423D-9E74-439F8C8542F1}"/>
              </a:ext>
            </a:extLst>
          </p:cNvPr>
          <p:cNvPicPr>
            <a:picLocks noChangeAspect="1"/>
          </p:cNvPicPr>
          <p:nvPr/>
        </p:nvPicPr>
        <p:blipFill>
          <a:blip r:embed="rId3"/>
          <a:stretch>
            <a:fillRect/>
          </a:stretch>
        </p:blipFill>
        <p:spPr>
          <a:xfrm>
            <a:off x="3503712" y="4492104"/>
            <a:ext cx="8143108" cy="1218059"/>
          </a:xfrm>
          <a:prstGeom prst="rect">
            <a:avLst/>
          </a:prstGeom>
          <a:ln>
            <a:solidFill>
              <a:schemeClr val="accent2">
                <a:lumMod val="60000"/>
                <a:lumOff val="40000"/>
              </a:schemeClr>
            </a:solidFill>
          </a:ln>
        </p:spPr>
      </p:pic>
    </p:spTree>
    <p:extLst>
      <p:ext uri="{BB962C8B-B14F-4D97-AF65-F5344CB8AC3E}">
        <p14:creationId xmlns:p14="http://schemas.microsoft.com/office/powerpoint/2010/main" val="2612384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45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45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45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45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Creating and Using a New Date Object</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551384" y="1124744"/>
            <a:ext cx="11031016" cy="4998856"/>
          </a:xfrm>
        </p:spPr>
        <p:txBody>
          <a:bodyPr/>
          <a:lstStyle/>
          <a:p>
            <a:r>
              <a:rPr lang="en-US" dirty="0"/>
              <a:t> Create one with the new operator &amp; Date constructor (no params) </a:t>
            </a:r>
          </a:p>
          <a:p>
            <a:r>
              <a:rPr lang="en-US" dirty="0"/>
              <a:t> Local time methods of Date:</a:t>
            </a:r>
          </a:p>
          <a:p>
            <a:r>
              <a:rPr lang="en-US" dirty="0"/>
              <a:t> </a:t>
            </a:r>
            <a:r>
              <a:rPr lang="en-US" dirty="0" err="1"/>
              <a:t>toLocaleString</a:t>
            </a:r>
            <a:r>
              <a:rPr lang="en-US" dirty="0"/>
              <a:t>– returns a string of the date</a:t>
            </a:r>
          </a:p>
          <a:p>
            <a:r>
              <a:rPr lang="en-US" dirty="0"/>
              <a:t> </a:t>
            </a:r>
            <a:r>
              <a:rPr lang="en-US" dirty="0" err="1"/>
              <a:t>getDate</a:t>
            </a:r>
            <a:r>
              <a:rPr lang="en-US" dirty="0"/>
              <a:t> – returns the day of the month </a:t>
            </a:r>
          </a:p>
          <a:p>
            <a:r>
              <a:rPr lang="en-US" dirty="0"/>
              <a:t> </a:t>
            </a:r>
            <a:r>
              <a:rPr lang="en-US" dirty="0" err="1"/>
              <a:t>getMonth</a:t>
            </a:r>
            <a:r>
              <a:rPr lang="en-US" dirty="0"/>
              <a:t> – returns the month of the year (0 – 11)</a:t>
            </a:r>
          </a:p>
          <a:p>
            <a:r>
              <a:rPr lang="en-US" dirty="0"/>
              <a:t> </a:t>
            </a:r>
            <a:r>
              <a:rPr lang="en-US" dirty="0" err="1"/>
              <a:t>getDay</a:t>
            </a:r>
            <a:r>
              <a:rPr lang="en-US" dirty="0"/>
              <a:t> – returns the day of the week (0 – 6) </a:t>
            </a:r>
          </a:p>
          <a:p>
            <a:r>
              <a:rPr lang="en-US" dirty="0" err="1"/>
              <a:t>getFullYear</a:t>
            </a:r>
            <a:r>
              <a:rPr lang="en-US" dirty="0"/>
              <a:t>– returns the year </a:t>
            </a:r>
          </a:p>
          <a:p>
            <a:r>
              <a:rPr lang="en-US" dirty="0"/>
              <a:t> </a:t>
            </a:r>
            <a:r>
              <a:rPr lang="en-US" dirty="0" err="1"/>
              <a:t>getTime</a:t>
            </a:r>
            <a:r>
              <a:rPr lang="en-US" dirty="0"/>
              <a:t> – returns the number of milliseconds since January 1, 1970 </a:t>
            </a:r>
          </a:p>
          <a:p>
            <a:r>
              <a:rPr lang="en-US" dirty="0"/>
              <a:t> </a:t>
            </a:r>
            <a:r>
              <a:rPr lang="en-US" dirty="0" err="1"/>
              <a:t>getHours</a:t>
            </a:r>
            <a:r>
              <a:rPr lang="en-US" dirty="0"/>
              <a:t> – returns the hour (0 – 23) </a:t>
            </a:r>
          </a:p>
          <a:p>
            <a:r>
              <a:rPr lang="en-US" dirty="0"/>
              <a:t> </a:t>
            </a:r>
            <a:r>
              <a:rPr lang="en-US" dirty="0" err="1"/>
              <a:t>getMinutes</a:t>
            </a:r>
            <a:r>
              <a:rPr lang="en-US" dirty="0"/>
              <a:t>– returns the minutes (0 – 59)</a:t>
            </a:r>
          </a:p>
          <a:p>
            <a:r>
              <a:rPr lang="en-US" dirty="0"/>
              <a:t> </a:t>
            </a:r>
            <a:r>
              <a:rPr lang="en-US" dirty="0" err="1"/>
              <a:t>getMilliseconds</a:t>
            </a:r>
            <a:r>
              <a:rPr lang="en-US" dirty="0"/>
              <a:t>– returns the milliseconds (0 – 999) </a:t>
            </a:r>
          </a:p>
        </p:txBody>
      </p:sp>
    </p:spTree>
    <p:extLst>
      <p:ext uri="{BB962C8B-B14F-4D97-AF65-F5344CB8AC3E}">
        <p14:creationId xmlns:p14="http://schemas.microsoft.com/office/powerpoint/2010/main" val="334399876"/>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Creating and Using a New Date Object</a:t>
            </a:r>
          </a:p>
        </p:txBody>
      </p:sp>
      <p:pic>
        <p:nvPicPr>
          <p:cNvPr id="6" name="Content Placeholder 5">
            <a:extLst>
              <a:ext uri="{FF2B5EF4-FFF2-40B4-BE49-F238E27FC236}">
                <a16:creationId xmlns:a16="http://schemas.microsoft.com/office/drawing/2014/main" id="{CFF29D13-C4CC-4792-91C6-9BC40E5AF6CF}"/>
              </a:ext>
            </a:extLst>
          </p:cNvPr>
          <p:cNvPicPr>
            <a:picLocks noGrp="1" noChangeAspect="1"/>
          </p:cNvPicPr>
          <p:nvPr>
            <p:ph idx="1"/>
          </p:nvPr>
        </p:nvPicPr>
        <p:blipFill>
          <a:blip r:embed="rId3"/>
          <a:stretch>
            <a:fillRect/>
          </a:stretch>
        </p:blipFill>
        <p:spPr>
          <a:xfrm>
            <a:off x="6600056" y="3645024"/>
            <a:ext cx="5343525" cy="2476500"/>
          </a:xfrm>
          <a:prstGeom prst="rect">
            <a:avLst/>
          </a:prstGeom>
          <a:ln>
            <a:solidFill>
              <a:srgbClr val="F04C3E"/>
            </a:solidFill>
          </a:ln>
        </p:spPr>
      </p:pic>
      <p:pic>
        <p:nvPicPr>
          <p:cNvPr id="7" name="Picture 6">
            <a:extLst>
              <a:ext uri="{FF2B5EF4-FFF2-40B4-BE49-F238E27FC236}">
                <a16:creationId xmlns:a16="http://schemas.microsoft.com/office/drawing/2014/main" id="{EADAE3A4-D346-4228-B6D1-34910AFB86DE}"/>
              </a:ext>
            </a:extLst>
          </p:cNvPr>
          <p:cNvPicPr>
            <a:picLocks noChangeAspect="1"/>
          </p:cNvPicPr>
          <p:nvPr/>
        </p:nvPicPr>
        <p:blipFill>
          <a:blip r:embed="rId4"/>
          <a:stretch>
            <a:fillRect/>
          </a:stretch>
        </p:blipFill>
        <p:spPr>
          <a:xfrm>
            <a:off x="535730" y="1138858"/>
            <a:ext cx="6064326" cy="3744416"/>
          </a:xfrm>
          <a:prstGeom prst="rect">
            <a:avLst/>
          </a:prstGeom>
        </p:spPr>
      </p:pic>
    </p:spTree>
    <p:extLst>
      <p:ext uri="{BB962C8B-B14F-4D97-AF65-F5344CB8AC3E}">
        <p14:creationId xmlns:p14="http://schemas.microsoft.com/office/powerpoint/2010/main" val="3487480822"/>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Creating and Using a New Date Object</a:t>
            </a:r>
          </a:p>
        </p:txBody>
      </p:sp>
      <p:sp>
        <p:nvSpPr>
          <p:cNvPr id="3" name="Content Placeholder 2">
            <a:extLst>
              <a:ext uri="{FF2B5EF4-FFF2-40B4-BE49-F238E27FC236}">
                <a16:creationId xmlns:a16="http://schemas.microsoft.com/office/drawing/2014/main" id="{D7BCD30B-4B44-46E9-B4D8-7CD38476FF27}"/>
              </a:ext>
            </a:extLst>
          </p:cNvPr>
          <p:cNvSpPr>
            <a:spLocks noGrp="1"/>
          </p:cNvSpPr>
          <p:nvPr>
            <p:ph idx="1"/>
          </p:nvPr>
        </p:nvSpPr>
        <p:spPr/>
        <p:txBody>
          <a:bodyPr/>
          <a:lstStyle/>
          <a:p>
            <a:pPr marL="0" indent="0">
              <a:buNone/>
            </a:pPr>
            <a:r>
              <a:rPr lang="en-US" dirty="0"/>
              <a:t> &lt;script type="text/</a:t>
            </a:r>
            <a:r>
              <a:rPr lang="en-US" dirty="0" err="1"/>
              <a:t>javascript</a:t>
            </a:r>
            <a:r>
              <a:rPr lang="en-US" dirty="0"/>
              <a:t>"&gt;</a:t>
            </a:r>
          </a:p>
          <a:p>
            <a:pPr marL="0" indent="0">
              <a:buNone/>
            </a:pPr>
            <a:r>
              <a:rPr lang="en-US" dirty="0"/>
              <a:t>        var today = new Date();</a:t>
            </a:r>
          </a:p>
          <a:p>
            <a:pPr marL="0" indent="0">
              <a:buNone/>
            </a:pPr>
            <a:r>
              <a:rPr lang="en-US" dirty="0"/>
              <a:t>        alert(today);</a:t>
            </a:r>
          </a:p>
          <a:p>
            <a:pPr marL="0" indent="0">
              <a:buNone/>
            </a:pPr>
            <a:r>
              <a:rPr lang="en-US" dirty="0"/>
              <a:t>        alert(</a:t>
            </a:r>
            <a:r>
              <a:rPr lang="en-US" dirty="0" err="1"/>
              <a:t>today.getDate</a:t>
            </a:r>
            <a:r>
              <a:rPr lang="en-US" dirty="0"/>
              <a:t>());</a:t>
            </a:r>
          </a:p>
          <a:p>
            <a:pPr marL="0" indent="0">
              <a:buNone/>
            </a:pPr>
            <a:r>
              <a:rPr lang="en-US" dirty="0"/>
              <a:t>        alert(</a:t>
            </a:r>
            <a:r>
              <a:rPr lang="en-US" dirty="0" err="1"/>
              <a:t>today.getMonth</a:t>
            </a:r>
            <a:r>
              <a:rPr lang="en-US" dirty="0"/>
              <a:t>());</a:t>
            </a:r>
          </a:p>
          <a:p>
            <a:pPr marL="0" indent="0">
              <a:buNone/>
            </a:pPr>
            <a:r>
              <a:rPr lang="en-US" dirty="0"/>
              <a:t>        alert(</a:t>
            </a:r>
            <a:r>
              <a:rPr lang="en-US" dirty="0" err="1"/>
              <a:t>today.getDay</a:t>
            </a:r>
            <a:r>
              <a:rPr lang="en-US" dirty="0"/>
              <a:t>());</a:t>
            </a:r>
          </a:p>
          <a:p>
            <a:pPr marL="0" indent="0">
              <a:buNone/>
            </a:pPr>
            <a:r>
              <a:rPr lang="en-US" dirty="0"/>
              <a:t>        alert(</a:t>
            </a:r>
            <a:r>
              <a:rPr lang="en-US" dirty="0" err="1"/>
              <a:t>today.getFullYear</a:t>
            </a:r>
            <a:r>
              <a:rPr lang="en-US" dirty="0"/>
              <a:t>());</a:t>
            </a:r>
          </a:p>
          <a:p>
            <a:pPr marL="0" indent="0">
              <a:buNone/>
            </a:pPr>
            <a:r>
              <a:rPr lang="en-US" dirty="0"/>
              <a:t>        alert(</a:t>
            </a:r>
            <a:r>
              <a:rPr lang="en-US" dirty="0" err="1"/>
              <a:t>today.getTime</a:t>
            </a:r>
            <a:r>
              <a:rPr lang="en-US" dirty="0"/>
              <a:t>())</a:t>
            </a:r>
          </a:p>
          <a:p>
            <a:pPr marL="0" indent="0">
              <a:buNone/>
            </a:pPr>
            <a:r>
              <a:rPr lang="en-US" dirty="0"/>
              <a:t>&lt;/script&gt;</a:t>
            </a:r>
          </a:p>
          <a:p>
            <a:pPr marL="0" indent="0">
              <a:buNone/>
            </a:pPr>
            <a:endParaRPr lang="en-US" dirty="0"/>
          </a:p>
        </p:txBody>
      </p:sp>
      <p:pic>
        <p:nvPicPr>
          <p:cNvPr id="4" name="Picture 3">
            <a:extLst>
              <a:ext uri="{FF2B5EF4-FFF2-40B4-BE49-F238E27FC236}">
                <a16:creationId xmlns:a16="http://schemas.microsoft.com/office/drawing/2014/main" id="{510C8CB4-8652-41CF-AF35-51B099545A26}"/>
              </a:ext>
            </a:extLst>
          </p:cNvPr>
          <p:cNvPicPr>
            <a:picLocks noChangeAspect="1"/>
          </p:cNvPicPr>
          <p:nvPr/>
        </p:nvPicPr>
        <p:blipFill>
          <a:blip r:embed="rId3"/>
          <a:stretch>
            <a:fillRect/>
          </a:stretch>
        </p:blipFill>
        <p:spPr>
          <a:xfrm>
            <a:off x="5087888" y="1052736"/>
            <a:ext cx="5238750" cy="1409700"/>
          </a:xfrm>
          <a:prstGeom prst="rect">
            <a:avLst/>
          </a:prstGeom>
        </p:spPr>
      </p:pic>
      <p:pic>
        <p:nvPicPr>
          <p:cNvPr id="9" name="Picture 8">
            <a:extLst>
              <a:ext uri="{FF2B5EF4-FFF2-40B4-BE49-F238E27FC236}">
                <a16:creationId xmlns:a16="http://schemas.microsoft.com/office/drawing/2014/main" id="{7735EEB2-B571-4D28-867B-23E12432F25F}"/>
              </a:ext>
            </a:extLst>
          </p:cNvPr>
          <p:cNvPicPr>
            <a:picLocks noChangeAspect="1"/>
          </p:cNvPicPr>
          <p:nvPr/>
        </p:nvPicPr>
        <p:blipFill>
          <a:blip r:embed="rId4"/>
          <a:stretch>
            <a:fillRect/>
          </a:stretch>
        </p:blipFill>
        <p:spPr>
          <a:xfrm>
            <a:off x="6600056" y="2518857"/>
            <a:ext cx="5181600" cy="1285875"/>
          </a:xfrm>
          <a:prstGeom prst="rect">
            <a:avLst/>
          </a:prstGeom>
        </p:spPr>
      </p:pic>
      <p:cxnSp>
        <p:nvCxnSpPr>
          <p:cNvPr id="11" name="Straight Arrow Connector 10">
            <a:extLst>
              <a:ext uri="{FF2B5EF4-FFF2-40B4-BE49-F238E27FC236}">
                <a16:creationId xmlns:a16="http://schemas.microsoft.com/office/drawing/2014/main" id="{740DCEED-51AE-463B-A626-68DD546E32FC}"/>
              </a:ext>
            </a:extLst>
          </p:cNvPr>
          <p:cNvCxnSpPr/>
          <p:nvPr/>
        </p:nvCxnSpPr>
        <p:spPr>
          <a:xfrm flipV="1">
            <a:off x="4223792" y="2996952"/>
            <a:ext cx="2232248" cy="936104"/>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96FBE32-2250-4ECF-8720-135DB0713F9F}"/>
              </a:ext>
            </a:extLst>
          </p:cNvPr>
          <p:cNvCxnSpPr/>
          <p:nvPr/>
        </p:nvCxnSpPr>
        <p:spPr>
          <a:xfrm flipV="1">
            <a:off x="4295800" y="2518857"/>
            <a:ext cx="792088" cy="488272"/>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686FE3E-9A18-47B0-9B57-B8295E543C02}"/>
              </a:ext>
            </a:extLst>
          </p:cNvPr>
          <p:cNvPicPr>
            <a:picLocks noChangeAspect="1"/>
          </p:cNvPicPr>
          <p:nvPr/>
        </p:nvPicPr>
        <p:blipFill>
          <a:blip r:embed="rId5"/>
          <a:stretch>
            <a:fillRect/>
          </a:stretch>
        </p:blipFill>
        <p:spPr>
          <a:xfrm>
            <a:off x="5183138" y="3837702"/>
            <a:ext cx="5143500" cy="1190625"/>
          </a:xfrm>
          <a:prstGeom prst="rect">
            <a:avLst/>
          </a:prstGeom>
        </p:spPr>
      </p:pic>
      <p:cxnSp>
        <p:nvCxnSpPr>
          <p:cNvPr id="16" name="Straight Arrow Connector 15">
            <a:extLst>
              <a:ext uri="{FF2B5EF4-FFF2-40B4-BE49-F238E27FC236}">
                <a16:creationId xmlns:a16="http://schemas.microsoft.com/office/drawing/2014/main" id="{95241105-D7C6-42EC-979A-405C1FE7D898}"/>
              </a:ext>
            </a:extLst>
          </p:cNvPr>
          <p:cNvCxnSpPr/>
          <p:nvPr/>
        </p:nvCxnSpPr>
        <p:spPr>
          <a:xfrm>
            <a:off x="4691844" y="4177596"/>
            <a:ext cx="468052" cy="0"/>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020205"/>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Sum of two numbers</a:t>
            </a:r>
          </a:p>
        </p:txBody>
      </p:sp>
      <p:pic>
        <p:nvPicPr>
          <p:cNvPr id="6" name="Content Placeholder 5">
            <a:extLst>
              <a:ext uri="{FF2B5EF4-FFF2-40B4-BE49-F238E27FC236}">
                <a16:creationId xmlns:a16="http://schemas.microsoft.com/office/drawing/2014/main" id="{B0C7FB45-1269-49B6-901C-890F4CECAF61}"/>
              </a:ext>
            </a:extLst>
          </p:cNvPr>
          <p:cNvPicPr>
            <a:picLocks noGrp="1" noChangeAspect="1"/>
          </p:cNvPicPr>
          <p:nvPr>
            <p:ph idx="1"/>
          </p:nvPr>
        </p:nvPicPr>
        <p:blipFill>
          <a:blip r:embed="rId3"/>
          <a:stretch>
            <a:fillRect/>
          </a:stretch>
        </p:blipFill>
        <p:spPr>
          <a:xfrm>
            <a:off x="1481159" y="1304764"/>
            <a:ext cx="8079464" cy="4248472"/>
          </a:xfrm>
          <a:prstGeom prst="rect">
            <a:avLst/>
          </a:prstGeom>
        </p:spPr>
      </p:pic>
    </p:spTree>
    <p:extLst>
      <p:ext uri="{BB962C8B-B14F-4D97-AF65-F5344CB8AC3E}">
        <p14:creationId xmlns:p14="http://schemas.microsoft.com/office/powerpoint/2010/main" val="3849069149"/>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Sum of </a:t>
            </a:r>
            <a:r>
              <a:rPr lang="en-US" sz="2800"/>
              <a:t>two numbers</a:t>
            </a:r>
            <a:endParaRPr lang="en-US" sz="2800" dirty="0"/>
          </a:p>
        </p:txBody>
      </p:sp>
      <p:pic>
        <p:nvPicPr>
          <p:cNvPr id="7" name="Content Placeholder 6">
            <a:extLst>
              <a:ext uri="{FF2B5EF4-FFF2-40B4-BE49-F238E27FC236}">
                <a16:creationId xmlns:a16="http://schemas.microsoft.com/office/drawing/2014/main" id="{B0027D6C-3FBE-48C5-9D6E-63027149FCB0}"/>
              </a:ext>
            </a:extLst>
          </p:cNvPr>
          <p:cNvPicPr>
            <a:picLocks noGrp="1" noChangeAspect="1"/>
          </p:cNvPicPr>
          <p:nvPr>
            <p:ph idx="1"/>
          </p:nvPr>
        </p:nvPicPr>
        <p:blipFill>
          <a:blip r:embed="rId3"/>
          <a:stretch>
            <a:fillRect/>
          </a:stretch>
        </p:blipFill>
        <p:spPr>
          <a:xfrm>
            <a:off x="6095999" y="1124561"/>
            <a:ext cx="5381625" cy="2171700"/>
          </a:xfrm>
          <a:prstGeom prst="rect">
            <a:avLst/>
          </a:prstGeom>
        </p:spPr>
      </p:pic>
      <p:pic>
        <p:nvPicPr>
          <p:cNvPr id="4" name="Picture 3">
            <a:extLst>
              <a:ext uri="{FF2B5EF4-FFF2-40B4-BE49-F238E27FC236}">
                <a16:creationId xmlns:a16="http://schemas.microsoft.com/office/drawing/2014/main" id="{F9D049EC-AAFE-4A71-BD80-F17DC49B3A3C}"/>
              </a:ext>
            </a:extLst>
          </p:cNvPr>
          <p:cNvPicPr>
            <a:picLocks noChangeAspect="1"/>
          </p:cNvPicPr>
          <p:nvPr/>
        </p:nvPicPr>
        <p:blipFill>
          <a:blip r:embed="rId4"/>
          <a:stretch>
            <a:fillRect/>
          </a:stretch>
        </p:blipFill>
        <p:spPr>
          <a:xfrm>
            <a:off x="551384" y="1124561"/>
            <a:ext cx="5419725" cy="2190750"/>
          </a:xfrm>
          <a:prstGeom prst="rect">
            <a:avLst/>
          </a:prstGeom>
        </p:spPr>
      </p:pic>
      <p:pic>
        <p:nvPicPr>
          <p:cNvPr id="8" name="Picture 7">
            <a:extLst>
              <a:ext uri="{FF2B5EF4-FFF2-40B4-BE49-F238E27FC236}">
                <a16:creationId xmlns:a16="http://schemas.microsoft.com/office/drawing/2014/main" id="{A3FC6485-ACFE-4F47-923D-4212C061C39F}"/>
              </a:ext>
            </a:extLst>
          </p:cNvPr>
          <p:cNvPicPr>
            <a:picLocks noChangeAspect="1"/>
          </p:cNvPicPr>
          <p:nvPr/>
        </p:nvPicPr>
        <p:blipFill>
          <a:blip r:embed="rId5"/>
          <a:stretch>
            <a:fillRect/>
          </a:stretch>
        </p:blipFill>
        <p:spPr>
          <a:xfrm>
            <a:off x="4151784" y="3429000"/>
            <a:ext cx="4133850" cy="2705100"/>
          </a:xfrm>
          <a:prstGeom prst="rect">
            <a:avLst/>
          </a:prstGeom>
        </p:spPr>
      </p:pic>
    </p:spTree>
    <p:extLst>
      <p:ext uri="{BB962C8B-B14F-4D97-AF65-F5344CB8AC3E}">
        <p14:creationId xmlns:p14="http://schemas.microsoft.com/office/powerpoint/2010/main" val="3164027772"/>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Sum of </a:t>
            </a:r>
            <a:r>
              <a:rPr lang="en-US" sz="2800"/>
              <a:t>two numbers</a:t>
            </a:r>
            <a:endParaRPr lang="en-US" sz="2800" dirty="0"/>
          </a:p>
        </p:txBody>
      </p:sp>
      <p:pic>
        <p:nvPicPr>
          <p:cNvPr id="8" name="Picture 7">
            <a:extLst>
              <a:ext uri="{FF2B5EF4-FFF2-40B4-BE49-F238E27FC236}">
                <a16:creationId xmlns:a16="http://schemas.microsoft.com/office/drawing/2014/main" id="{A3FC6485-ACFE-4F47-923D-4212C061C39F}"/>
              </a:ext>
            </a:extLst>
          </p:cNvPr>
          <p:cNvPicPr>
            <a:picLocks noChangeAspect="1"/>
          </p:cNvPicPr>
          <p:nvPr/>
        </p:nvPicPr>
        <p:blipFill>
          <a:blip r:embed="rId3"/>
          <a:stretch>
            <a:fillRect/>
          </a:stretch>
        </p:blipFill>
        <p:spPr>
          <a:xfrm>
            <a:off x="7896200" y="1628800"/>
            <a:ext cx="4133850" cy="2705100"/>
          </a:xfrm>
          <a:prstGeom prst="rect">
            <a:avLst/>
          </a:prstGeom>
        </p:spPr>
      </p:pic>
      <p:pic>
        <p:nvPicPr>
          <p:cNvPr id="6" name="Content Placeholder 5">
            <a:extLst>
              <a:ext uri="{FF2B5EF4-FFF2-40B4-BE49-F238E27FC236}">
                <a16:creationId xmlns:a16="http://schemas.microsoft.com/office/drawing/2014/main" id="{E5DDEB9E-EE9A-409B-B528-C9EF99C12351}"/>
              </a:ext>
            </a:extLst>
          </p:cNvPr>
          <p:cNvPicPr>
            <a:picLocks noGrp="1" noChangeAspect="1"/>
          </p:cNvPicPr>
          <p:nvPr>
            <p:ph idx="1"/>
          </p:nvPr>
        </p:nvPicPr>
        <p:blipFill>
          <a:blip r:embed="rId4"/>
          <a:stretch>
            <a:fillRect/>
          </a:stretch>
        </p:blipFill>
        <p:spPr>
          <a:xfrm>
            <a:off x="551384" y="1268760"/>
            <a:ext cx="6819900" cy="4495800"/>
          </a:xfrm>
          <a:prstGeom prst="rect">
            <a:avLst/>
          </a:prstGeom>
        </p:spPr>
      </p:pic>
    </p:spTree>
    <p:extLst>
      <p:ext uri="{BB962C8B-B14F-4D97-AF65-F5344CB8AC3E}">
        <p14:creationId xmlns:p14="http://schemas.microsoft.com/office/powerpoint/2010/main" val="3348785300"/>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Memory Concepts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p:txBody>
          <a:bodyPr/>
          <a:lstStyle/>
          <a:p>
            <a:r>
              <a:rPr lang="en-US" dirty="0"/>
              <a:t> Variable names such as number1, number2 and sum actually correspond to locations in the computer’s memory.</a:t>
            </a:r>
          </a:p>
          <a:p>
            <a:r>
              <a:rPr lang="en-US" dirty="0"/>
              <a:t> Every variable has a name, a type and a value</a:t>
            </a:r>
          </a:p>
          <a:p>
            <a:r>
              <a:rPr lang="en-US" dirty="0"/>
              <a:t>Suppose the user entered the string 45 as the value for </a:t>
            </a:r>
            <a:r>
              <a:rPr lang="en-US" dirty="0" err="1"/>
              <a:t>firstNumber</a:t>
            </a:r>
            <a:r>
              <a:rPr lang="en-US" dirty="0"/>
              <a:t>. The script converts </a:t>
            </a:r>
            <a:r>
              <a:rPr lang="en-US" dirty="0" err="1"/>
              <a:t>firstNumber</a:t>
            </a:r>
            <a:r>
              <a:rPr lang="en-US" dirty="0"/>
              <a:t> to an integer, and the computer places the integer value 45 into location number1</a:t>
            </a:r>
          </a:p>
          <a:p>
            <a:r>
              <a:rPr lang="en-US" dirty="0"/>
              <a:t>Whenever a value is placed in a</a:t>
            </a:r>
          </a:p>
          <a:p>
            <a:pPr marL="0" indent="0">
              <a:buNone/>
            </a:pPr>
            <a:r>
              <a:rPr lang="en-US" dirty="0"/>
              <a:t> memory location, the value replaces</a:t>
            </a:r>
          </a:p>
          <a:p>
            <a:pPr marL="0" indent="0">
              <a:buNone/>
            </a:pPr>
            <a:r>
              <a:rPr lang="en-US" dirty="0"/>
              <a:t> the previous value in that location. </a:t>
            </a:r>
          </a:p>
          <a:p>
            <a:pPr marL="0" indent="0">
              <a:buNone/>
            </a:pPr>
            <a:r>
              <a:rPr lang="en-US" dirty="0"/>
              <a:t>The previous value is lost.</a:t>
            </a:r>
          </a:p>
        </p:txBody>
      </p:sp>
      <p:pic>
        <p:nvPicPr>
          <p:cNvPr id="2" name="Picture 1">
            <a:extLst>
              <a:ext uri="{FF2B5EF4-FFF2-40B4-BE49-F238E27FC236}">
                <a16:creationId xmlns:a16="http://schemas.microsoft.com/office/drawing/2014/main" id="{603990EB-DC80-4E4D-971C-8E8B66C40C83}"/>
              </a:ext>
            </a:extLst>
          </p:cNvPr>
          <p:cNvPicPr>
            <a:picLocks noChangeAspect="1"/>
          </p:cNvPicPr>
          <p:nvPr/>
        </p:nvPicPr>
        <p:blipFill>
          <a:blip r:embed="rId3"/>
          <a:stretch>
            <a:fillRect/>
          </a:stretch>
        </p:blipFill>
        <p:spPr>
          <a:xfrm>
            <a:off x="5591944" y="3774600"/>
            <a:ext cx="6120680" cy="1803990"/>
          </a:xfrm>
          <a:prstGeom prst="rect">
            <a:avLst/>
          </a:prstGeom>
        </p:spPr>
      </p:pic>
    </p:spTree>
    <p:extLst>
      <p:ext uri="{BB962C8B-B14F-4D97-AF65-F5344CB8AC3E}">
        <p14:creationId xmlns:p14="http://schemas.microsoft.com/office/powerpoint/2010/main" val="1264362455"/>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Memory Concepts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p:txBody>
          <a:bodyPr/>
          <a:lstStyle/>
          <a:p>
            <a:r>
              <a:rPr lang="en-US" dirty="0"/>
              <a:t>Once the script has obtained values for number1 and number2, it adds the values and places the sum into variable sum. </a:t>
            </a:r>
          </a:p>
          <a:p>
            <a:r>
              <a:rPr lang="en-US" dirty="0">
                <a:highlight>
                  <a:srgbClr val="FFFF00"/>
                </a:highlight>
              </a:rPr>
              <a:t>JavaScript does not require variables to have a declared type before they can be used in a script</a:t>
            </a:r>
            <a:r>
              <a:rPr lang="en-US" dirty="0"/>
              <a:t>. </a:t>
            </a:r>
          </a:p>
          <a:p>
            <a:r>
              <a:rPr lang="en-US" dirty="0"/>
              <a:t>A variable in JavaScript can contain a value of any data type, and in many situations JavaScript automatically converts between values of different types for you.</a:t>
            </a:r>
          </a:p>
          <a:p>
            <a:r>
              <a:rPr lang="en-US" dirty="0"/>
              <a:t> For this reason, </a:t>
            </a:r>
            <a:r>
              <a:rPr lang="en-US" dirty="0">
                <a:highlight>
                  <a:srgbClr val="FFFF00"/>
                </a:highlight>
              </a:rPr>
              <a:t>JavaScript is </a:t>
            </a:r>
          </a:p>
          <a:p>
            <a:pPr marL="0" indent="0">
              <a:buNone/>
            </a:pPr>
            <a:r>
              <a:rPr lang="en-US" dirty="0">
                <a:highlight>
                  <a:srgbClr val="FFFF00"/>
                </a:highlight>
              </a:rPr>
              <a:t>referred to as a loosely typed</a:t>
            </a:r>
          </a:p>
          <a:p>
            <a:pPr marL="0" indent="0">
              <a:buNone/>
            </a:pPr>
            <a:r>
              <a:rPr lang="en-US" dirty="0">
                <a:highlight>
                  <a:srgbClr val="FFFF00"/>
                </a:highlight>
              </a:rPr>
              <a:t> language</a:t>
            </a:r>
          </a:p>
        </p:txBody>
      </p:sp>
      <p:pic>
        <p:nvPicPr>
          <p:cNvPr id="4" name="Picture 3">
            <a:extLst>
              <a:ext uri="{FF2B5EF4-FFF2-40B4-BE49-F238E27FC236}">
                <a16:creationId xmlns:a16="http://schemas.microsoft.com/office/drawing/2014/main" id="{CE440889-9AD2-4DFB-BF35-D0E2A8664029}"/>
              </a:ext>
            </a:extLst>
          </p:cNvPr>
          <p:cNvPicPr>
            <a:picLocks noChangeAspect="1"/>
          </p:cNvPicPr>
          <p:nvPr/>
        </p:nvPicPr>
        <p:blipFill>
          <a:blip r:embed="rId3"/>
          <a:stretch>
            <a:fillRect/>
          </a:stretch>
        </p:blipFill>
        <p:spPr>
          <a:xfrm>
            <a:off x="5879976" y="3774600"/>
            <a:ext cx="5963389" cy="2448272"/>
          </a:xfrm>
          <a:prstGeom prst="rect">
            <a:avLst/>
          </a:prstGeom>
        </p:spPr>
      </p:pic>
    </p:spTree>
    <p:extLst>
      <p:ext uri="{BB962C8B-B14F-4D97-AF65-F5344CB8AC3E}">
        <p14:creationId xmlns:p14="http://schemas.microsoft.com/office/powerpoint/2010/main" val="4145815404"/>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Memory Concepts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p:txBody>
          <a:bodyPr/>
          <a:lstStyle/>
          <a:p>
            <a:r>
              <a:rPr lang="en-US" dirty="0"/>
              <a:t>Unlike its predecessor languages C, C++ and Java, JavaScript does not require variables to have a declared type before they can be used in a script</a:t>
            </a:r>
          </a:p>
          <a:p>
            <a:r>
              <a:rPr lang="en-US" dirty="0"/>
              <a:t>When a variable is declared in JavaScript, but is not given a value, the variable has an undefined value.</a:t>
            </a:r>
          </a:p>
          <a:p>
            <a:r>
              <a:rPr lang="en-US" dirty="0"/>
              <a:t> Attempting to use the value of such a variable is normally a logic error.</a:t>
            </a:r>
          </a:p>
          <a:p>
            <a:r>
              <a:rPr lang="en-US" dirty="0"/>
              <a:t> When variables are declared, they’re not assigned values unless you specify them. </a:t>
            </a:r>
          </a:p>
          <a:p>
            <a:r>
              <a:rPr lang="en-US" dirty="0"/>
              <a:t>Assigning the value null to a variable indicates that it does not contain a value.</a:t>
            </a:r>
          </a:p>
        </p:txBody>
      </p:sp>
    </p:spTree>
    <p:extLst>
      <p:ext uri="{BB962C8B-B14F-4D97-AF65-F5344CB8AC3E}">
        <p14:creationId xmlns:p14="http://schemas.microsoft.com/office/powerpoint/2010/main" val="405672834"/>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178208"/>
            <a:ext cx="9204101" cy="634605"/>
          </a:xfrm>
        </p:spPr>
        <p:txBody>
          <a:bodyPr vert="horz" lIns="0" tIns="0" rIns="0" bIns="0" rtlCol="0" anchor="t" anchorCtr="0">
            <a:noAutofit/>
          </a:bodyPr>
          <a:lstStyle/>
          <a:p>
            <a:pPr marL="469900" indent="-469900"/>
            <a:r>
              <a:rPr lang="en-US" sz="2800" dirty="0"/>
              <a:t>String properties and Methods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609600" y="1052736"/>
            <a:ext cx="10972800" cy="5070864"/>
          </a:xfrm>
        </p:spPr>
        <p:txBody>
          <a:bodyPr/>
          <a:lstStyle/>
          <a:p>
            <a:r>
              <a:rPr lang="en-US" dirty="0"/>
              <a:t>String properties &amp; methods: </a:t>
            </a:r>
          </a:p>
          <a:p>
            <a:r>
              <a:rPr lang="en-US" dirty="0"/>
              <a:t>length e.g., var </a:t>
            </a:r>
            <a:r>
              <a:rPr lang="en-US" dirty="0" err="1"/>
              <a:t>len</a:t>
            </a:r>
            <a:r>
              <a:rPr lang="en-US" dirty="0"/>
              <a:t> = str1.length;</a:t>
            </a:r>
          </a:p>
          <a:p>
            <a:r>
              <a:rPr lang="en-US" dirty="0"/>
              <a:t> var str=“George”; </a:t>
            </a:r>
          </a:p>
          <a:p>
            <a:r>
              <a:rPr lang="en-US" dirty="0"/>
              <a:t>var </a:t>
            </a:r>
            <a:r>
              <a:rPr lang="en-US" dirty="0" err="1"/>
              <a:t>len</a:t>
            </a:r>
            <a:r>
              <a:rPr lang="en-US" dirty="0"/>
              <a:t> = str1.length;					//len→6 </a:t>
            </a:r>
          </a:p>
          <a:p>
            <a:r>
              <a:rPr lang="en-US" dirty="0"/>
              <a:t> </a:t>
            </a:r>
            <a:r>
              <a:rPr lang="en-US" dirty="0" err="1"/>
              <a:t>charAt</a:t>
            </a:r>
            <a:r>
              <a:rPr lang="en-US" dirty="0"/>
              <a:t>(position) 		e.g., </a:t>
            </a:r>
            <a:r>
              <a:rPr lang="en-US" dirty="0" err="1"/>
              <a:t>str.charAt</a:t>
            </a:r>
            <a:r>
              <a:rPr lang="en-US" dirty="0"/>
              <a:t>(3)		//r </a:t>
            </a:r>
          </a:p>
          <a:p>
            <a:r>
              <a:rPr lang="en-US" dirty="0"/>
              <a:t> </a:t>
            </a:r>
            <a:r>
              <a:rPr lang="en-US" dirty="0" err="1"/>
              <a:t>indexOf</a:t>
            </a:r>
            <a:r>
              <a:rPr lang="en-US" dirty="0"/>
              <a:t>(string) 		e.g., </a:t>
            </a:r>
            <a:r>
              <a:rPr lang="en-US" dirty="0" err="1"/>
              <a:t>str.indexOf</a:t>
            </a:r>
            <a:r>
              <a:rPr lang="en-US" dirty="0"/>
              <a:t>(‘o’)		//2</a:t>
            </a:r>
          </a:p>
          <a:p>
            <a:r>
              <a:rPr lang="en-US" dirty="0"/>
              <a:t> substring(from, to)	e.g., </a:t>
            </a:r>
            <a:r>
              <a:rPr lang="en-US" dirty="0" err="1"/>
              <a:t>str.substring</a:t>
            </a:r>
            <a:r>
              <a:rPr lang="en-US" dirty="0"/>
              <a:t>(2,4) 	//org </a:t>
            </a:r>
          </a:p>
          <a:p>
            <a:r>
              <a:rPr lang="en-US" dirty="0"/>
              <a:t> </a:t>
            </a:r>
            <a:r>
              <a:rPr lang="en-US" dirty="0" err="1"/>
              <a:t>toLowerCase</a:t>
            </a:r>
            <a:r>
              <a:rPr lang="en-US" dirty="0"/>
              <a:t>() 		e.g., </a:t>
            </a:r>
            <a:r>
              <a:rPr lang="en-US" dirty="0" err="1"/>
              <a:t>str.toLowerCase</a:t>
            </a:r>
            <a:r>
              <a:rPr lang="en-US" dirty="0"/>
              <a:t>() 	//</a:t>
            </a:r>
            <a:r>
              <a:rPr lang="en-US" dirty="0" err="1"/>
              <a:t>george</a:t>
            </a:r>
            <a:endParaRPr lang="en-US" dirty="0"/>
          </a:p>
        </p:txBody>
      </p:sp>
    </p:spTree>
    <p:extLst>
      <p:ext uri="{BB962C8B-B14F-4D97-AF65-F5344CB8AC3E}">
        <p14:creationId xmlns:p14="http://schemas.microsoft.com/office/powerpoint/2010/main" val="2414285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pPr algn="just"/>
            <a:r>
              <a:rPr lang="en-US" altLang="en-US" dirty="0"/>
              <a:t>Embedded / internal/Document level </a:t>
            </a:r>
          </a:p>
        </p:txBody>
      </p:sp>
      <p:pic>
        <p:nvPicPr>
          <p:cNvPr id="6" name="Content Placeholder 5">
            <a:extLst>
              <a:ext uri="{FF2B5EF4-FFF2-40B4-BE49-F238E27FC236}">
                <a16:creationId xmlns:a16="http://schemas.microsoft.com/office/drawing/2014/main" id="{3F19D920-E0E9-41F7-9EF0-0A4B6E422685}"/>
              </a:ext>
            </a:extLst>
          </p:cNvPr>
          <p:cNvPicPr>
            <a:picLocks noGrp="1" noChangeAspect="1"/>
          </p:cNvPicPr>
          <p:nvPr>
            <p:ph idx="1"/>
          </p:nvPr>
        </p:nvPicPr>
        <p:blipFill>
          <a:blip r:embed="rId3"/>
          <a:stretch>
            <a:fillRect/>
          </a:stretch>
        </p:blipFill>
        <p:spPr>
          <a:xfrm>
            <a:off x="479376" y="1147837"/>
            <a:ext cx="5289080" cy="4945459"/>
          </a:xfrm>
          <a:prstGeom prst="rect">
            <a:avLst/>
          </a:prstGeom>
        </p:spPr>
      </p:pic>
      <p:pic>
        <p:nvPicPr>
          <p:cNvPr id="7" name="Picture 6">
            <a:extLst>
              <a:ext uri="{FF2B5EF4-FFF2-40B4-BE49-F238E27FC236}">
                <a16:creationId xmlns:a16="http://schemas.microsoft.com/office/drawing/2014/main" id="{255CAB3C-96B5-4743-BF56-6DAF58531D45}"/>
              </a:ext>
            </a:extLst>
          </p:cNvPr>
          <p:cNvPicPr>
            <a:picLocks noChangeAspect="1"/>
          </p:cNvPicPr>
          <p:nvPr/>
        </p:nvPicPr>
        <p:blipFill>
          <a:blip r:embed="rId4"/>
          <a:stretch>
            <a:fillRect/>
          </a:stretch>
        </p:blipFill>
        <p:spPr>
          <a:xfrm>
            <a:off x="6403451" y="2176462"/>
            <a:ext cx="4791075" cy="2505075"/>
          </a:xfrm>
          <a:prstGeom prst="rect">
            <a:avLst/>
          </a:prstGeom>
        </p:spPr>
      </p:pic>
    </p:spTree>
    <p:extLst>
      <p:ext uri="{BB962C8B-B14F-4D97-AF65-F5344CB8AC3E}">
        <p14:creationId xmlns:p14="http://schemas.microsoft.com/office/powerpoint/2010/main" val="2569476100"/>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178208"/>
            <a:ext cx="9204101" cy="634605"/>
          </a:xfrm>
        </p:spPr>
        <p:txBody>
          <a:bodyPr vert="horz" lIns="0" tIns="0" rIns="0" bIns="0" rtlCol="0" anchor="t" anchorCtr="0">
            <a:noAutofit/>
          </a:bodyPr>
          <a:lstStyle/>
          <a:p>
            <a:pPr marL="469900" indent="-469900"/>
            <a:r>
              <a:rPr lang="en-US" sz="2800" dirty="0"/>
              <a:t>String properties and Methods</a:t>
            </a:r>
          </a:p>
        </p:txBody>
      </p:sp>
      <p:pic>
        <p:nvPicPr>
          <p:cNvPr id="6" name="Content Placeholder 5">
            <a:extLst>
              <a:ext uri="{FF2B5EF4-FFF2-40B4-BE49-F238E27FC236}">
                <a16:creationId xmlns:a16="http://schemas.microsoft.com/office/drawing/2014/main" id="{75D78F86-FF58-413A-801E-487CFD8B4106}"/>
              </a:ext>
            </a:extLst>
          </p:cNvPr>
          <p:cNvPicPr>
            <a:picLocks noGrp="1" noChangeAspect="1"/>
          </p:cNvPicPr>
          <p:nvPr>
            <p:ph idx="1"/>
          </p:nvPr>
        </p:nvPicPr>
        <p:blipFill>
          <a:blip r:embed="rId3"/>
          <a:stretch>
            <a:fillRect/>
          </a:stretch>
        </p:blipFill>
        <p:spPr>
          <a:xfrm>
            <a:off x="479376" y="1196752"/>
            <a:ext cx="8785579" cy="3240360"/>
          </a:xfrm>
          <a:prstGeom prst="rect">
            <a:avLst/>
          </a:prstGeom>
        </p:spPr>
      </p:pic>
      <p:pic>
        <p:nvPicPr>
          <p:cNvPr id="7" name="Picture 6">
            <a:extLst>
              <a:ext uri="{FF2B5EF4-FFF2-40B4-BE49-F238E27FC236}">
                <a16:creationId xmlns:a16="http://schemas.microsoft.com/office/drawing/2014/main" id="{C28E29E9-268B-4D18-82AC-829D71316D55}"/>
              </a:ext>
            </a:extLst>
          </p:cNvPr>
          <p:cNvPicPr>
            <a:picLocks noChangeAspect="1"/>
          </p:cNvPicPr>
          <p:nvPr/>
        </p:nvPicPr>
        <p:blipFill>
          <a:blip r:embed="rId4"/>
          <a:stretch>
            <a:fillRect/>
          </a:stretch>
        </p:blipFill>
        <p:spPr>
          <a:xfrm>
            <a:off x="9531237" y="1196752"/>
            <a:ext cx="2333625" cy="771525"/>
          </a:xfrm>
          <a:prstGeom prst="rect">
            <a:avLst/>
          </a:prstGeom>
        </p:spPr>
      </p:pic>
      <p:pic>
        <p:nvPicPr>
          <p:cNvPr id="8" name="Picture 7">
            <a:extLst>
              <a:ext uri="{FF2B5EF4-FFF2-40B4-BE49-F238E27FC236}">
                <a16:creationId xmlns:a16="http://schemas.microsoft.com/office/drawing/2014/main" id="{0556917E-4FFB-45D3-AF82-660349086FE9}"/>
              </a:ext>
            </a:extLst>
          </p:cNvPr>
          <p:cNvPicPr>
            <a:picLocks noChangeAspect="1"/>
          </p:cNvPicPr>
          <p:nvPr/>
        </p:nvPicPr>
        <p:blipFill>
          <a:blip r:embed="rId5"/>
          <a:stretch>
            <a:fillRect/>
          </a:stretch>
        </p:blipFill>
        <p:spPr>
          <a:xfrm>
            <a:off x="9529777" y="2197807"/>
            <a:ext cx="2133600" cy="619125"/>
          </a:xfrm>
          <a:prstGeom prst="rect">
            <a:avLst/>
          </a:prstGeom>
        </p:spPr>
      </p:pic>
      <p:pic>
        <p:nvPicPr>
          <p:cNvPr id="9" name="Picture 8">
            <a:extLst>
              <a:ext uri="{FF2B5EF4-FFF2-40B4-BE49-F238E27FC236}">
                <a16:creationId xmlns:a16="http://schemas.microsoft.com/office/drawing/2014/main" id="{340389D4-C287-4390-8544-FCFA7F434E4C}"/>
              </a:ext>
            </a:extLst>
          </p:cNvPr>
          <p:cNvPicPr>
            <a:picLocks noChangeAspect="1"/>
          </p:cNvPicPr>
          <p:nvPr/>
        </p:nvPicPr>
        <p:blipFill>
          <a:blip r:embed="rId6"/>
          <a:stretch>
            <a:fillRect/>
          </a:stretch>
        </p:blipFill>
        <p:spPr>
          <a:xfrm>
            <a:off x="9529777" y="3046462"/>
            <a:ext cx="2638425" cy="628650"/>
          </a:xfrm>
          <a:prstGeom prst="rect">
            <a:avLst/>
          </a:prstGeom>
        </p:spPr>
      </p:pic>
      <p:pic>
        <p:nvPicPr>
          <p:cNvPr id="10" name="Picture 9">
            <a:extLst>
              <a:ext uri="{FF2B5EF4-FFF2-40B4-BE49-F238E27FC236}">
                <a16:creationId xmlns:a16="http://schemas.microsoft.com/office/drawing/2014/main" id="{45EA3DCD-556A-4887-B305-8BE991E50D98}"/>
              </a:ext>
            </a:extLst>
          </p:cNvPr>
          <p:cNvPicPr>
            <a:picLocks noChangeAspect="1"/>
          </p:cNvPicPr>
          <p:nvPr/>
        </p:nvPicPr>
        <p:blipFill>
          <a:blip r:embed="rId7"/>
          <a:stretch>
            <a:fillRect/>
          </a:stretch>
        </p:blipFill>
        <p:spPr>
          <a:xfrm>
            <a:off x="9529777" y="3837037"/>
            <a:ext cx="1924050" cy="600075"/>
          </a:xfrm>
          <a:prstGeom prst="rect">
            <a:avLst/>
          </a:prstGeom>
        </p:spPr>
      </p:pic>
      <p:pic>
        <p:nvPicPr>
          <p:cNvPr id="11" name="Picture 10">
            <a:extLst>
              <a:ext uri="{FF2B5EF4-FFF2-40B4-BE49-F238E27FC236}">
                <a16:creationId xmlns:a16="http://schemas.microsoft.com/office/drawing/2014/main" id="{9A1AB6F7-DC86-457B-8D5F-0081A5A9489A}"/>
              </a:ext>
            </a:extLst>
          </p:cNvPr>
          <p:cNvPicPr>
            <a:picLocks noChangeAspect="1"/>
          </p:cNvPicPr>
          <p:nvPr/>
        </p:nvPicPr>
        <p:blipFill>
          <a:blip r:embed="rId8"/>
          <a:stretch>
            <a:fillRect/>
          </a:stretch>
        </p:blipFill>
        <p:spPr>
          <a:xfrm>
            <a:off x="9530565" y="4621457"/>
            <a:ext cx="1857375" cy="733425"/>
          </a:xfrm>
          <a:prstGeom prst="rect">
            <a:avLst/>
          </a:prstGeom>
        </p:spPr>
      </p:pic>
    </p:spTree>
    <p:extLst>
      <p:ext uri="{BB962C8B-B14F-4D97-AF65-F5344CB8AC3E}">
        <p14:creationId xmlns:p14="http://schemas.microsoft.com/office/powerpoint/2010/main" val="71231792"/>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260648"/>
            <a:ext cx="9204101" cy="634605"/>
          </a:xfrm>
        </p:spPr>
        <p:txBody>
          <a:bodyPr vert="horz" lIns="0" tIns="0" rIns="0" bIns="0" rtlCol="0" anchor="t" anchorCtr="0">
            <a:noAutofit/>
          </a:bodyPr>
          <a:lstStyle/>
          <a:p>
            <a:pPr marL="469900" indent="-469900"/>
            <a:r>
              <a:rPr lang="en-US" sz="2800" dirty="0"/>
              <a:t>Precedence and Associativity</a:t>
            </a:r>
          </a:p>
        </p:txBody>
      </p:sp>
      <p:pic>
        <p:nvPicPr>
          <p:cNvPr id="4" name="Picture 3">
            <a:extLst>
              <a:ext uri="{FF2B5EF4-FFF2-40B4-BE49-F238E27FC236}">
                <a16:creationId xmlns:a16="http://schemas.microsoft.com/office/drawing/2014/main" id="{73C2FF3B-8DC2-480B-B30A-4AB4299F2406}"/>
              </a:ext>
            </a:extLst>
          </p:cNvPr>
          <p:cNvPicPr>
            <a:picLocks noChangeAspect="1"/>
          </p:cNvPicPr>
          <p:nvPr/>
        </p:nvPicPr>
        <p:blipFill>
          <a:blip r:embed="rId3"/>
          <a:stretch>
            <a:fillRect/>
          </a:stretch>
        </p:blipFill>
        <p:spPr>
          <a:xfrm>
            <a:off x="933449" y="1268760"/>
            <a:ext cx="10325100" cy="4895850"/>
          </a:xfrm>
          <a:prstGeom prst="rect">
            <a:avLst/>
          </a:prstGeom>
        </p:spPr>
      </p:pic>
    </p:spTree>
    <p:extLst>
      <p:ext uri="{BB962C8B-B14F-4D97-AF65-F5344CB8AC3E}">
        <p14:creationId xmlns:p14="http://schemas.microsoft.com/office/powerpoint/2010/main" val="3233060565"/>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9620" y="3080634"/>
            <a:ext cx="9470836" cy="708406"/>
          </a:xfrm>
        </p:spPr>
        <p:txBody>
          <a:bodyPr/>
          <a:lstStyle/>
          <a:p>
            <a:pPr algn="ctr"/>
            <a:r>
              <a:rPr lang="en-US" dirty="0"/>
              <a:t>Control Statements</a:t>
            </a:r>
          </a:p>
        </p:txBody>
      </p:sp>
    </p:spTree>
    <p:extLst>
      <p:ext uri="{BB962C8B-B14F-4D97-AF65-F5344CB8AC3E}">
        <p14:creationId xmlns:p14="http://schemas.microsoft.com/office/powerpoint/2010/main" val="3791074784"/>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178208"/>
            <a:ext cx="9204101" cy="634605"/>
          </a:xfrm>
        </p:spPr>
        <p:txBody>
          <a:bodyPr vert="horz" lIns="0" tIns="0" rIns="0" bIns="0" rtlCol="0" anchor="t" anchorCtr="0">
            <a:noAutofit/>
          </a:bodyPr>
          <a:lstStyle/>
          <a:p>
            <a:pPr marL="469900" indent="-469900"/>
            <a:r>
              <a:rPr lang="en-US" sz="2800" dirty="0"/>
              <a:t>Control statement</a:t>
            </a:r>
          </a:p>
        </p:txBody>
      </p:sp>
      <p:pic>
        <p:nvPicPr>
          <p:cNvPr id="4" name="Picture 3">
            <a:extLst>
              <a:ext uri="{FF2B5EF4-FFF2-40B4-BE49-F238E27FC236}">
                <a16:creationId xmlns:a16="http://schemas.microsoft.com/office/drawing/2014/main" id="{6E04441D-90EE-43C7-A552-6691B35750F7}"/>
              </a:ext>
            </a:extLst>
          </p:cNvPr>
          <p:cNvPicPr>
            <a:picLocks noChangeAspect="1"/>
          </p:cNvPicPr>
          <p:nvPr/>
        </p:nvPicPr>
        <p:blipFill>
          <a:blip r:embed="rId3"/>
          <a:stretch>
            <a:fillRect/>
          </a:stretch>
        </p:blipFill>
        <p:spPr>
          <a:xfrm>
            <a:off x="1919536" y="1507243"/>
            <a:ext cx="7581651" cy="3488620"/>
          </a:xfrm>
          <a:prstGeom prst="rect">
            <a:avLst/>
          </a:prstGeom>
        </p:spPr>
      </p:pic>
    </p:spTree>
    <p:extLst>
      <p:ext uri="{BB962C8B-B14F-4D97-AF65-F5344CB8AC3E}">
        <p14:creationId xmlns:p14="http://schemas.microsoft.com/office/powerpoint/2010/main" val="2979256455"/>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9620" y="3080634"/>
            <a:ext cx="9470836" cy="708406"/>
          </a:xfrm>
        </p:spPr>
        <p:txBody>
          <a:bodyPr/>
          <a:lstStyle/>
          <a:p>
            <a:pPr algn="ctr"/>
            <a:r>
              <a:rPr lang="en-US" dirty="0"/>
              <a:t>Decision Making</a:t>
            </a:r>
          </a:p>
        </p:txBody>
      </p:sp>
    </p:spTree>
    <p:extLst>
      <p:ext uri="{BB962C8B-B14F-4D97-AF65-F5344CB8AC3E}">
        <p14:creationId xmlns:p14="http://schemas.microsoft.com/office/powerpoint/2010/main" val="1215877265"/>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Conditional statement</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p:txBody>
          <a:bodyPr/>
          <a:lstStyle/>
          <a:p>
            <a:r>
              <a:rPr lang="en-US" dirty="0"/>
              <a:t>if statement - use this statement if you want to execute some code only if a specified condition is true </a:t>
            </a:r>
          </a:p>
          <a:p>
            <a:r>
              <a:rPr lang="en-US" dirty="0"/>
              <a:t> if...else statement - use this statement if you want to execute some code if the condition is true and another code if the condition is false </a:t>
            </a:r>
          </a:p>
          <a:p>
            <a:r>
              <a:rPr lang="en-US" dirty="0"/>
              <a:t> if...else if....else statement - use this statement if you want to select one of many blocks of code to be executed </a:t>
            </a:r>
          </a:p>
          <a:p>
            <a:r>
              <a:rPr lang="en-US" dirty="0"/>
              <a:t> switch statement - use this statement if you want to select one of many blocks of code to be executed .</a:t>
            </a:r>
          </a:p>
        </p:txBody>
      </p:sp>
    </p:spTree>
    <p:extLst>
      <p:ext uri="{BB962C8B-B14F-4D97-AF65-F5344CB8AC3E}">
        <p14:creationId xmlns:p14="http://schemas.microsoft.com/office/powerpoint/2010/main" val="2045536446"/>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a:t>Conditional statement</a:t>
            </a:r>
            <a:endParaRPr lang="en-US" sz="2800" dirty="0"/>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609599" y="1080000"/>
            <a:ext cx="10972800" cy="4698000"/>
          </a:xfrm>
        </p:spPr>
        <p:txBody>
          <a:bodyPr/>
          <a:lstStyle/>
          <a:p>
            <a:r>
              <a:rPr lang="en-US" dirty="0"/>
              <a:t>if (condition) </a:t>
            </a:r>
          </a:p>
          <a:p>
            <a:pPr marL="0" indent="0">
              <a:buNone/>
            </a:pPr>
            <a:r>
              <a:rPr lang="en-US" dirty="0"/>
              <a:t>	{</a:t>
            </a:r>
          </a:p>
          <a:p>
            <a:pPr marL="0" indent="0">
              <a:buNone/>
            </a:pPr>
            <a:r>
              <a:rPr lang="en-US" dirty="0"/>
              <a:t>	 code to be executed if condition is true </a:t>
            </a:r>
          </a:p>
          <a:p>
            <a:pPr marL="0" indent="0">
              <a:buNone/>
            </a:pPr>
            <a:r>
              <a:rPr lang="en-US" dirty="0"/>
              <a:t>	}</a:t>
            </a:r>
          </a:p>
          <a:p>
            <a:r>
              <a:rPr lang="en-US" dirty="0"/>
              <a:t>JavaScript’s if statement that allows a script to make a decision based on the truth or falsity of a condition.</a:t>
            </a:r>
          </a:p>
          <a:p>
            <a:r>
              <a:rPr lang="en-US" dirty="0"/>
              <a:t> If the condition is met (i.e., the condition is true), the statement in the body of the if statement is executed. </a:t>
            </a:r>
          </a:p>
          <a:p>
            <a:r>
              <a:rPr lang="en-US" dirty="0"/>
              <a:t>If the condition is not met (i.e., the condition is false), the statement in the body of the if statement is not executed.</a:t>
            </a:r>
          </a:p>
          <a:p>
            <a:r>
              <a:rPr lang="en-US" dirty="0"/>
              <a:t>conditions in if statements can be formed by using the equality operators and relational operators</a:t>
            </a:r>
          </a:p>
        </p:txBody>
      </p:sp>
    </p:spTree>
    <p:extLst>
      <p:ext uri="{BB962C8B-B14F-4D97-AF65-F5344CB8AC3E}">
        <p14:creationId xmlns:p14="http://schemas.microsoft.com/office/powerpoint/2010/main" val="2403963382"/>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Equality &amp; Relational Operators</a:t>
            </a:r>
          </a:p>
        </p:txBody>
      </p:sp>
      <p:pic>
        <p:nvPicPr>
          <p:cNvPr id="6" name="Picture 5">
            <a:extLst>
              <a:ext uri="{FF2B5EF4-FFF2-40B4-BE49-F238E27FC236}">
                <a16:creationId xmlns:a16="http://schemas.microsoft.com/office/drawing/2014/main" id="{C65FCCCB-F409-4687-B2D1-7CADAEE3DB73}"/>
              </a:ext>
            </a:extLst>
          </p:cNvPr>
          <p:cNvPicPr>
            <a:picLocks noChangeAspect="1"/>
          </p:cNvPicPr>
          <p:nvPr/>
        </p:nvPicPr>
        <p:blipFill>
          <a:blip r:embed="rId3"/>
          <a:stretch>
            <a:fillRect/>
          </a:stretch>
        </p:blipFill>
        <p:spPr>
          <a:xfrm>
            <a:off x="767408" y="1144160"/>
            <a:ext cx="10334625" cy="5011238"/>
          </a:xfrm>
          <a:prstGeom prst="rect">
            <a:avLst/>
          </a:prstGeom>
        </p:spPr>
      </p:pic>
    </p:spTree>
    <p:extLst>
      <p:ext uri="{BB962C8B-B14F-4D97-AF65-F5344CB8AC3E}">
        <p14:creationId xmlns:p14="http://schemas.microsoft.com/office/powerpoint/2010/main" val="1378306162"/>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a:t>Conditional statement</a:t>
            </a:r>
            <a:endParaRPr lang="en-US" sz="2800" dirty="0"/>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609599" y="1080000"/>
            <a:ext cx="10972800" cy="4698000"/>
          </a:xfrm>
        </p:spPr>
        <p:txBody>
          <a:bodyPr/>
          <a:lstStyle/>
          <a:p>
            <a:r>
              <a:rPr lang="en-US" dirty="0"/>
              <a:t>if (condition) </a:t>
            </a:r>
          </a:p>
          <a:p>
            <a:pPr marL="0" indent="0">
              <a:buNone/>
            </a:pPr>
            <a:r>
              <a:rPr lang="en-US" dirty="0"/>
              <a:t>	{</a:t>
            </a:r>
          </a:p>
          <a:p>
            <a:pPr marL="0" indent="0">
              <a:buNone/>
            </a:pPr>
            <a:r>
              <a:rPr lang="en-US" dirty="0"/>
              <a:t>	 code to be executed if condition is true </a:t>
            </a:r>
          </a:p>
          <a:p>
            <a:pPr marL="0" indent="0">
              <a:buNone/>
            </a:pPr>
            <a:r>
              <a:rPr lang="en-US" dirty="0"/>
              <a:t>	}</a:t>
            </a:r>
          </a:p>
          <a:p>
            <a:r>
              <a:rPr lang="en-US" dirty="0"/>
              <a:t>JavaScript’s if statement that allows a script to make a decision based on the truth or falsity of a condition.</a:t>
            </a:r>
          </a:p>
          <a:p>
            <a:r>
              <a:rPr lang="en-US" dirty="0"/>
              <a:t> If the condition is met (i.e., the condition is true), the statement in the body of the if statement is executed. </a:t>
            </a:r>
          </a:p>
          <a:p>
            <a:r>
              <a:rPr lang="en-US" dirty="0"/>
              <a:t>If the condition is not met (i.e., the condition is false), the statement in the body of the if statement is not executed.</a:t>
            </a:r>
          </a:p>
          <a:p>
            <a:r>
              <a:rPr lang="en-US" dirty="0"/>
              <a:t>conditions in if statements can be formed by using the equality operators and relational operators</a:t>
            </a:r>
          </a:p>
        </p:txBody>
      </p:sp>
    </p:spTree>
    <p:extLst>
      <p:ext uri="{BB962C8B-B14F-4D97-AF65-F5344CB8AC3E}">
        <p14:creationId xmlns:p14="http://schemas.microsoft.com/office/powerpoint/2010/main" val="3804762330"/>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IF statement</a:t>
            </a:r>
          </a:p>
        </p:txBody>
      </p:sp>
      <p:pic>
        <p:nvPicPr>
          <p:cNvPr id="6" name="Content Placeholder 5">
            <a:extLst>
              <a:ext uri="{FF2B5EF4-FFF2-40B4-BE49-F238E27FC236}">
                <a16:creationId xmlns:a16="http://schemas.microsoft.com/office/drawing/2014/main" id="{6789F8D6-8C17-4E00-A41A-2942898AA98E}"/>
              </a:ext>
            </a:extLst>
          </p:cNvPr>
          <p:cNvPicPr>
            <a:picLocks noGrp="1" noChangeAspect="1"/>
          </p:cNvPicPr>
          <p:nvPr>
            <p:ph idx="1"/>
          </p:nvPr>
        </p:nvPicPr>
        <p:blipFill>
          <a:blip r:embed="rId3"/>
          <a:stretch>
            <a:fillRect/>
          </a:stretch>
        </p:blipFill>
        <p:spPr>
          <a:xfrm>
            <a:off x="0" y="1196752"/>
            <a:ext cx="6813609" cy="2808312"/>
          </a:xfrm>
          <a:prstGeom prst="rect">
            <a:avLst/>
          </a:prstGeom>
        </p:spPr>
      </p:pic>
      <p:pic>
        <p:nvPicPr>
          <p:cNvPr id="7" name="Picture 6">
            <a:extLst>
              <a:ext uri="{FF2B5EF4-FFF2-40B4-BE49-F238E27FC236}">
                <a16:creationId xmlns:a16="http://schemas.microsoft.com/office/drawing/2014/main" id="{79B0B0A4-F56E-48D9-8DF4-94EBAD3C9D7C}"/>
              </a:ext>
            </a:extLst>
          </p:cNvPr>
          <p:cNvPicPr>
            <a:picLocks noChangeAspect="1"/>
          </p:cNvPicPr>
          <p:nvPr/>
        </p:nvPicPr>
        <p:blipFill>
          <a:blip r:embed="rId4"/>
          <a:stretch>
            <a:fillRect/>
          </a:stretch>
        </p:blipFill>
        <p:spPr>
          <a:xfrm>
            <a:off x="6818662" y="1196752"/>
            <a:ext cx="5229225" cy="2219325"/>
          </a:xfrm>
          <a:prstGeom prst="rect">
            <a:avLst/>
          </a:prstGeom>
        </p:spPr>
      </p:pic>
      <p:pic>
        <p:nvPicPr>
          <p:cNvPr id="8" name="Picture 7">
            <a:extLst>
              <a:ext uri="{FF2B5EF4-FFF2-40B4-BE49-F238E27FC236}">
                <a16:creationId xmlns:a16="http://schemas.microsoft.com/office/drawing/2014/main" id="{334FC5E5-A5DB-4BD8-9A3F-EEEBFC5F8D37}"/>
              </a:ext>
            </a:extLst>
          </p:cNvPr>
          <p:cNvPicPr>
            <a:picLocks noChangeAspect="1"/>
          </p:cNvPicPr>
          <p:nvPr/>
        </p:nvPicPr>
        <p:blipFill>
          <a:blip r:embed="rId5"/>
          <a:stretch>
            <a:fillRect/>
          </a:stretch>
        </p:blipFill>
        <p:spPr>
          <a:xfrm>
            <a:off x="6932962" y="3511482"/>
            <a:ext cx="5114925" cy="2209800"/>
          </a:xfrm>
          <a:prstGeom prst="rect">
            <a:avLst/>
          </a:prstGeom>
        </p:spPr>
      </p:pic>
      <p:pic>
        <p:nvPicPr>
          <p:cNvPr id="9" name="Picture 8">
            <a:extLst>
              <a:ext uri="{FF2B5EF4-FFF2-40B4-BE49-F238E27FC236}">
                <a16:creationId xmlns:a16="http://schemas.microsoft.com/office/drawing/2014/main" id="{D631CF40-BA29-4BA9-B229-657CF7B87E14}"/>
              </a:ext>
            </a:extLst>
          </p:cNvPr>
          <p:cNvPicPr>
            <a:picLocks noChangeAspect="1"/>
          </p:cNvPicPr>
          <p:nvPr/>
        </p:nvPicPr>
        <p:blipFill>
          <a:blip r:embed="rId6"/>
          <a:stretch>
            <a:fillRect/>
          </a:stretch>
        </p:blipFill>
        <p:spPr>
          <a:xfrm>
            <a:off x="695400" y="4320909"/>
            <a:ext cx="5343525" cy="1600200"/>
          </a:xfrm>
          <a:prstGeom prst="rect">
            <a:avLst/>
          </a:prstGeom>
        </p:spPr>
      </p:pic>
    </p:spTree>
    <p:extLst>
      <p:ext uri="{BB962C8B-B14F-4D97-AF65-F5344CB8AC3E}">
        <p14:creationId xmlns:p14="http://schemas.microsoft.com/office/powerpoint/2010/main" val="40909494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268760"/>
            <a:ext cx="6408712" cy="1282676"/>
          </a:xfrm>
        </p:spPr>
        <p:txBody>
          <a:bodyPr/>
          <a:lstStyle/>
          <a:p>
            <a:pPr algn="just"/>
            <a:r>
              <a:rPr lang="en-US" dirty="0"/>
              <a:t>Styles placed in the head apply to matching elements wherever they appear in the body. </a:t>
            </a:r>
          </a:p>
          <a:p>
            <a:pPr algn="just"/>
            <a:r>
              <a:rPr lang="en-US" dirty="0"/>
              <a:t>The style element’s type attribute specifies the MIME (Multipurpose Internet Mail Extensions) type that describes the style element’s content. </a:t>
            </a:r>
          </a:p>
          <a:p>
            <a:pPr algn="just"/>
            <a:r>
              <a:rPr lang="en-US" dirty="0"/>
              <a:t>CSS documents use the MIME type text/</a:t>
            </a:r>
            <a:r>
              <a:rPr lang="en-US" dirty="0" err="1"/>
              <a:t>css</a:t>
            </a:r>
            <a:endParaRPr lang="en-GB" alt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pPr algn="just"/>
            <a:r>
              <a:rPr lang="en-US" altLang="en-US" dirty="0"/>
              <a:t>Embedded / internal/Document level </a:t>
            </a:r>
          </a:p>
        </p:txBody>
      </p:sp>
      <p:pic>
        <p:nvPicPr>
          <p:cNvPr id="3" name="Picture 2">
            <a:extLst>
              <a:ext uri="{FF2B5EF4-FFF2-40B4-BE49-F238E27FC236}">
                <a16:creationId xmlns:a16="http://schemas.microsoft.com/office/drawing/2014/main" id="{CB250C0A-311F-45C3-90E8-01F37825C30F}"/>
              </a:ext>
            </a:extLst>
          </p:cNvPr>
          <p:cNvPicPr>
            <a:picLocks noChangeAspect="1"/>
          </p:cNvPicPr>
          <p:nvPr/>
        </p:nvPicPr>
        <p:blipFill>
          <a:blip r:embed="rId3"/>
          <a:stretch>
            <a:fillRect/>
          </a:stretch>
        </p:blipFill>
        <p:spPr>
          <a:xfrm>
            <a:off x="1242782" y="4077072"/>
            <a:ext cx="3705225" cy="2133600"/>
          </a:xfrm>
          <a:prstGeom prst="rect">
            <a:avLst/>
          </a:prstGeom>
        </p:spPr>
      </p:pic>
      <p:pic>
        <p:nvPicPr>
          <p:cNvPr id="4" name="Picture 3">
            <a:extLst>
              <a:ext uri="{FF2B5EF4-FFF2-40B4-BE49-F238E27FC236}">
                <a16:creationId xmlns:a16="http://schemas.microsoft.com/office/drawing/2014/main" id="{03A51D98-F8DE-43CF-AE46-06BD3563D6BB}"/>
              </a:ext>
            </a:extLst>
          </p:cNvPr>
          <p:cNvPicPr>
            <a:picLocks noChangeAspect="1"/>
          </p:cNvPicPr>
          <p:nvPr/>
        </p:nvPicPr>
        <p:blipFill>
          <a:blip r:embed="rId4"/>
          <a:stretch>
            <a:fillRect/>
          </a:stretch>
        </p:blipFill>
        <p:spPr>
          <a:xfrm>
            <a:off x="6857166" y="1246860"/>
            <a:ext cx="5005403" cy="4364279"/>
          </a:xfrm>
          <a:prstGeom prst="rect">
            <a:avLst/>
          </a:prstGeom>
        </p:spPr>
      </p:pic>
    </p:spTree>
    <p:extLst>
      <p:ext uri="{BB962C8B-B14F-4D97-AF65-F5344CB8AC3E}">
        <p14:creationId xmlns:p14="http://schemas.microsoft.com/office/powerpoint/2010/main" val="2978283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IF ELSE</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609599" y="1080000"/>
            <a:ext cx="10972800" cy="4698000"/>
          </a:xfrm>
        </p:spPr>
        <p:txBody>
          <a:bodyPr/>
          <a:lstStyle/>
          <a:p>
            <a:r>
              <a:rPr lang="en-US" dirty="0"/>
              <a:t>if (condition)</a:t>
            </a:r>
          </a:p>
          <a:p>
            <a:pPr marL="0" indent="0">
              <a:buNone/>
            </a:pPr>
            <a:r>
              <a:rPr lang="en-US" dirty="0"/>
              <a:t>	 { code to be executed if condition is true </a:t>
            </a:r>
          </a:p>
          <a:p>
            <a:pPr marL="0" indent="0">
              <a:buNone/>
            </a:pPr>
            <a:r>
              <a:rPr lang="en-US" dirty="0"/>
              <a:t>	}</a:t>
            </a:r>
          </a:p>
          <a:p>
            <a:pPr marL="0" indent="0">
              <a:buNone/>
            </a:pPr>
            <a:r>
              <a:rPr lang="en-US" dirty="0"/>
              <a:t>	 else</a:t>
            </a:r>
          </a:p>
          <a:p>
            <a:pPr marL="0" indent="0">
              <a:buNone/>
            </a:pPr>
            <a:r>
              <a:rPr lang="en-US" dirty="0"/>
              <a:t>	 { code to be executed if condition is not true </a:t>
            </a:r>
          </a:p>
          <a:p>
            <a:pPr marL="0" indent="0">
              <a:buNone/>
            </a:pPr>
            <a:r>
              <a:rPr lang="en-US" dirty="0"/>
              <a:t>	 }</a:t>
            </a:r>
          </a:p>
          <a:p>
            <a:r>
              <a:rPr lang="en-US" dirty="0"/>
              <a:t>JavaScript’s if statement that allows a script to make a decision based on the truth or falsity of a condition.</a:t>
            </a:r>
          </a:p>
          <a:p>
            <a:r>
              <a:rPr lang="en-US" dirty="0"/>
              <a:t> If the condition is met (i.e., the condition is true), the statement in the body of the if statement is executed. </a:t>
            </a:r>
          </a:p>
          <a:p>
            <a:r>
              <a:rPr lang="en-US" dirty="0"/>
              <a:t>If the condition is not met (i.e., the condition is false), the statement in the body of the else block is executed.</a:t>
            </a:r>
          </a:p>
        </p:txBody>
      </p:sp>
    </p:spTree>
    <p:extLst>
      <p:ext uri="{BB962C8B-B14F-4D97-AF65-F5344CB8AC3E}">
        <p14:creationId xmlns:p14="http://schemas.microsoft.com/office/powerpoint/2010/main" val="4157539302"/>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IF ELSE</a:t>
            </a:r>
          </a:p>
        </p:txBody>
      </p:sp>
      <p:pic>
        <p:nvPicPr>
          <p:cNvPr id="6" name="Content Placeholder 5">
            <a:extLst>
              <a:ext uri="{FF2B5EF4-FFF2-40B4-BE49-F238E27FC236}">
                <a16:creationId xmlns:a16="http://schemas.microsoft.com/office/drawing/2014/main" id="{E5EC183E-E9F9-424A-8D70-5781042C2797}"/>
              </a:ext>
            </a:extLst>
          </p:cNvPr>
          <p:cNvPicPr>
            <a:picLocks noGrp="1" noChangeAspect="1"/>
          </p:cNvPicPr>
          <p:nvPr>
            <p:ph idx="1"/>
          </p:nvPr>
        </p:nvPicPr>
        <p:blipFill>
          <a:blip r:embed="rId3"/>
          <a:stretch>
            <a:fillRect/>
          </a:stretch>
        </p:blipFill>
        <p:spPr>
          <a:xfrm>
            <a:off x="31404" y="1268760"/>
            <a:ext cx="6771892" cy="3197838"/>
          </a:xfrm>
          <a:prstGeom prst="rect">
            <a:avLst/>
          </a:prstGeom>
        </p:spPr>
      </p:pic>
      <p:pic>
        <p:nvPicPr>
          <p:cNvPr id="7" name="Picture 6">
            <a:extLst>
              <a:ext uri="{FF2B5EF4-FFF2-40B4-BE49-F238E27FC236}">
                <a16:creationId xmlns:a16="http://schemas.microsoft.com/office/drawing/2014/main" id="{8CF71C88-5959-4EF9-9DE3-CC52C1E98226}"/>
              </a:ext>
            </a:extLst>
          </p:cNvPr>
          <p:cNvPicPr>
            <a:picLocks noChangeAspect="1"/>
          </p:cNvPicPr>
          <p:nvPr/>
        </p:nvPicPr>
        <p:blipFill>
          <a:blip r:embed="rId4"/>
          <a:stretch>
            <a:fillRect/>
          </a:stretch>
        </p:blipFill>
        <p:spPr>
          <a:xfrm>
            <a:off x="6888088" y="32148"/>
            <a:ext cx="5029200" cy="1971675"/>
          </a:xfrm>
          <a:prstGeom prst="rect">
            <a:avLst/>
          </a:prstGeom>
        </p:spPr>
      </p:pic>
      <p:pic>
        <p:nvPicPr>
          <p:cNvPr id="8" name="Picture 7">
            <a:extLst>
              <a:ext uri="{FF2B5EF4-FFF2-40B4-BE49-F238E27FC236}">
                <a16:creationId xmlns:a16="http://schemas.microsoft.com/office/drawing/2014/main" id="{45E06DD1-59D2-4356-AA94-3568C07015E3}"/>
              </a:ext>
            </a:extLst>
          </p:cNvPr>
          <p:cNvPicPr>
            <a:picLocks noChangeAspect="1"/>
          </p:cNvPicPr>
          <p:nvPr/>
        </p:nvPicPr>
        <p:blipFill>
          <a:blip r:embed="rId5"/>
          <a:stretch>
            <a:fillRect/>
          </a:stretch>
        </p:blipFill>
        <p:spPr>
          <a:xfrm>
            <a:off x="6888088" y="2069981"/>
            <a:ext cx="4991100" cy="990600"/>
          </a:xfrm>
          <a:prstGeom prst="rect">
            <a:avLst/>
          </a:prstGeom>
        </p:spPr>
      </p:pic>
      <p:pic>
        <p:nvPicPr>
          <p:cNvPr id="9" name="Picture 8">
            <a:extLst>
              <a:ext uri="{FF2B5EF4-FFF2-40B4-BE49-F238E27FC236}">
                <a16:creationId xmlns:a16="http://schemas.microsoft.com/office/drawing/2014/main" id="{58E168B0-26AA-4C52-A798-9E75FD95AAC4}"/>
              </a:ext>
            </a:extLst>
          </p:cNvPr>
          <p:cNvPicPr>
            <a:picLocks noChangeAspect="1"/>
          </p:cNvPicPr>
          <p:nvPr/>
        </p:nvPicPr>
        <p:blipFill>
          <a:blip r:embed="rId6"/>
          <a:stretch>
            <a:fillRect/>
          </a:stretch>
        </p:blipFill>
        <p:spPr>
          <a:xfrm>
            <a:off x="6888088" y="3072006"/>
            <a:ext cx="5124450" cy="2095500"/>
          </a:xfrm>
          <a:prstGeom prst="rect">
            <a:avLst/>
          </a:prstGeom>
        </p:spPr>
      </p:pic>
      <p:pic>
        <p:nvPicPr>
          <p:cNvPr id="10" name="Picture 9">
            <a:extLst>
              <a:ext uri="{FF2B5EF4-FFF2-40B4-BE49-F238E27FC236}">
                <a16:creationId xmlns:a16="http://schemas.microsoft.com/office/drawing/2014/main" id="{3983B7F2-1DFF-462B-9167-87A687C6B16A}"/>
              </a:ext>
            </a:extLst>
          </p:cNvPr>
          <p:cNvPicPr>
            <a:picLocks noChangeAspect="1"/>
          </p:cNvPicPr>
          <p:nvPr/>
        </p:nvPicPr>
        <p:blipFill>
          <a:blip r:embed="rId7"/>
          <a:stretch>
            <a:fillRect/>
          </a:stretch>
        </p:blipFill>
        <p:spPr>
          <a:xfrm>
            <a:off x="6907138" y="5207864"/>
            <a:ext cx="5124450" cy="1009650"/>
          </a:xfrm>
          <a:prstGeom prst="rect">
            <a:avLst/>
          </a:prstGeom>
        </p:spPr>
      </p:pic>
    </p:spTree>
    <p:extLst>
      <p:ext uri="{BB962C8B-B14F-4D97-AF65-F5344CB8AC3E}">
        <p14:creationId xmlns:p14="http://schemas.microsoft.com/office/powerpoint/2010/main" val="880007838"/>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ELSE IF STATEMENT </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4" y="1080000"/>
            <a:ext cx="11953327" cy="4698000"/>
          </a:xfrm>
        </p:spPr>
        <p:txBody>
          <a:bodyPr/>
          <a:lstStyle/>
          <a:p>
            <a:r>
              <a:rPr lang="en-US" dirty="0"/>
              <a:t>Use the else if statement to specify a new condition if the first condition is false. </a:t>
            </a:r>
          </a:p>
          <a:p>
            <a:r>
              <a:rPr lang="en-US" dirty="0"/>
              <a:t>Syntax </a:t>
            </a:r>
          </a:p>
          <a:p>
            <a:pPr marL="0" indent="0">
              <a:buNone/>
            </a:pPr>
            <a:r>
              <a:rPr lang="en-US" dirty="0"/>
              <a:t>	if (condition1)</a:t>
            </a:r>
          </a:p>
          <a:p>
            <a:pPr marL="0" indent="0">
              <a:buNone/>
            </a:pPr>
            <a:r>
              <a:rPr lang="en-US" dirty="0"/>
              <a:t>	 { block of code to be executed if condition1 is true }</a:t>
            </a:r>
          </a:p>
          <a:p>
            <a:pPr marL="0" indent="0">
              <a:buNone/>
            </a:pPr>
            <a:r>
              <a:rPr lang="en-US" dirty="0"/>
              <a:t>	else if (condition2)</a:t>
            </a:r>
          </a:p>
          <a:p>
            <a:pPr marL="0" indent="0">
              <a:buNone/>
            </a:pPr>
            <a:r>
              <a:rPr lang="en-US" dirty="0"/>
              <a:t>	 { block of code to be executed if the condition1 is false and condition2 is true } </a:t>
            </a:r>
          </a:p>
          <a:p>
            <a:pPr marL="0" indent="0">
              <a:buNone/>
            </a:pPr>
            <a:r>
              <a:rPr lang="en-US" dirty="0"/>
              <a:t>	else</a:t>
            </a:r>
          </a:p>
          <a:p>
            <a:pPr marL="0" indent="0">
              <a:buNone/>
            </a:pPr>
            <a:r>
              <a:rPr lang="en-US" dirty="0"/>
              <a:t>	 { block of code to be executed if the condition1 is false and condition2 is false }</a:t>
            </a:r>
          </a:p>
        </p:txBody>
      </p:sp>
    </p:spTree>
    <p:extLst>
      <p:ext uri="{BB962C8B-B14F-4D97-AF65-F5344CB8AC3E}">
        <p14:creationId xmlns:p14="http://schemas.microsoft.com/office/powerpoint/2010/main" val="399006951"/>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r>
              <a:rPr lang="en-US" sz="2800" dirty="0"/>
              <a:t>Conditional Operator (?:)</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4" y="1080000"/>
            <a:ext cx="11953327" cy="4698000"/>
          </a:xfrm>
        </p:spPr>
        <p:txBody>
          <a:bodyPr/>
          <a:lstStyle/>
          <a:p>
            <a:r>
              <a:rPr lang="en-US" dirty="0"/>
              <a:t>JavaScript provides an operator, called the conditional operator (?:), that’s closely related to the if…else statement. </a:t>
            </a:r>
          </a:p>
          <a:p>
            <a:r>
              <a:rPr lang="en-US" dirty="0"/>
              <a:t>The operator ?: is JavaScript’s only ternary operator—it takes three operands. The operands together with the ?: form a conditional expression. </a:t>
            </a:r>
          </a:p>
          <a:p>
            <a:r>
              <a:rPr lang="en-US" dirty="0"/>
              <a:t>The first operand is a Boolean expression, the second is the value for the conditional expression if the expression evaluates to true and the third is the value for the conditional expression if the expression evaluates to false.</a:t>
            </a:r>
          </a:p>
          <a:p>
            <a:pPr marL="0" indent="0">
              <a:buNone/>
            </a:pPr>
            <a:r>
              <a:rPr lang="en-US" dirty="0"/>
              <a:t>	</a:t>
            </a:r>
            <a:r>
              <a:rPr lang="en-US" dirty="0" err="1"/>
              <a:t>document.writeln</a:t>
            </a:r>
            <a:r>
              <a:rPr lang="en-US" dirty="0"/>
              <a:t>( </a:t>
            </a:r>
            <a:r>
              <a:rPr lang="en-US" dirty="0" err="1"/>
              <a:t>studentGrade</a:t>
            </a:r>
            <a:r>
              <a:rPr lang="en-US" dirty="0"/>
              <a:t> &gt;= 60 ? "Passed" : "Failed" );</a:t>
            </a:r>
          </a:p>
          <a:p>
            <a:r>
              <a:rPr lang="en-US" dirty="0"/>
              <a:t>A conditional expression that evaluates to the string "Passed" if the condition </a:t>
            </a:r>
            <a:r>
              <a:rPr lang="en-US" dirty="0" err="1"/>
              <a:t>studentGrade</a:t>
            </a:r>
            <a:r>
              <a:rPr lang="en-US" dirty="0"/>
              <a:t> &gt;= 60 is true and evaluates to the string "Failed" if the condition is false</a:t>
            </a:r>
          </a:p>
        </p:txBody>
      </p:sp>
    </p:spTree>
    <p:extLst>
      <p:ext uri="{BB962C8B-B14F-4D97-AF65-F5344CB8AC3E}">
        <p14:creationId xmlns:p14="http://schemas.microsoft.com/office/powerpoint/2010/main" val="4137244283"/>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ELSE IF STATEMENT </a:t>
            </a:r>
          </a:p>
        </p:txBody>
      </p:sp>
      <p:pic>
        <p:nvPicPr>
          <p:cNvPr id="7" name="Content Placeholder 6">
            <a:extLst>
              <a:ext uri="{FF2B5EF4-FFF2-40B4-BE49-F238E27FC236}">
                <a16:creationId xmlns:a16="http://schemas.microsoft.com/office/drawing/2014/main" id="{27E9E4A0-9D48-4084-9FFB-7F8E253D3062}"/>
              </a:ext>
            </a:extLst>
          </p:cNvPr>
          <p:cNvPicPr>
            <a:picLocks noGrp="1" noChangeAspect="1"/>
          </p:cNvPicPr>
          <p:nvPr>
            <p:ph idx="1"/>
          </p:nvPr>
        </p:nvPicPr>
        <p:blipFill>
          <a:blip r:embed="rId3"/>
          <a:stretch>
            <a:fillRect/>
          </a:stretch>
        </p:blipFill>
        <p:spPr>
          <a:xfrm>
            <a:off x="479377" y="1124744"/>
            <a:ext cx="7632848" cy="3729375"/>
          </a:xfrm>
          <a:prstGeom prst="rect">
            <a:avLst/>
          </a:prstGeom>
        </p:spPr>
      </p:pic>
      <p:pic>
        <p:nvPicPr>
          <p:cNvPr id="8" name="Picture 7">
            <a:extLst>
              <a:ext uri="{FF2B5EF4-FFF2-40B4-BE49-F238E27FC236}">
                <a16:creationId xmlns:a16="http://schemas.microsoft.com/office/drawing/2014/main" id="{2D84E6C4-1750-473D-BD71-2B4479368CCC}"/>
              </a:ext>
            </a:extLst>
          </p:cNvPr>
          <p:cNvPicPr>
            <a:picLocks noChangeAspect="1"/>
          </p:cNvPicPr>
          <p:nvPr/>
        </p:nvPicPr>
        <p:blipFill>
          <a:blip r:embed="rId4"/>
          <a:stretch>
            <a:fillRect/>
          </a:stretch>
        </p:blipFill>
        <p:spPr>
          <a:xfrm>
            <a:off x="7104112" y="4872730"/>
            <a:ext cx="4962525" cy="1276350"/>
          </a:xfrm>
          <a:prstGeom prst="rect">
            <a:avLst/>
          </a:prstGeom>
        </p:spPr>
      </p:pic>
      <p:pic>
        <p:nvPicPr>
          <p:cNvPr id="9" name="Picture 8">
            <a:extLst>
              <a:ext uri="{FF2B5EF4-FFF2-40B4-BE49-F238E27FC236}">
                <a16:creationId xmlns:a16="http://schemas.microsoft.com/office/drawing/2014/main" id="{C9ED9045-2A6E-4DF9-8702-D62D62E07103}"/>
              </a:ext>
            </a:extLst>
          </p:cNvPr>
          <p:cNvPicPr>
            <a:picLocks noChangeAspect="1"/>
          </p:cNvPicPr>
          <p:nvPr/>
        </p:nvPicPr>
        <p:blipFill>
          <a:blip r:embed="rId5"/>
          <a:stretch>
            <a:fillRect/>
          </a:stretch>
        </p:blipFill>
        <p:spPr>
          <a:xfrm>
            <a:off x="479377" y="4897049"/>
            <a:ext cx="5114925" cy="1295400"/>
          </a:xfrm>
          <a:prstGeom prst="rect">
            <a:avLst/>
          </a:prstGeom>
        </p:spPr>
      </p:pic>
      <p:pic>
        <p:nvPicPr>
          <p:cNvPr id="10" name="Picture 9">
            <a:extLst>
              <a:ext uri="{FF2B5EF4-FFF2-40B4-BE49-F238E27FC236}">
                <a16:creationId xmlns:a16="http://schemas.microsoft.com/office/drawing/2014/main" id="{CA8B8172-8C3E-48F1-A070-DD5AF0D59F22}"/>
              </a:ext>
            </a:extLst>
          </p:cNvPr>
          <p:cNvPicPr>
            <a:picLocks noChangeAspect="1"/>
          </p:cNvPicPr>
          <p:nvPr/>
        </p:nvPicPr>
        <p:blipFill>
          <a:blip r:embed="rId6"/>
          <a:stretch>
            <a:fillRect/>
          </a:stretch>
        </p:blipFill>
        <p:spPr>
          <a:xfrm>
            <a:off x="8544272" y="2981325"/>
            <a:ext cx="1838325" cy="895350"/>
          </a:xfrm>
          <a:prstGeom prst="rect">
            <a:avLst/>
          </a:prstGeom>
        </p:spPr>
      </p:pic>
      <p:cxnSp>
        <p:nvCxnSpPr>
          <p:cNvPr id="12" name="Straight Arrow Connector 11">
            <a:extLst>
              <a:ext uri="{FF2B5EF4-FFF2-40B4-BE49-F238E27FC236}">
                <a16:creationId xmlns:a16="http://schemas.microsoft.com/office/drawing/2014/main" id="{530A843F-22A2-4E0E-AD69-3B5595BDB970}"/>
              </a:ext>
            </a:extLst>
          </p:cNvPr>
          <p:cNvCxnSpPr/>
          <p:nvPr/>
        </p:nvCxnSpPr>
        <p:spPr>
          <a:xfrm>
            <a:off x="5231904" y="2348880"/>
            <a:ext cx="3168352" cy="1008112"/>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E66F4D7-0B20-43CB-BF5E-6697F41CD1E3}"/>
              </a:ext>
            </a:extLst>
          </p:cNvPr>
          <p:cNvCxnSpPr/>
          <p:nvPr/>
        </p:nvCxnSpPr>
        <p:spPr>
          <a:xfrm flipH="1">
            <a:off x="695400" y="2132856"/>
            <a:ext cx="216024" cy="2764193"/>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3F13011-41F2-4704-B54D-E66E8F7223C5}"/>
              </a:ext>
            </a:extLst>
          </p:cNvPr>
          <p:cNvCxnSpPr/>
          <p:nvPr/>
        </p:nvCxnSpPr>
        <p:spPr>
          <a:xfrm>
            <a:off x="5951984" y="4854119"/>
            <a:ext cx="1152128" cy="879137"/>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974278"/>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Nested if else</a:t>
            </a:r>
          </a:p>
        </p:txBody>
      </p:sp>
      <p:pic>
        <p:nvPicPr>
          <p:cNvPr id="4" name="Picture 3">
            <a:extLst>
              <a:ext uri="{FF2B5EF4-FFF2-40B4-BE49-F238E27FC236}">
                <a16:creationId xmlns:a16="http://schemas.microsoft.com/office/drawing/2014/main" id="{3B71351B-D64F-4393-A282-9F7168857D47}"/>
              </a:ext>
            </a:extLst>
          </p:cNvPr>
          <p:cNvPicPr>
            <a:picLocks noChangeAspect="1"/>
          </p:cNvPicPr>
          <p:nvPr/>
        </p:nvPicPr>
        <p:blipFill>
          <a:blip r:embed="rId3"/>
          <a:stretch>
            <a:fillRect/>
          </a:stretch>
        </p:blipFill>
        <p:spPr>
          <a:xfrm>
            <a:off x="0" y="1228725"/>
            <a:ext cx="7124700" cy="4400550"/>
          </a:xfrm>
          <a:prstGeom prst="rect">
            <a:avLst/>
          </a:prstGeom>
        </p:spPr>
      </p:pic>
      <p:pic>
        <p:nvPicPr>
          <p:cNvPr id="6" name="Picture 5">
            <a:extLst>
              <a:ext uri="{FF2B5EF4-FFF2-40B4-BE49-F238E27FC236}">
                <a16:creationId xmlns:a16="http://schemas.microsoft.com/office/drawing/2014/main" id="{CB927424-E83F-4403-9F9A-3D5B2CA6F269}"/>
              </a:ext>
            </a:extLst>
          </p:cNvPr>
          <p:cNvPicPr>
            <a:picLocks noChangeAspect="1"/>
          </p:cNvPicPr>
          <p:nvPr/>
        </p:nvPicPr>
        <p:blipFill>
          <a:blip r:embed="rId4"/>
          <a:stretch>
            <a:fillRect/>
          </a:stretch>
        </p:blipFill>
        <p:spPr>
          <a:xfrm>
            <a:off x="6895425" y="1484784"/>
            <a:ext cx="5305425" cy="3705225"/>
          </a:xfrm>
          <a:prstGeom prst="rect">
            <a:avLst/>
          </a:prstGeom>
          <a:ln>
            <a:solidFill>
              <a:srgbClr val="F04C3E"/>
            </a:solidFill>
          </a:ln>
        </p:spPr>
      </p:pic>
    </p:spTree>
    <p:extLst>
      <p:ext uri="{BB962C8B-B14F-4D97-AF65-F5344CB8AC3E}">
        <p14:creationId xmlns:p14="http://schemas.microsoft.com/office/powerpoint/2010/main" val="1428232252"/>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pPr marL="469900" indent="-469900"/>
            <a:r>
              <a:rPr lang="en-US" sz="2800" dirty="0"/>
              <a:t>Nested if else</a:t>
            </a:r>
          </a:p>
        </p:txBody>
      </p:sp>
      <p:pic>
        <p:nvPicPr>
          <p:cNvPr id="2" name="Picture 1">
            <a:extLst>
              <a:ext uri="{FF2B5EF4-FFF2-40B4-BE49-F238E27FC236}">
                <a16:creationId xmlns:a16="http://schemas.microsoft.com/office/drawing/2014/main" id="{DFAF6CD4-CF21-45D1-A164-A831073AD7AB}"/>
              </a:ext>
            </a:extLst>
          </p:cNvPr>
          <p:cNvPicPr>
            <a:picLocks noChangeAspect="1"/>
          </p:cNvPicPr>
          <p:nvPr/>
        </p:nvPicPr>
        <p:blipFill>
          <a:blip r:embed="rId3"/>
          <a:stretch>
            <a:fillRect/>
          </a:stretch>
        </p:blipFill>
        <p:spPr>
          <a:xfrm>
            <a:off x="839417" y="1124744"/>
            <a:ext cx="5688632" cy="5094297"/>
          </a:xfrm>
          <a:prstGeom prst="rect">
            <a:avLst/>
          </a:prstGeom>
        </p:spPr>
      </p:pic>
    </p:spTree>
    <p:extLst>
      <p:ext uri="{BB962C8B-B14F-4D97-AF65-F5344CB8AC3E}">
        <p14:creationId xmlns:p14="http://schemas.microsoft.com/office/powerpoint/2010/main" val="756365324"/>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r>
              <a:rPr lang="en-US" sz="2800" dirty="0"/>
              <a:t>Switch statements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4" y="1080000"/>
            <a:ext cx="11953327" cy="4698000"/>
          </a:xfrm>
        </p:spPr>
        <p:txBody>
          <a:bodyPr/>
          <a:lstStyle/>
          <a:p>
            <a:r>
              <a:rPr lang="en-US" dirty="0"/>
              <a:t> Use the switch statement to select one of many blocks of code to be executed. Syntax switch(expression)</a:t>
            </a:r>
          </a:p>
          <a:p>
            <a:pPr marL="0" indent="0">
              <a:buNone/>
            </a:pPr>
            <a:r>
              <a:rPr lang="en-US" dirty="0"/>
              <a:t>	 { case 1: code block </a:t>
            </a:r>
          </a:p>
          <a:p>
            <a:pPr marL="0" indent="0">
              <a:buNone/>
            </a:pPr>
            <a:r>
              <a:rPr lang="en-US" dirty="0"/>
              <a:t>		break; ………… </a:t>
            </a:r>
          </a:p>
          <a:p>
            <a:pPr marL="0" indent="0">
              <a:buNone/>
            </a:pPr>
            <a:r>
              <a:rPr lang="en-US" dirty="0"/>
              <a:t>	case n: code block</a:t>
            </a:r>
          </a:p>
          <a:p>
            <a:pPr marL="0" indent="0">
              <a:buNone/>
            </a:pPr>
            <a:r>
              <a:rPr lang="en-US" dirty="0"/>
              <a:t>		 break; </a:t>
            </a:r>
          </a:p>
          <a:p>
            <a:pPr marL="0" indent="0">
              <a:buNone/>
            </a:pPr>
            <a:r>
              <a:rPr lang="en-US" dirty="0"/>
              <a:t>	default: code block </a:t>
            </a:r>
          </a:p>
          <a:p>
            <a:pPr marL="0" indent="0">
              <a:buNone/>
            </a:pPr>
            <a:r>
              <a:rPr lang="en-US" dirty="0"/>
              <a:t>}</a:t>
            </a:r>
          </a:p>
          <a:p>
            <a:r>
              <a:rPr lang="en-US" dirty="0"/>
              <a:t> The switch expression is evaluated once. </a:t>
            </a:r>
          </a:p>
          <a:p>
            <a:r>
              <a:rPr lang="en-US" dirty="0"/>
              <a:t> The value of the expression is compared with the values of each case. </a:t>
            </a:r>
          </a:p>
          <a:p>
            <a:r>
              <a:rPr lang="en-US" dirty="0"/>
              <a:t> If there is a match, the associated block of code is executed</a:t>
            </a:r>
          </a:p>
        </p:txBody>
      </p:sp>
    </p:spTree>
    <p:extLst>
      <p:ext uri="{BB962C8B-B14F-4D97-AF65-F5344CB8AC3E}">
        <p14:creationId xmlns:p14="http://schemas.microsoft.com/office/powerpoint/2010/main" val="1124391404"/>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r>
              <a:rPr lang="en-US" sz="2800" dirty="0"/>
              <a:t>Switch statements</a:t>
            </a:r>
          </a:p>
        </p:txBody>
      </p:sp>
      <p:pic>
        <p:nvPicPr>
          <p:cNvPr id="7" name="Content Placeholder 6">
            <a:extLst>
              <a:ext uri="{FF2B5EF4-FFF2-40B4-BE49-F238E27FC236}">
                <a16:creationId xmlns:a16="http://schemas.microsoft.com/office/drawing/2014/main" id="{564A3AE0-07B1-48AD-B8AA-B9A6DB41ECC0}"/>
              </a:ext>
            </a:extLst>
          </p:cNvPr>
          <p:cNvPicPr>
            <a:picLocks noGrp="1" noChangeAspect="1"/>
          </p:cNvPicPr>
          <p:nvPr>
            <p:ph idx="1"/>
          </p:nvPr>
        </p:nvPicPr>
        <p:blipFill>
          <a:blip r:embed="rId3"/>
          <a:stretch>
            <a:fillRect/>
          </a:stretch>
        </p:blipFill>
        <p:spPr>
          <a:xfrm>
            <a:off x="2423592" y="1080293"/>
            <a:ext cx="6984776" cy="5130843"/>
          </a:xfrm>
          <a:prstGeom prst="rect">
            <a:avLst/>
          </a:prstGeom>
        </p:spPr>
      </p:pic>
    </p:spTree>
    <p:extLst>
      <p:ext uri="{BB962C8B-B14F-4D97-AF65-F5344CB8AC3E}">
        <p14:creationId xmlns:p14="http://schemas.microsoft.com/office/powerpoint/2010/main" val="2205921518"/>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r>
              <a:rPr lang="en-US" sz="2800" dirty="0"/>
              <a:t>Switch statements</a:t>
            </a:r>
          </a:p>
        </p:txBody>
      </p:sp>
      <p:pic>
        <p:nvPicPr>
          <p:cNvPr id="6" name="Picture 5">
            <a:extLst>
              <a:ext uri="{FF2B5EF4-FFF2-40B4-BE49-F238E27FC236}">
                <a16:creationId xmlns:a16="http://schemas.microsoft.com/office/drawing/2014/main" id="{56731289-7424-4269-8CD1-4870CF0E34FB}"/>
              </a:ext>
            </a:extLst>
          </p:cNvPr>
          <p:cNvPicPr>
            <a:picLocks noChangeAspect="1"/>
          </p:cNvPicPr>
          <p:nvPr/>
        </p:nvPicPr>
        <p:blipFill>
          <a:blip r:embed="rId3"/>
          <a:stretch>
            <a:fillRect/>
          </a:stretch>
        </p:blipFill>
        <p:spPr>
          <a:xfrm>
            <a:off x="8040216" y="72418"/>
            <a:ext cx="3960440" cy="6713163"/>
          </a:xfrm>
          <a:prstGeom prst="rect">
            <a:avLst/>
          </a:prstGeom>
        </p:spPr>
      </p:pic>
      <p:pic>
        <p:nvPicPr>
          <p:cNvPr id="7" name="Picture 6">
            <a:extLst>
              <a:ext uri="{FF2B5EF4-FFF2-40B4-BE49-F238E27FC236}">
                <a16:creationId xmlns:a16="http://schemas.microsoft.com/office/drawing/2014/main" id="{44041BBF-B909-41C6-8B87-C4B897E8D307}"/>
              </a:ext>
            </a:extLst>
          </p:cNvPr>
          <p:cNvPicPr>
            <a:picLocks noChangeAspect="1"/>
          </p:cNvPicPr>
          <p:nvPr/>
        </p:nvPicPr>
        <p:blipFill>
          <a:blip r:embed="rId4"/>
          <a:stretch>
            <a:fillRect/>
          </a:stretch>
        </p:blipFill>
        <p:spPr>
          <a:xfrm>
            <a:off x="911424" y="1838324"/>
            <a:ext cx="5410200" cy="1590675"/>
          </a:xfrm>
          <a:prstGeom prst="rect">
            <a:avLst/>
          </a:prstGeom>
        </p:spPr>
      </p:pic>
    </p:spTree>
    <p:extLst>
      <p:ext uri="{BB962C8B-B14F-4D97-AF65-F5344CB8AC3E}">
        <p14:creationId xmlns:p14="http://schemas.microsoft.com/office/powerpoint/2010/main" val="14170350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048388"/>
            <a:ext cx="11737304" cy="1282676"/>
          </a:xfrm>
        </p:spPr>
        <p:txBody>
          <a:bodyPr/>
          <a:lstStyle/>
          <a:p>
            <a:r>
              <a:rPr lang="en-US" dirty="0"/>
              <a:t>Style sheets are a convenient way to create a document with a uniform theme.</a:t>
            </a:r>
          </a:p>
          <a:p>
            <a:r>
              <a:rPr lang="en-US" dirty="0"/>
              <a:t>With external style sheets (i.e., separate documents that contain only CSS rules), you can provide a uniform look and feel to an entire website (or to a portion of one).</a:t>
            </a:r>
          </a:p>
          <a:p>
            <a:r>
              <a:rPr lang="en-US" dirty="0"/>
              <a:t> You can also reuse the same external style sheet across multiple websites.</a:t>
            </a:r>
          </a:p>
          <a:p>
            <a:r>
              <a:rPr lang="en-US" dirty="0"/>
              <a:t> Different pages on a site can all use the same style sheet. When changes to the styles are required, you need to modify only a single CSS file to make style changes across all the pages that use those styles. This concept is sometimes known as </a:t>
            </a:r>
            <a:r>
              <a:rPr lang="en-US" b="1" dirty="0"/>
              <a:t>skinning</a:t>
            </a:r>
            <a:r>
              <a:rPr lang="en-US" dirty="0"/>
              <a:t>. </a:t>
            </a:r>
          </a:p>
          <a:p>
            <a:r>
              <a:rPr lang="en-US" dirty="0"/>
              <a:t>While embedded style sheets separate content from presentation, both are still contained in a single file, preventing a web designer and a content author from conveniently working in parallel. </a:t>
            </a:r>
          </a:p>
          <a:p>
            <a:r>
              <a:rPr lang="en-US" dirty="0"/>
              <a:t>External style sheets solve this problem by separating the content and style into separate files</a:t>
            </a:r>
            <a:endParaRPr lang="en-GB" alt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r>
              <a:rPr lang="en-US" sz="2800" dirty="0"/>
              <a:t>External style sheets</a:t>
            </a:r>
            <a:br>
              <a:rPr lang="en-US" dirty="0"/>
            </a:br>
            <a:endParaRPr lang="en-US" dirty="0">
              <a:latin typeface="Armata" panose="020B0503040500060204" pitchFamily="34" charset="0"/>
            </a:endParaRPr>
          </a:p>
        </p:txBody>
      </p:sp>
    </p:spTree>
    <p:extLst>
      <p:ext uri="{BB962C8B-B14F-4D97-AF65-F5344CB8AC3E}">
        <p14:creationId xmlns:p14="http://schemas.microsoft.com/office/powerpoint/2010/main" val="599494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r>
              <a:rPr lang="en-US" sz="2800" dirty="0"/>
              <a:t>Switch statements</a:t>
            </a:r>
          </a:p>
        </p:txBody>
      </p:sp>
      <p:pic>
        <p:nvPicPr>
          <p:cNvPr id="2" name="Picture 1">
            <a:extLst>
              <a:ext uri="{FF2B5EF4-FFF2-40B4-BE49-F238E27FC236}">
                <a16:creationId xmlns:a16="http://schemas.microsoft.com/office/drawing/2014/main" id="{B4C4D9CB-258F-462F-8B0A-91FE454EA5D0}"/>
              </a:ext>
            </a:extLst>
          </p:cNvPr>
          <p:cNvPicPr>
            <a:picLocks noChangeAspect="1"/>
          </p:cNvPicPr>
          <p:nvPr/>
        </p:nvPicPr>
        <p:blipFill>
          <a:blip r:embed="rId3"/>
          <a:stretch>
            <a:fillRect/>
          </a:stretch>
        </p:blipFill>
        <p:spPr>
          <a:xfrm>
            <a:off x="767408" y="1124744"/>
            <a:ext cx="5832648" cy="5051490"/>
          </a:xfrm>
          <a:prstGeom prst="rect">
            <a:avLst/>
          </a:prstGeom>
        </p:spPr>
      </p:pic>
      <p:pic>
        <p:nvPicPr>
          <p:cNvPr id="3" name="Picture 2">
            <a:extLst>
              <a:ext uri="{FF2B5EF4-FFF2-40B4-BE49-F238E27FC236}">
                <a16:creationId xmlns:a16="http://schemas.microsoft.com/office/drawing/2014/main" id="{36E02B16-6B63-4CA6-9F6B-56485F88494C}"/>
              </a:ext>
            </a:extLst>
          </p:cNvPr>
          <p:cNvPicPr>
            <a:picLocks noChangeAspect="1"/>
          </p:cNvPicPr>
          <p:nvPr/>
        </p:nvPicPr>
        <p:blipFill>
          <a:blip r:embed="rId4"/>
          <a:stretch>
            <a:fillRect/>
          </a:stretch>
        </p:blipFill>
        <p:spPr>
          <a:xfrm>
            <a:off x="6619248" y="2676525"/>
            <a:ext cx="5210175" cy="1504950"/>
          </a:xfrm>
          <a:prstGeom prst="rect">
            <a:avLst/>
          </a:prstGeom>
        </p:spPr>
      </p:pic>
    </p:spTree>
    <p:extLst>
      <p:ext uri="{BB962C8B-B14F-4D97-AF65-F5344CB8AC3E}">
        <p14:creationId xmlns:p14="http://schemas.microsoft.com/office/powerpoint/2010/main" val="287831649"/>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r>
              <a:rPr lang="en-US" sz="2800" dirty="0"/>
              <a:t>Switch statements</a:t>
            </a:r>
          </a:p>
        </p:txBody>
      </p:sp>
      <p:pic>
        <p:nvPicPr>
          <p:cNvPr id="4" name="Picture 3">
            <a:extLst>
              <a:ext uri="{FF2B5EF4-FFF2-40B4-BE49-F238E27FC236}">
                <a16:creationId xmlns:a16="http://schemas.microsoft.com/office/drawing/2014/main" id="{E4711297-EDB4-4B64-B354-C9E34B44331F}"/>
              </a:ext>
            </a:extLst>
          </p:cNvPr>
          <p:cNvPicPr>
            <a:picLocks noChangeAspect="1"/>
          </p:cNvPicPr>
          <p:nvPr/>
        </p:nvPicPr>
        <p:blipFill>
          <a:blip r:embed="rId3"/>
          <a:stretch>
            <a:fillRect/>
          </a:stretch>
        </p:blipFill>
        <p:spPr>
          <a:xfrm>
            <a:off x="1199456" y="1124744"/>
            <a:ext cx="6743700" cy="4876800"/>
          </a:xfrm>
          <a:prstGeom prst="rect">
            <a:avLst/>
          </a:prstGeom>
        </p:spPr>
      </p:pic>
    </p:spTree>
    <p:extLst>
      <p:ext uri="{BB962C8B-B14F-4D97-AF65-F5344CB8AC3E}">
        <p14:creationId xmlns:p14="http://schemas.microsoft.com/office/powerpoint/2010/main" val="2848347371"/>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9620" y="3080634"/>
            <a:ext cx="9470836" cy="708406"/>
          </a:xfrm>
        </p:spPr>
        <p:txBody>
          <a:bodyPr/>
          <a:lstStyle/>
          <a:p>
            <a:pPr algn="ctr"/>
            <a:r>
              <a:rPr lang="en-US" dirty="0"/>
              <a:t>Loop Statements</a:t>
            </a:r>
          </a:p>
        </p:txBody>
      </p:sp>
    </p:spTree>
    <p:extLst>
      <p:ext uri="{BB962C8B-B14F-4D97-AF65-F5344CB8AC3E}">
        <p14:creationId xmlns:p14="http://schemas.microsoft.com/office/powerpoint/2010/main" val="4276094406"/>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r>
              <a:rPr lang="en-US" sz="2800" dirty="0"/>
              <a:t>Loop statements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4" y="1080000"/>
            <a:ext cx="11953327" cy="4698000"/>
          </a:xfrm>
        </p:spPr>
        <p:txBody>
          <a:bodyPr/>
          <a:lstStyle/>
          <a:p>
            <a:r>
              <a:rPr lang="en-US" dirty="0"/>
              <a:t> Different Kinds of Loops </a:t>
            </a:r>
          </a:p>
          <a:p>
            <a:r>
              <a:rPr lang="en-US" dirty="0"/>
              <a:t>JavaScript supports different kinds of loops: </a:t>
            </a:r>
          </a:p>
          <a:p>
            <a:r>
              <a:rPr lang="en-US" dirty="0"/>
              <a:t> for - loops through a block of code a number of times </a:t>
            </a:r>
          </a:p>
          <a:p>
            <a:pPr lvl="1"/>
            <a:r>
              <a:rPr lang="en-US" dirty="0"/>
              <a:t>For a loop, when you execute a loop for a fixed number of times, the loop does three specified tasks (Statement 1, Statement 2, Statement 3)</a:t>
            </a:r>
          </a:p>
          <a:p>
            <a:r>
              <a:rPr lang="en-US" dirty="0"/>
              <a:t>for/in - loops through the properties of an object </a:t>
            </a:r>
          </a:p>
          <a:p>
            <a:r>
              <a:rPr lang="en-US" dirty="0"/>
              <a:t> while - loops through a block of code while a specified condition is true </a:t>
            </a:r>
          </a:p>
          <a:p>
            <a:r>
              <a:rPr lang="en-US" dirty="0"/>
              <a:t>do/while - also loops through a block of code while a specified condition is true</a:t>
            </a:r>
          </a:p>
          <a:p>
            <a:pPr lvl="1"/>
            <a:r>
              <a:rPr lang="en-US" dirty="0"/>
              <a:t> It will execute at least once even if the condition is to be not satisfied. If the condition is true, it will continue executing and once the condition becomes false, it stops the code execution.</a:t>
            </a:r>
          </a:p>
        </p:txBody>
      </p:sp>
    </p:spTree>
    <p:extLst>
      <p:ext uri="{BB962C8B-B14F-4D97-AF65-F5344CB8AC3E}">
        <p14:creationId xmlns:p14="http://schemas.microsoft.com/office/powerpoint/2010/main" val="3796500344"/>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r>
              <a:rPr lang="en-US" sz="2800" dirty="0"/>
              <a:t>For Loop statements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4" y="1080000"/>
            <a:ext cx="11953327" cy="4698000"/>
          </a:xfrm>
        </p:spPr>
        <p:txBody>
          <a:bodyPr/>
          <a:lstStyle/>
          <a:p>
            <a:r>
              <a:rPr lang="en-US" dirty="0"/>
              <a:t>for (statement 1; statement 2; statement 3)</a:t>
            </a:r>
          </a:p>
          <a:p>
            <a:pPr marL="0" indent="0">
              <a:buNone/>
            </a:pPr>
            <a:r>
              <a:rPr lang="en-US" dirty="0"/>
              <a:t>	 { </a:t>
            </a:r>
          </a:p>
          <a:p>
            <a:pPr marL="0" indent="0">
              <a:buNone/>
            </a:pPr>
            <a:r>
              <a:rPr lang="en-US" dirty="0"/>
              <a:t>	code block to be executed</a:t>
            </a:r>
          </a:p>
          <a:p>
            <a:pPr marL="0" indent="0">
              <a:buNone/>
            </a:pPr>
            <a:r>
              <a:rPr lang="en-US" dirty="0"/>
              <a:t>	 }</a:t>
            </a:r>
          </a:p>
          <a:p>
            <a:r>
              <a:rPr lang="en-US" dirty="0"/>
              <a:t> Statement 1 is executed before the loop (the code block) starts. </a:t>
            </a:r>
          </a:p>
          <a:p>
            <a:r>
              <a:rPr lang="en-US" dirty="0"/>
              <a:t> Statement 2 defines the condition for running the loop (the code block).</a:t>
            </a:r>
          </a:p>
          <a:p>
            <a:r>
              <a:rPr lang="en-US" dirty="0"/>
              <a:t> Statement 3 is executed each time after the loop (the code block) has been executed. Example </a:t>
            </a:r>
          </a:p>
          <a:p>
            <a:pPr marL="366713" lvl="1" indent="0">
              <a:buNone/>
            </a:pPr>
            <a:r>
              <a:rPr lang="en-US" sz="1600" dirty="0"/>
              <a:t>for (</a:t>
            </a:r>
            <a:r>
              <a:rPr lang="en-US" sz="1600" dirty="0" err="1"/>
              <a:t>i</a:t>
            </a:r>
            <a:r>
              <a:rPr lang="en-US" sz="1600" dirty="0"/>
              <a:t> = 0; </a:t>
            </a:r>
            <a:r>
              <a:rPr lang="en-US" sz="1600" dirty="0" err="1"/>
              <a:t>i</a:t>
            </a:r>
            <a:r>
              <a:rPr lang="en-US" sz="1600" dirty="0"/>
              <a:t> &lt; 5; </a:t>
            </a:r>
            <a:r>
              <a:rPr lang="en-US" sz="1600" dirty="0" err="1"/>
              <a:t>i</a:t>
            </a:r>
            <a:r>
              <a:rPr lang="en-US" sz="1600" dirty="0"/>
              <a:t>++)</a:t>
            </a:r>
          </a:p>
          <a:p>
            <a:pPr marL="366713" lvl="1" indent="0">
              <a:buNone/>
            </a:pPr>
            <a:r>
              <a:rPr lang="en-US" sz="1600" dirty="0"/>
              <a:t> {</a:t>
            </a:r>
          </a:p>
          <a:p>
            <a:pPr marL="366713" lvl="1" indent="0">
              <a:buNone/>
            </a:pPr>
            <a:r>
              <a:rPr lang="en-US" sz="1600" dirty="0"/>
              <a:t> text += "The number is " + </a:t>
            </a:r>
            <a:r>
              <a:rPr lang="en-US" sz="1600" dirty="0" err="1"/>
              <a:t>i</a:t>
            </a:r>
            <a:r>
              <a:rPr lang="en-US" sz="1600" dirty="0"/>
              <a:t> + ""; </a:t>
            </a:r>
          </a:p>
          <a:p>
            <a:pPr marL="366713" lvl="1" indent="0">
              <a:buNone/>
            </a:pPr>
            <a:r>
              <a:rPr lang="en-US" sz="1600" dirty="0"/>
              <a:t>alert(text); </a:t>
            </a:r>
          </a:p>
          <a:p>
            <a:pPr marL="366713" lvl="1" indent="0">
              <a:buNone/>
            </a:pPr>
            <a:r>
              <a:rPr lang="en-US" sz="1600" dirty="0"/>
              <a:t>} </a:t>
            </a:r>
          </a:p>
        </p:txBody>
      </p:sp>
    </p:spTree>
    <p:extLst>
      <p:ext uri="{BB962C8B-B14F-4D97-AF65-F5344CB8AC3E}">
        <p14:creationId xmlns:p14="http://schemas.microsoft.com/office/powerpoint/2010/main" val="3725661173"/>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r>
              <a:rPr lang="en-US" sz="2800" dirty="0"/>
              <a:t>Examples using For Loop statements</a:t>
            </a:r>
          </a:p>
        </p:txBody>
      </p:sp>
      <p:pic>
        <p:nvPicPr>
          <p:cNvPr id="6" name="Content Placeholder 5">
            <a:extLst>
              <a:ext uri="{FF2B5EF4-FFF2-40B4-BE49-F238E27FC236}">
                <a16:creationId xmlns:a16="http://schemas.microsoft.com/office/drawing/2014/main" id="{88EA5DAF-B2E5-459E-8F41-0B9FCF3A44BE}"/>
              </a:ext>
            </a:extLst>
          </p:cNvPr>
          <p:cNvPicPr>
            <a:picLocks noGrp="1" noChangeAspect="1"/>
          </p:cNvPicPr>
          <p:nvPr>
            <p:ph idx="1"/>
          </p:nvPr>
        </p:nvPicPr>
        <p:blipFill>
          <a:blip r:embed="rId3"/>
          <a:stretch>
            <a:fillRect/>
          </a:stretch>
        </p:blipFill>
        <p:spPr>
          <a:xfrm>
            <a:off x="695400" y="1412776"/>
            <a:ext cx="9896475" cy="3733800"/>
          </a:xfrm>
          <a:prstGeom prst="rect">
            <a:avLst/>
          </a:prstGeom>
        </p:spPr>
      </p:pic>
    </p:spTree>
    <p:extLst>
      <p:ext uri="{BB962C8B-B14F-4D97-AF65-F5344CB8AC3E}">
        <p14:creationId xmlns:p14="http://schemas.microsoft.com/office/powerpoint/2010/main" val="4190314397"/>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r>
              <a:rPr lang="en-US" sz="2800" dirty="0"/>
              <a:t>Examples using For Loop statements</a:t>
            </a:r>
          </a:p>
        </p:txBody>
      </p:sp>
      <p:pic>
        <p:nvPicPr>
          <p:cNvPr id="4" name="Picture 3">
            <a:extLst>
              <a:ext uri="{FF2B5EF4-FFF2-40B4-BE49-F238E27FC236}">
                <a16:creationId xmlns:a16="http://schemas.microsoft.com/office/drawing/2014/main" id="{97D3EEE7-89C1-4CBF-A13C-E87A1E6EB8DC}"/>
              </a:ext>
            </a:extLst>
          </p:cNvPr>
          <p:cNvPicPr>
            <a:picLocks noChangeAspect="1"/>
          </p:cNvPicPr>
          <p:nvPr/>
        </p:nvPicPr>
        <p:blipFill>
          <a:blip r:embed="rId3"/>
          <a:stretch>
            <a:fillRect/>
          </a:stretch>
        </p:blipFill>
        <p:spPr>
          <a:xfrm>
            <a:off x="695400" y="1124744"/>
            <a:ext cx="8324850" cy="4819650"/>
          </a:xfrm>
          <a:prstGeom prst="rect">
            <a:avLst/>
          </a:prstGeom>
        </p:spPr>
      </p:pic>
      <p:pic>
        <p:nvPicPr>
          <p:cNvPr id="7" name="Picture 6">
            <a:extLst>
              <a:ext uri="{FF2B5EF4-FFF2-40B4-BE49-F238E27FC236}">
                <a16:creationId xmlns:a16="http://schemas.microsoft.com/office/drawing/2014/main" id="{7472FA17-FBDD-434A-8434-5BB00832F4AE}"/>
              </a:ext>
            </a:extLst>
          </p:cNvPr>
          <p:cNvPicPr>
            <a:picLocks noChangeAspect="1"/>
          </p:cNvPicPr>
          <p:nvPr/>
        </p:nvPicPr>
        <p:blipFill>
          <a:blip r:embed="rId4"/>
          <a:stretch>
            <a:fillRect/>
          </a:stretch>
        </p:blipFill>
        <p:spPr>
          <a:xfrm>
            <a:off x="4667603" y="5181600"/>
            <a:ext cx="7515225" cy="1676400"/>
          </a:xfrm>
          <a:prstGeom prst="rect">
            <a:avLst/>
          </a:prstGeom>
        </p:spPr>
      </p:pic>
    </p:spTree>
    <p:extLst>
      <p:ext uri="{BB962C8B-B14F-4D97-AF65-F5344CB8AC3E}">
        <p14:creationId xmlns:p14="http://schemas.microsoft.com/office/powerpoint/2010/main" val="1628233215"/>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r>
              <a:rPr lang="en-US" sz="2800" dirty="0" err="1"/>
              <a:t>For..in</a:t>
            </a:r>
            <a:r>
              <a:rPr lang="en-US" sz="2800" dirty="0"/>
              <a:t>  statements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4" y="1080000"/>
            <a:ext cx="11953327" cy="4698000"/>
          </a:xfrm>
        </p:spPr>
        <p:txBody>
          <a:bodyPr/>
          <a:lstStyle/>
          <a:p>
            <a:r>
              <a:rPr lang="en-US" dirty="0"/>
              <a:t>The JavaScript for/in statement loops through the properties of an object:</a:t>
            </a:r>
          </a:p>
          <a:p>
            <a:r>
              <a:rPr lang="en-US" dirty="0"/>
              <a:t> Example </a:t>
            </a:r>
          </a:p>
          <a:p>
            <a:pPr marL="366713" lvl="1" indent="0">
              <a:buNone/>
            </a:pPr>
            <a:r>
              <a:rPr lang="en-US" dirty="0"/>
              <a:t>&lt;script type=“text/</a:t>
            </a:r>
            <a:r>
              <a:rPr lang="en-US" dirty="0" err="1"/>
              <a:t>javascript</a:t>
            </a:r>
            <a:r>
              <a:rPr lang="en-US" dirty="0"/>
              <a:t>”&gt;</a:t>
            </a:r>
          </a:p>
          <a:p>
            <a:pPr marL="735013" lvl="2" indent="0">
              <a:buNone/>
            </a:pPr>
            <a:r>
              <a:rPr lang="en-US" sz="2000" dirty="0"/>
              <a:t>var x;</a:t>
            </a:r>
          </a:p>
          <a:p>
            <a:pPr marL="735013" lvl="2" indent="0">
              <a:buNone/>
            </a:pPr>
            <a:r>
              <a:rPr lang="en-US" sz="2000" dirty="0"/>
              <a:t>var cars =["</a:t>
            </a:r>
            <a:r>
              <a:rPr lang="en-US" sz="2000" dirty="0" err="1"/>
              <a:t>Maruthi</a:t>
            </a:r>
            <a:r>
              <a:rPr lang="en-US" sz="2000" dirty="0"/>
              <a:t>","</a:t>
            </a:r>
            <a:r>
              <a:rPr lang="en-US" sz="2000" dirty="0" err="1"/>
              <a:t>Toyoto</a:t>
            </a:r>
            <a:r>
              <a:rPr lang="en-US" sz="2000" dirty="0"/>
              <a:t>", "BMW"];</a:t>
            </a:r>
          </a:p>
          <a:p>
            <a:pPr marL="735013" lvl="2" indent="0">
              <a:buNone/>
            </a:pPr>
            <a:r>
              <a:rPr lang="en-US" sz="2000" dirty="0"/>
              <a:t>for (x in cars)</a:t>
            </a:r>
          </a:p>
          <a:p>
            <a:pPr marL="735013" lvl="2" indent="0">
              <a:buNone/>
            </a:pPr>
            <a:r>
              <a:rPr lang="en-US" sz="2000" dirty="0"/>
              <a:t>{</a:t>
            </a:r>
          </a:p>
          <a:p>
            <a:pPr marL="735013" lvl="2" indent="0">
              <a:buNone/>
            </a:pPr>
            <a:r>
              <a:rPr lang="en-US" sz="2000" dirty="0"/>
              <a:t>alert(x+ "="+ cars[x]);</a:t>
            </a:r>
          </a:p>
          <a:p>
            <a:pPr marL="735013" lvl="2" indent="0">
              <a:buNone/>
            </a:pPr>
            <a:r>
              <a:rPr lang="en-US" sz="2000" dirty="0"/>
              <a:t>}</a:t>
            </a:r>
          </a:p>
          <a:p>
            <a:pPr marL="366713" lvl="1" indent="0">
              <a:buNone/>
            </a:pPr>
            <a:r>
              <a:rPr lang="en-US" dirty="0"/>
              <a:t>&lt;/script&gt;</a:t>
            </a:r>
          </a:p>
        </p:txBody>
      </p:sp>
    </p:spTree>
    <p:extLst>
      <p:ext uri="{BB962C8B-B14F-4D97-AF65-F5344CB8AC3E}">
        <p14:creationId xmlns:p14="http://schemas.microsoft.com/office/powerpoint/2010/main" val="750509630"/>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r>
              <a:rPr lang="en-US" sz="2800" dirty="0"/>
              <a:t>While loop statements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4" y="1080000"/>
            <a:ext cx="11953327" cy="4698000"/>
          </a:xfrm>
        </p:spPr>
        <p:txBody>
          <a:bodyPr/>
          <a:lstStyle/>
          <a:p>
            <a:r>
              <a:rPr lang="en-US" dirty="0"/>
              <a:t>The while loop loops through a block of code as long as a specified condition is true. while (condition) </a:t>
            </a:r>
          </a:p>
          <a:p>
            <a:pPr marL="0" indent="0">
              <a:buNone/>
            </a:pPr>
            <a:r>
              <a:rPr lang="en-US" dirty="0"/>
              <a:t>	{ code block to be executed } </a:t>
            </a:r>
          </a:p>
          <a:p>
            <a:pPr marL="0" indent="0">
              <a:buNone/>
            </a:pPr>
            <a:r>
              <a:rPr lang="en-US" dirty="0"/>
              <a:t>&lt;script type="text/</a:t>
            </a:r>
            <a:r>
              <a:rPr lang="en-US" dirty="0" err="1"/>
              <a:t>javascript</a:t>
            </a:r>
            <a:r>
              <a:rPr lang="en-US" dirty="0"/>
              <a:t>"&gt;</a:t>
            </a:r>
          </a:p>
          <a:p>
            <a:pPr marL="366713" lvl="1" indent="0">
              <a:buNone/>
            </a:pPr>
            <a:r>
              <a:rPr lang="en-US" sz="2400" dirty="0"/>
              <a:t>var </a:t>
            </a:r>
            <a:r>
              <a:rPr lang="en-US" sz="2400" dirty="0" err="1"/>
              <a:t>i</a:t>
            </a:r>
            <a:r>
              <a:rPr lang="en-US" sz="2400" dirty="0"/>
              <a:t>=0;</a:t>
            </a:r>
          </a:p>
          <a:p>
            <a:pPr marL="366713" lvl="1" indent="0">
              <a:buNone/>
            </a:pPr>
            <a:r>
              <a:rPr lang="en-US" sz="2400" dirty="0"/>
              <a:t>while (</a:t>
            </a:r>
            <a:r>
              <a:rPr lang="en-US" sz="2400" dirty="0" err="1"/>
              <a:t>i</a:t>
            </a:r>
            <a:r>
              <a:rPr lang="en-US" sz="2400" dirty="0"/>
              <a:t> &lt; 10)</a:t>
            </a:r>
          </a:p>
          <a:p>
            <a:pPr marL="366713" lvl="1" indent="0">
              <a:buNone/>
            </a:pPr>
            <a:r>
              <a:rPr lang="en-US" sz="2400" dirty="0"/>
              <a:t>{</a:t>
            </a:r>
          </a:p>
          <a:p>
            <a:pPr marL="366713" lvl="1" indent="0">
              <a:buNone/>
            </a:pPr>
            <a:r>
              <a:rPr lang="en-US" sz="2400" dirty="0"/>
              <a:t>alert("</a:t>
            </a:r>
            <a:r>
              <a:rPr lang="en-US" sz="2400" dirty="0" err="1"/>
              <a:t>i</a:t>
            </a:r>
            <a:r>
              <a:rPr lang="en-US" sz="2400" dirty="0"/>
              <a:t>="+</a:t>
            </a:r>
            <a:r>
              <a:rPr lang="en-US" sz="2400" dirty="0" err="1"/>
              <a:t>i</a:t>
            </a:r>
            <a:r>
              <a:rPr lang="en-US" sz="2400" dirty="0"/>
              <a:t>);</a:t>
            </a:r>
          </a:p>
          <a:p>
            <a:pPr marL="366713" lvl="1" indent="0">
              <a:buNone/>
            </a:pPr>
            <a:r>
              <a:rPr lang="en-US" sz="2400" dirty="0" err="1"/>
              <a:t>i</a:t>
            </a:r>
            <a:r>
              <a:rPr lang="en-US" sz="2400" dirty="0"/>
              <a:t>++;</a:t>
            </a:r>
          </a:p>
          <a:p>
            <a:pPr marL="366713" lvl="1" indent="0">
              <a:buNone/>
            </a:pPr>
            <a:r>
              <a:rPr lang="en-US" sz="2400" dirty="0"/>
              <a:t>}</a:t>
            </a:r>
          </a:p>
          <a:p>
            <a:pPr marL="0" indent="0">
              <a:buNone/>
            </a:pPr>
            <a:r>
              <a:rPr lang="en-US" dirty="0"/>
              <a:t>&lt;/script&gt;</a:t>
            </a:r>
          </a:p>
        </p:txBody>
      </p:sp>
    </p:spTree>
    <p:extLst>
      <p:ext uri="{BB962C8B-B14F-4D97-AF65-F5344CB8AC3E}">
        <p14:creationId xmlns:p14="http://schemas.microsoft.com/office/powerpoint/2010/main" val="371547987"/>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r>
              <a:rPr lang="en-US" sz="2800" dirty="0"/>
              <a:t>While loop statements</a:t>
            </a:r>
          </a:p>
        </p:txBody>
      </p:sp>
      <p:pic>
        <p:nvPicPr>
          <p:cNvPr id="6" name="Content Placeholder 5">
            <a:extLst>
              <a:ext uri="{FF2B5EF4-FFF2-40B4-BE49-F238E27FC236}">
                <a16:creationId xmlns:a16="http://schemas.microsoft.com/office/drawing/2014/main" id="{B6552AF5-65D2-4E16-94A2-E63A0D6B1E5E}"/>
              </a:ext>
            </a:extLst>
          </p:cNvPr>
          <p:cNvPicPr>
            <a:picLocks noGrp="1" noChangeAspect="1"/>
          </p:cNvPicPr>
          <p:nvPr>
            <p:ph idx="1"/>
          </p:nvPr>
        </p:nvPicPr>
        <p:blipFill>
          <a:blip r:embed="rId3"/>
          <a:stretch>
            <a:fillRect/>
          </a:stretch>
        </p:blipFill>
        <p:spPr>
          <a:xfrm>
            <a:off x="553925" y="116632"/>
            <a:ext cx="10144125" cy="2598101"/>
          </a:xfrm>
          <a:prstGeom prst="rect">
            <a:avLst/>
          </a:prstGeom>
        </p:spPr>
      </p:pic>
      <p:pic>
        <p:nvPicPr>
          <p:cNvPr id="7" name="Picture 6">
            <a:extLst>
              <a:ext uri="{FF2B5EF4-FFF2-40B4-BE49-F238E27FC236}">
                <a16:creationId xmlns:a16="http://schemas.microsoft.com/office/drawing/2014/main" id="{9570F1B4-8934-486F-AE2D-2A4CA39F8B8D}"/>
              </a:ext>
            </a:extLst>
          </p:cNvPr>
          <p:cNvPicPr>
            <a:picLocks noChangeAspect="1"/>
          </p:cNvPicPr>
          <p:nvPr/>
        </p:nvPicPr>
        <p:blipFill>
          <a:blip r:embed="rId4"/>
          <a:stretch>
            <a:fillRect/>
          </a:stretch>
        </p:blipFill>
        <p:spPr>
          <a:xfrm>
            <a:off x="2495600" y="2503807"/>
            <a:ext cx="5544616" cy="4374831"/>
          </a:xfrm>
          <a:prstGeom prst="rect">
            <a:avLst/>
          </a:prstGeom>
        </p:spPr>
      </p:pic>
    </p:spTree>
    <p:extLst>
      <p:ext uri="{BB962C8B-B14F-4D97-AF65-F5344CB8AC3E}">
        <p14:creationId xmlns:p14="http://schemas.microsoft.com/office/powerpoint/2010/main" val="103081721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124744"/>
            <a:ext cx="11593288" cy="1426692"/>
          </a:xfrm>
        </p:spPr>
        <p:txBody>
          <a:bodyPr numCol="2"/>
          <a:lstStyle/>
          <a:p>
            <a:r>
              <a:rPr lang="en-US" sz="2000" dirty="0"/>
              <a:t>An external style sheet is a .</a:t>
            </a:r>
            <a:r>
              <a:rPr lang="en-US" sz="2000" dirty="0" err="1"/>
              <a:t>css</a:t>
            </a:r>
            <a:r>
              <a:rPr lang="en-US" sz="2000" dirty="0"/>
              <a:t> file containing the style definition (declaration)</a:t>
            </a:r>
          </a:p>
          <a:p>
            <a:r>
              <a:rPr lang="en-US" sz="2000" dirty="0"/>
              <a:t>Use it when you need to control the style for an entire web site</a:t>
            </a:r>
          </a:p>
          <a:p>
            <a:r>
              <a:rPr lang="en-US" sz="2000" dirty="0"/>
              <a:t>Example</a:t>
            </a:r>
          </a:p>
          <a:p>
            <a:r>
              <a:rPr lang="en-US" sz="2000" dirty="0"/>
              <a:t>h1, h2, h3, h4, h5, h6 {color : red; font-family : sans-serif}</a:t>
            </a:r>
          </a:p>
          <a:p>
            <a:r>
              <a:rPr lang="en-US" sz="2000" dirty="0"/>
              <a:t>Save this in a new document using a .</a:t>
            </a:r>
            <a:r>
              <a:rPr lang="en-US" sz="2000" dirty="0" err="1"/>
              <a:t>css</a:t>
            </a:r>
            <a:r>
              <a:rPr lang="en-US" sz="2000" dirty="0"/>
              <a:t> extension</a:t>
            </a:r>
          </a:p>
          <a:p>
            <a:endParaRPr lang="en-US" sz="2000" dirty="0"/>
          </a:p>
          <a:p>
            <a:endParaRPr lang="en-US" sz="2000" dirty="0"/>
          </a:p>
          <a:p>
            <a:endParaRPr lang="en-US" sz="2000" dirty="0"/>
          </a:p>
          <a:p>
            <a:r>
              <a:rPr lang="en-US" sz="2000" dirty="0"/>
              <a:t>Creating an External Style Sheet</a:t>
            </a:r>
          </a:p>
          <a:p>
            <a:pPr lvl="1"/>
            <a:r>
              <a:rPr lang="en-US" sz="1600" dirty="0"/>
              <a:t>Open a new blank document in Notepad</a:t>
            </a:r>
          </a:p>
          <a:p>
            <a:pPr lvl="1"/>
            <a:r>
              <a:rPr lang="en-US" sz="1600" dirty="0"/>
              <a:t>Type style declarations</a:t>
            </a:r>
          </a:p>
          <a:p>
            <a:pPr marL="355600" lvl="1" indent="0">
              <a:buNone/>
            </a:pPr>
            <a:r>
              <a:rPr lang="en-US" sz="1600" dirty="0"/>
              <a:t>	</a:t>
            </a:r>
            <a:r>
              <a:rPr lang="en-US" sz="1600" b="1" dirty="0"/>
              <a:t>h1 {</a:t>
            </a:r>
            <a:r>
              <a:rPr lang="en-US" sz="1600" b="1" dirty="0" err="1"/>
              <a:t>color:red</a:t>
            </a:r>
            <a:r>
              <a:rPr lang="en-US" sz="1600" b="1" dirty="0"/>
              <a:t>; </a:t>
            </a:r>
            <a:r>
              <a:rPr lang="en-US" sz="1600" b="1" dirty="0" err="1"/>
              <a:t>font-family:sans-serif</a:t>
            </a:r>
            <a:r>
              <a:rPr lang="en-US" sz="1600" b="1" dirty="0"/>
              <a:t>;}</a:t>
            </a:r>
          </a:p>
          <a:p>
            <a:pPr lvl="1"/>
            <a:r>
              <a:rPr lang="en-US" sz="1600" dirty="0"/>
              <a:t>Do not include &lt;style&gt; tags</a:t>
            </a:r>
          </a:p>
          <a:p>
            <a:pPr lvl="1"/>
            <a:r>
              <a:rPr lang="en-US" sz="1600" dirty="0"/>
              <a:t>Save the document as filename.css</a:t>
            </a:r>
            <a:endParaRPr lang="en-GB" altLang="en-US" dirty="0"/>
          </a:p>
          <a:p>
            <a:r>
              <a:rPr lang="en-US" sz="2000" dirty="0"/>
              <a:t>Linking to Style Sheets</a:t>
            </a:r>
          </a:p>
          <a:p>
            <a:pPr lvl="1"/>
            <a:r>
              <a:rPr lang="en-US" sz="1600" dirty="0"/>
              <a:t>Open an HTML file</a:t>
            </a:r>
          </a:p>
          <a:p>
            <a:pPr lvl="1"/>
            <a:r>
              <a:rPr lang="en-US" sz="1600" dirty="0"/>
              <a:t>Between &lt;head&gt; and &lt;/head&gt; add </a:t>
            </a:r>
          </a:p>
          <a:p>
            <a:pPr marL="355600" lvl="1" indent="0">
              <a:buNone/>
            </a:pPr>
            <a:r>
              <a:rPr lang="en-US" sz="1600" dirty="0"/>
              <a:t>	&lt;link </a:t>
            </a:r>
            <a:r>
              <a:rPr lang="en-US" sz="1600" dirty="0" err="1"/>
              <a:t>href</a:t>
            </a:r>
            <a:r>
              <a:rPr lang="en-US" sz="1600" dirty="0"/>
              <a:t>=URL </a:t>
            </a:r>
            <a:r>
              <a:rPr lang="en-US" sz="1600" dirty="0" err="1"/>
              <a:t>rel</a:t>
            </a:r>
            <a:r>
              <a:rPr lang="en-US" sz="1600" dirty="0"/>
              <a:t>=“</a:t>
            </a:r>
            <a:r>
              <a:rPr lang="en-US" sz="1600" dirty="0" err="1"/>
              <a:t>relation_type</a:t>
            </a:r>
            <a:r>
              <a:rPr lang="en-US" sz="1600" dirty="0"/>
              <a:t>” type=“</a:t>
            </a:r>
            <a:r>
              <a:rPr lang="en-US" sz="1600" dirty="0" err="1"/>
              <a:t>link_type</a:t>
            </a:r>
            <a:r>
              <a:rPr lang="en-US" sz="1600" dirty="0"/>
              <a:t>”&gt;</a:t>
            </a:r>
          </a:p>
          <a:p>
            <a:pPr lvl="1"/>
            <a:r>
              <a:rPr lang="en-US" sz="1600" dirty="0"/>
              <a:t>URL is the file.css</a:t>
            </a:r>
          </a:p>
          <a:p>
            <a:pPr lvl="1"/>
            <a:r>
              <a:rPr lang="en-US" sz="1600" dirty="0" err="1"/>
              <a:t>Relation_type</a:t>
            </a:r>
            <a:r>
              <a:rPr lang="en-US" sz="1600" dirty="0"/>
              <a:t>=“stylesheet” and </a:t>
            </a:r>
            <a:r>
              <a:rPr lang="en-US" sz="1600" dirty="0" err="1"/>
              <a:t>Link_type</a:t>
            </a:r>
            <a:r>
              <a:rPr lang="en-US" sz="1600" dirty="0"/>
              <a:t>=“text/</a:t>
            </a:r>
            <a:r>
              <a:rPr lang="en-US" sz="1600" dirty="0" err="1"/>
              <a:t>css</a:t>
            </a:r>
            <a:r>
              <a:rPr lang="en-US" sz="1600" dirty="0"/>
              <a:t>”</a:t>
            </a:r>
          </a:p>
          <a:p>
            <a:pPr lvl="1"/>
            <a:r>
              <a:rPr lang="en-US" sz="1600" dirty="0"/>
              <a:t>Save this file and the .</a:t>
            </a:r>
            <a:r>
              <a:rPr lang="en-US" sz="1600" dirty="0" err="1"/>
              <a:t>css</a:t>
            </a:r>
            <a:r>
              <a:rPr lang="en-US" sz="1600" dirty="0"/>
              <a:t> file in the same web server directory</a:t>
            </a:r>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r>
              <a:rPr lang="en-US" sz="3200" dirty="0"/>
              <a:t>External style sheets</a:t>
            </a:r>
            <a:br>
              <a:rPr lang="en-US" sz="3200" dirty="0"/>
            </a:br>
            <a:br>
              <a:rPr lang="en-US" dirty="0"/>
            </a:br>
            <a:endParaRPr lang="en-US" dirty="0">
              <a:latin typeface="Armata" panose="020B0503040500060204" pitchFamily="34" charset="0"/>
            </a:endParaRPr>
          </a:p>
        </p:txBody>
      </p:sp>
    </p:spTree>
    <p:extLst>
      <p:ext uri="{BB962C8B-B14F-4D97-AF65-F5344CB8AC3E}">
        <p14:creationId xmlns:p14="http://schemas.microsoft.com/office/powerpoint/2010/main" val="3946595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59">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459">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459">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459">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459">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459">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9459">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9459">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9459">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459">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9459">
                                            <p:txEl>
                                              <p:pRg st="19" end="1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9459">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246302"/>
            <a:ext cx="9204101" cy="634605"/>
          </a:xfrm>
        </p:spPr>
        <p:txBody>
          <a:bodyPr vert="horz" lIns="0" tIns="0" rIns="0" bIns="0" rtlCol="0" anchor="t" anchorCtr="0">
            <a:noAutofit/>
          </a:bodyPr>
          <a:lstStyle/>
          <a:p>
            <a:r>
              <a:rPr lang="en-US" sz="2800" dirty="0"/>
              <a:t>Do ..While loop statements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4" y="1080000"/>
            <a:ext cx="11953327" cy="4698000"/>
          </a:xfrm>
        </p:spPr>
        <p:txBody>
          <a:bodyPr/>
          <a:lstStyle/>
          <a:p>
            <a:r>
              <a:rPr lang="en-US" dirty="0"/>
              <a:t>The do/while loop is a variant of the while loop. </a:t>
            </a:r>
          </a:p>
          <a:p>
            <a:r>
              <a:rPr lang="en-US" dirty="0"/>
              <a:t>This loop will execute the code block once, before checking if the condition is true, then it will repeat the loop as long as the condition is true. </a:t>
            </a:r>
          </a:p>
          <a:p>
            <a:r>
              <a:rPr lang="en-US" dirty="0"/>
              <a:t>Syntax</a:t>
            </a:r>
          </a:p>
          <a:p>
            <a:pPr marL="366713" lvl="1" indent="0">
              <a:buNone/>
            </a:pPr>
            <a:r>
              <a:rPr lang="en-US" dirty="0"/>
              <a:t> </a:t>
            </a:r>
            <a:r>
              <a:rPr lang="en-US" sz="2400" dirty="0"/>
              <a:t>do</a:t>
            </a:r>
          </a:p>
          <a:p>
            <a:pPr marL="366713" lvl="1" indent="0">
              <a:buNone/>
            </a:pPr>
            <a:r>
              <a:rPr lang="en-US" sz="2400" dirty="0"/>
              <a:t> { code block to be executed</a:t>
            </a:r>
          </a:p>
          <a:p>
            <a:pPr marL="366713" lvl="1" indent="0">
              <a:buNone/>
            </a:pPr>
            <a:r>
              <a:rPr lang="en-US" sz="2400" dirty="0"/>
              <a:t> }</a:t>
            </a:r>
          </a:p>
          <a:p>
            <a:pPr marL="366713" lvl="1" indent="0">
              <a:buNone/>
            </a:pPr>
            <a:r>
              <a:rPr lang="en-US" sz="2400" dirty="0"/>
              <a:t> while (condition); </a:t>
            </a:r>
          </a:p>
        </p:txBody>
      </p:sp>
      <p:pic>
        <p:nvPicPr>
          <p:cNvPr id="2" name="Picture 1">
            <a:extLst>
              <a:ext uri="{FF2B5EF4-FFF2-40B4-BE49-F238E27FC236}">
                <a16:creationId xmlns:a16="http://schemas.microsoft.com/office/drawing/2014/main" id="{73556E6B-B75F-47FC-B754-B6F5DCD840E6}"/>
              </a:ext>
            </a:extLst>
          </p:cNvPr>
          <p:cNvPicPr>
            <a:picLocks noChangeAspect="1"/>
          </p:cNvPicPr>
          <p:nvPr/>
        </p:nvPicPr>
        <p:blipFill>
          <a:blip r:embed="rId3"/>
          <a:stretch>
            <a:fillRect/>
          </a:stretch>
        </p:blipFill>
        <p:spPr>
          <a:xfrm>
            <a:off x="8859999" y="2276872"/>
            <a:ext cx="3312368" cy="3242780"/>
          </a:xfrm>
          <a:prstGeom prst="rect">
            <a:avLst/>
          </a:prstGeom>
          <a:ln>
            <a:solidFill>
              <a:schemeClr val="accent2"/>
            </a:solidFill>
          </a:ln>
        </p:spPr>
      </p:pic>
      <p:pic>
        <p:nvPicPr>
          <p:cNvPr id="4" name="Picture 3">
            <a:extLst>
              <a:ext uri="{FF2B5EF4-FFF2-40B4-BE49-F238E27FC236}">
                <a16:creationId xmlns:a16="http://schemas.microsoft.com/office/drawing/2014/main" id="{10E65711-A306-46E6-954E-5CE33D18D073}"/>
              </a:ext>
            </a:extLst>
          </p:cNvPr>
          <p:cNvPicPr>
            <a:picLocks noChangeAspect="1"/>
          </p:cNvPicPr>
          <p:nvPr/>
        </p:nvPicPr>
        <p:blipFill>
          <a:blip r:embed="rId4"/>
          <a:stretch>
            <a:fillRect/>
          </a:stretch>
        </p:blipFill>
        <p:spPr>
          <a:xfrm>
            <a:off x="5015880" y="2521899"/>
            <a:ext cx="3162300" cy="2752725"/>
          </a:xfrm>
          <a:prstGeom prst="rect">
            <a:avLst/>
          </a:prstGeom>
        </p:spPr>
      </p:pic>
    </p:spTree>
    <p:extLst>
      <p:ext uri="{BB962C8B-B14F-4D97-AF65-F5344CB8AC3E}">
        <p14:creationId xmlns:p14="http://schemas.microsoft.com/office/powerpoint/2010/main" val="383136269"/>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178208"/>
            <a:ext cx="9204101" cy="634605"/>
          </a:xfrm>
        </p:spPr>
        <p:txBody>
          <a:bodyPr vert="horz" lIns="0" tIns="0" rIns="0" bIns="0" rtlCol="0" anchor="t" anchorCtr="0">
            <a:noAutofit/>
          </a:bodyPr>
          <a:lstStyle/>
          <a:p>
            <a:r>
              <a:rPr lang="en-US" sz="2800" dirty="0"/>
              <a:t>Break statements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6696744" cy="4698000"/>
          </a:xfrm>
        </p:spPr>
        <p:txBody>
          <a:bodyPr/>
          <a:lstStyle/>
          <a:p>
            <a:r>
              <a:rPr lang="en-US" dirty="0"/>
              <a:t>The break statement "jumps out" of a loop.</a:t>
            </a:r>
          </a:p>
          <a:p>
            <a:r>
              <a:rPr lang="en-US" dirty="0"/>
              <a:t> It was used to "jump out" of a switch() statement </a:t>
            </a:r>
          </a:p>
          <a:p>
            <a:r>
              <a:rPr lang="en-US" dirty="0"/>
              <a:t> break statement also be used to jump out of a loop. </a:t>
            </a:r>
          </a:p>
          <a:p>
            <a:r>
              <a:rPr lang="en-US" dirty="0"/>
              <a:t> The break statement breaks the loop and continues executing the code after the loop (if any): </a:t>
            </a:r>
          </a:p>
          <a:p>
            <a:r>
              <a:rPr lang="en-US" dirty="0"/>
              <a:t> Example</a:t>
            </a:r>
            <a:endParaRPr lang="en-US" sz="2400" dirty="0"/>
          </a:p>
        </p:txBody>
      </p:sp>
      <p:pic>
        <p:nvPicPr>
          <p:cNvPr id="4" name="Picture 3">
            <a:extLst>
              <a:ext uri="{FF2B5EF4-FFF2-40B4-BE49-F238E27FC236}">
                <a16:creationId xmlns:a16="http://schemas.microsoft.com/office/drawing/2014/main" id="{DAE03B80-D1D1-4183-9F56-070B9FC9300C}"/>
              </a:ext>
            </a:extLst>
          </p:cNvPr>
          <p:cNvPicPr>
            <a:picLocks noChangeAspect="1"/>
          </p:cNvPicPr>
          <p:nvPr/>
        </p:nvPicPr>
        <p:blipFill>
          <a:blip r:embed="rId3"/>
          <a:stretch>
            <a:fillRect/>
          </a:stretch>
        </p:blipFill>
        <p:spPr>
          <a:xfrm>
            <a:off x="7248128" y="1556792"/>
            <a:ext cx="4980382" cy="3312368"/>
          </a:xfrm>
          <a:prstGeom prst="rect">
            <a:avLst/>
          </a:prstGeom>
          <a:ln>
            <a:solidFill>
              <a:schemeClr val="accent2"/>
            </a:solidFill>
          </a:ln>
        </p:spPr>
      </p:pic>
    </p:spTree>
    <p:extLst>
      <p:ext uri="{BB962C8B-B14F-4D97-AF65-F5344CB8AC3E}">
        <p14:creationId xmlns:p14="http://schemas.microsoft.com/office/powerpoint/2010/main" val="2664770237"/>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178208"/>
            <a:ext cx="9204101" cy="634605"/>
          </a:xfrm>
        </p:spPr>
        <p:txBody>
          <a:bodyPr vert="horz" lIns="0" tIns="0" rIns="0" bIns="0" rtlCol="0" anchor="t" anchorCtr="0">
            <a:noAutofit/>
          </a:bodyPr>
          <a:lstStyle/>
          <a:p>
            <a:r>
              <a:rPr lang="en-US" sz="2800" dirty="0"/>
              <a:t>continue statement</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6192687" cy="4698000"/>
          </a:xfrm>
        </p:spPr>
        <p:txBody>
          <a:bodyPr/>
          <a:lstStyle/>
          <a:p>
            <a:r>
              <a:rPr lang="en-US" dirty="0"/>
              <a:t>The continue statement "jumps over" one iteration in the loop. </a:t>
            </a:r>
          </a:p>
          <a:p>
            <a:r>
              <a:rPr lang="en-US" dirty="0"/>
              <a:t> The continue statement breaks one iteration (in the loop), if a specified condition occurs, and continues with the next iteration in the loop.</a:t>
            </a:r>
          </a:p>
          <a:p>
            <a:r>
              <a:rPr lang="en-US" dirty="0"/>
              <a:t> This example skips the value of 3</a:t>
            </a:r>
            <a:endParaRPr lang="en-US" sz="2400" dirty="0"/>
          </a:p>
        </p:txBody>
      </p:sp>
      <p:pic>
        <p:nvPicPr>
          <p:cNvPr id="2" name="Picture 1">
            <a:extLst>
              <a:ext uri="{FF2B5EF4-FFF2-40B4-BE49-F238E27FC236}">
                <a16:creationId xmlns:a16="http://schemas.microsoft.com/office/drawing/2014/main" id="{7699549A-5B8B-4B5A-B3EC-FC61EACD0209}"/>
              </a:ext>
            </a:extLst>
          </p:cNvPr>
          <p:cNvPicPr>
            <a:picLocks noChangeAspect="1"/>
          </p:cNvPicPr>
          <p:nvPr/>
        </p:nvPicPr>
        <p:blipFill>
          <a:blip r:embed="rId3"/>
          <a:stretch>
            <a:fillRect/>
          </a:stretch>
        </p:blipFill>
        <p:spPr>
          <a:xfrm>
            <a:off x="6816080" y="1412776"/>
            <a:ext cx="4848225" cy="2695575"/>
          </a:xfrm>
          <a:prstGeom prst="rect">
            <a:avLst/>
          </a:prstGeom>
          <a:ln>
            <a:solidFill>
              <a:schemeClr val="accent2"/>
            </a:solidFill>
          </a:ln>
        </p:spPr>
      </p:pic>
    </p:spTree>
    <p:extLst>
      <p:ext uri="{BB962C8B-B14F-4D97-AF65-F5344CB8AC3E}">
        <p14:creationId xmlns:p14="http://schemas.microsoft.com/office/powerpoint/2010/main" val="1439908740"/>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178208"/>
            <a:ext cx="9204101" cy="634605"/>
          </a:xfrm>
        </p:spPr>
        <p:txBody>
          <a:bodyPr vert="horz" lIns="0" tIns="0" rIns="0" bIns="0" rtlCol="0" anchor="t" anchorCtr="0">
            <a:noAutofit/>
          </a:bodyPr>
          <a:lstStyle/>
          <a:p>
            <a:r>
              <a:rPr lang="en-US" sz="2800" dirty="0"/>
              <a:t>Tutorial Questions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1737303" cy="4698000"/>
          </a:xfrm>
        </p:spPr>
        <p:txBody>
          <a:bodyPr/>
          <a:lstStyle/>
          <a:p>
            <a:r>
              <a:rPr lang="en-US" dirty="0"/>
              <a:t>A palindrome is a number or a text phrase that reads the same backward and forward. For example, each of the following five-digit integers is a palindrome: 12321, 55555, 45554 and 11611. Write a script that reads in a five-digit integer and determines whether it’s a palindrome. If the number is not five digits long, display an alert dialog indicating the problem to the user. Allow the user to enter a new value after dismissing the alert dialog.</a:t>
            </a:r>
          </a:p>
          <a:p>
            <a:r>
              <a:rPr lang="en-US" dirty="0"/>
              <a:t>Develop a script that will determine the gross pay for each of three employees. The company pays “straight time” for the first 40 hours worked by each employee and pays “time and a half” for all hours worked in excess of 40 hours. You’re given a list of the employees of the company, the number of hours each employee worked last week and the hourly rate of each employee. Your script should input this information for each employee, determine the employee’s gross pay and output HTML5 text that displays the employee’s gross pay. Use prompt dialogs to input the data.</a:t>
            </a:r>
            <a:endParaRPr lang="en-US" sz="2400" dirty="0"/>
          </a:p>
        </p:txBody>
      </p:sp>
    </p:spTree>
    <p:extLst>
      <p:ext uri="{BB962C8B-B14F-4D97-AF65-F5344CB8AC3E}">
        <p14:creationId xmlns:p14="http://schemas.microsoft.com/office/powerpoint/2010/main" val="1826844591"/>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178208"/>
            <a:ext cx="9204101" cy="634605"/>
          </a:xfrm>
        </p:spPr>
        <p:txBody>
          <a:bodyPr vert="horz" lIns="0" tIns="0" rIns="0" bIns="0" rtlCol="0" anchor="t" anchorCtr="0">
            <a:noAutofit/>
          </a:bodyPr>
          <a:lstStyle/>
          <a:p>
            <a:r>
              <a:rPr lang="en-US" sz="2800" dirty="0"/>
              <a:t>Tutorial Questions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983432" y="1196752"/>
            <a:ext cx="6336703" cy="4698000"/>
          </a:xfrm>
        </p:spPr>
        <p:txBody>
          <a:bodyPr/>
          <a:lstStyle/>
          <a:p>
            <a:r>
              <a:rPr lang="en-US" dirty="0"/>
              <a:t>Write a script that uses looping to print the following table of values. Output the results in an HTML5 table. Use CSS to center the data in each column.</a:t>
            </a:r>
            <a:endParaRPr lang="en-US" sz="2400" dirty="0"/>
          </a:p>
        </p:txBody>
      </p:sp>
      <p:pic>
        <p:nvPicPr>
          <p:cNvPr id="4" name="Picture 3">
            <a:extLst>
              <a:ext uri="{FF2B5EF4-FFF2-40B4-BE49-F238E27FC236}">
                <a16:creationId xmlns:a16="http://schemas.microsoft.com/office/drawing/2014/main" id="{E99FD0DA-0489-449C-BE26-40868EF77785}"/>
              </a:ext>
            </a:extLst>
          </p:cNvPr>
          <p:cNvPicPr>
            <a:picLocks noChangeAspect="1"/>
          </p:cNvPicPr>
          <p:nvPr/>
        </p:nvPicPr>
        <p:blipFill>
          <a:blip r:embed="rId3"/>
          <a:stretch>
            <a:fillRect/>
          </a:stretch>
        </p:blipFill>
        <p:spPr>
          <a:xfrm>
            <a:off x="7752184" y="1340768"/>
            <a:ext cx="3267075" cy="3771900"/>
          </a:xfrm>
          <a:prstGeom prst="rect">
            <a:avLst/>
          </a:prstGeom>
        </p:spPr>
      </p:pic>
    </p:spTree>
    <p:extLst>
      <p:ext uri="{BB962C8B-B14F-4D97-AF65-F5344CB8AC3E}">
        <p14:creationId xmlns:p14="http://schemas.microsoft.com/office/powerpoint/2010/main" val="3872741083"/>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178208"/>
            <a:ext cx="9204101" cy="634605"/>
          </a:xfrm>
        </p:spPr>
        <p:txBody>
          <a:bodyPr vert="horz" lIns="0" tIns="0" rIns="0" bIns="0" rtlCol="0" anchor="t" anchorCtr="0">
            <a:noAutofit/>
          </a:bodyPr>
          <a:lstStyle/>
          <a:p>
            <a:r>
              <a:rPr lang="en-US" sz="2800" dirty="0"/>
              <a:t>Tutorial Questions</a:t>
            </a:r>
          </a:p>
        </p:txBody>
      </p:sp>
      <p:pic>
        <p:nvPicPr>
          <p:cNvPr id="6" name="Content Placeholder 5">
            <a:extLst>
              <a:ext uri="{FF2B5EF4-FFF2-40B4-BE49-F238E27FC236}">
                <a16:creationId xmlns:a16="http://schemas.microsoft.com/office/drawing/2014/main" id="{11149722-68DC-42E5-B47A-2E2C80274BCB}"/>
              </a:ext>
            </a:extLst>
          </p:cNvPr>
          <p:cNvPicPr>
            <a:picLocks noGrp="1" noChangeAspect="1"/>
          </p:cNvPicPr>
          <p:nvPr>
            <p:ph idx="1"/>
          </p:nvPr>
        </p:nvPicPr>
        <p:blipFill>
          <a:blip r:embed="rId3"/>
          <a:stretch>
            <a:fillRect/>
          </a:stretch>
        </p:blipFill>
        <p:spPr>
          <a:xfrm>
            <a:off x="1775520" y="1124744"/>
            <a:ext cx="5689824" cy="4697413"/>
          </a:xfrm>
          <a:prstGeom prst="rect">
            <a:avLst/>
          </a:prstGeom>
        </p:spPr>
      </p:pic>
      <p:sp>
        <p:nvSpPr>
          <p:cNvPr id="7" name="TextBox 6">
            <a:extLst>
              <a:ext uri="{FF2B5EF4-FFF2-40B4-BE49-F238E27FC236}">
                <a16:creationId xmlns:a16="http://schemas.microsoft.com/office/drawing/2014/main" id="{FAB8AD24-816B-4EBE-AA47-0108C7530497}"/>
              </a:ext>
            </a:extLst>
          </p:cNvPr>
          <p:cNvSpPr txBox="1"/>
          <p:nvPr/>
        </p:nvSpPr>
        <p:spPr>
          <a:xfrm>
            <a:off x="8400256" y="2276872"/>
            <a:ext cx="2016224" cy="874085"/>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3200" dirty="0"/>
              <a:t>Predict the output??</a:t>
            </a:r>
          </a:p>
        </p:txBody>
      </p:sp>
    </p:spTree>
    <p:extLst>
      <p:ext uri="{BB962C8B-B14F-4D97-AF65-F5344CB8AC3E}">
        <p14:creationId xmlns:p14="http://schemas.microsoft.com/office/powerpoint/2010/main" val="1028672666"/>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9620" y="3080634"/>
            <a:ext cx="9470836" cy="708406"/>
          </a:xfrm>
        </p:spPr>
        <p:txBody>
          <a:bodyPr/>
          <a:lstStyle/>
          <a:p>
            <a:pPr algn="ctr"/>
            <a:r>
              <a:rPr lang="en-US" dirty="0"/>
              <a:t>Functions</a:t>
            </a:r>
          </a:p>
        </p:txBody>
      </p:sp>
    </p:spTree>
    <p:extLst>
      <p:ext uri="{BB962C8B-B14F-4D97-AF65-F5344CB8AC3E}">
        <p14:creationId xmlns:p14="http://schemas.microsoft.com/office/powerpoint/2010/main" val="2861870632"/>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178208"/>
            <a:ext cx="9204101" cy="634605"/>
          </a:xfrm>
        </p:spPr>
        <p:txBody>
          <a:bodyPr vert="horz" lIns="0" tIns="0" rIns="0" bIns="0" rtlCol="0" anchor="t" anchorCtr="0">
            <a:noAutofit/>
          </a:bodyPr>
          <a:lstStyle/>
          <a:p>
            <a:r>
              <a:rPr lang="en-US" sz="2800" dirty="0"/>
              <a:t>Functions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1737303" cy="4698000"/>
          </a:xfrm>
        </p:spPr>
        <p:txBody>
          <a:bodyPr/>
          <a:lstStyle/>
          <a:p>
            <a:r>
              <a:rPr lang="en-US" dirty="0"/>
              <a:t>function </a:t>
            </a:r>
            <a:r>
              <a:rPr lang="en-US" dirty="0" err="1"/>
              <a:t>function_name</a:t>
            </a:r>
            <a:r>
              <a:rPr lang="en-US" dirty="0"/>
              <a:t>([</a:t>
            </a:r>
            <a:r>
              <a:rPr lang="en-US" dirty="0" err="1"/>
              <a:t>formal_parameters</a:t>
            </a:r>
            <a:r>
              <a:rPr lang="en-US" dirty="0"/>
              <a:t>])</a:t>
            </a:r>
          </a:p>
          <a:p>
            <a:pPr marL="0" indent="0">
              <a:buNone/>
            </a:pPr>
            <a:r>
              <a:rPr lang="en-US" dirty="0"/>
              <a:t>	 { -- body – }</a:t>
            </a:r>
          </a:p>
          <a:p>
            <a:r>
              <a:rPr lang="en-US" dirty="0"/>
              <a:t> Return value is the parameter of return ,If there is no return, or if the end of the function is reached, undefined is returned .If return has no parameter, undefined is returned </a:t>
            </a:r>
          </a:p>
          <a:p>
            <a:r>
              <a:rPr lang="en-US" dirty="0"/>
              <a:t> Function call -Functions are invoked by writing the name of the function, followed by a left parenthesis, followed by a comma-separated list of zero or more arguments, followed by a right parenthesis</a:t>
            </a:r>
          </a:p>
          <a:p>
            <a:r>
              <a:rPr lang="en-US" dirty="0"/>
              <a:t>If fun is the name of a function, </a:t>
            </a:r>
          </a:p>
          <a:p>
            <a:pPr marL="0" indent="0">
              <a:buNone/>
            </a:pPr>
            <a:r>
              <a:rPr lang="en-US" dirty="0"/>
              <a:t>	var a=fun(); </a:t>
            </a:r>
          </a:p>
          <a:p>
            <a:pPr marL="0" indent="0">
              <a:buNone/>
            </a:pPr>
            <a:r>
              <a:rPr lang="en-US" dirty="0"/>
              <a:t>	    or</a:t>
            </a:r>
          </a:p>
          <a:p>
            <a:pPr marL="0" indent="0">
              <a:buNone/>
            </a:pPr>
            <a:r>
              <a:rPr lang="en-US" dirty="0"/>
              <a:t>	 fun();    /* A call to fun */</a:t>
            </a:r>
            <a:endParaRPr lang="en-US" sz="2400" dirty="0"/>
          </a:p>
        </p:txBody>
      </p:sp>
    </p:spTree>
    <p:extLst>
      <p:ext uri="{BB962C8B-B14F-4D97-AF65-F5344CB8AC3E}">
        <p14:creationId xmlns:p14="http://schemas.microsoft.com/office/powerpoint/2010/main" val="3788044542"/>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178208"/>
            <a:ext cx="9204101" cy="634605"/>
          </a:xfrm>
        </p:spPr>
        <p:txBody>
          <a:bodyPr vert="horz" lIns="0" tIns="0" rIns="0" bIns="0" rtlCol="0" anchor="t" anchorCtr="0">
            <a:noAutofit/>
          </a:bodyPr>
          <a:lstStyle/>
          <a:p>
            <a:r>
              <a:rPr lang="en-US" sz="2800" dirty="0"/>
              <a:t>Functions-example</a:t>
            </a:r>
          </a:p>
        </p:txBody>
      </p:sp>
      <p:pic>
        <p:nvPicPr>
          <p:cNvPr id="6" name="Content Placeholder 5">
            <a:extLst>
              <a:ext uri="{FF2B5EF4-FFF2-40B4-BE49-F238E27FC236}">
                <a16:creationId xmlns:a16="http://schemas.microsoft.com/office/drawing/2014/main" id="{9EAE8565-5116-45D6-B783-81C992E186CA}"/>
              </a:ext>
            </a:extLst>
          </p:cNvPr>
          <p:cNvPicPr>
            <a:picLocks noGrp="1" noChangeAspect="1"/>
          </p:cNvPicPr>
          <p:nvPr>
            <p:ph idx="1"/>
          </p:nvPr>
        </p:nvPicPr>
        <p:blipFill>
          <a:blip r:embed="rId3"/>
          <a:stretch>
            <a:fillRect/>
          </a:stretch>
        </p:blipFill>
        <p:spPr>
          <a:xfrm>
            <a:off x="901078" y="1425575"/>
            <a:ext cx="10389844" cy="4697413"/>
          </a:xfrm>
          <a:prstGeom prst="rect">
            <a:avLst/>
          </a:prstGeom>
        </p:spPr>
      </p:pic>
    </p:spTree>
    <p:extLst>
      <p:ext uri="{BB962C8B-B14F-4D97-AF65-F5344CB8AC3E}">
        <p14:creationId xmlns:p14="http://schemas.microsoft.com/office/powerpoint/2010/main" val="3963438165"/>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178208"/>
            <a:ext cx="9204101" cy="634605"/>
          </a:xfrm>
        </p:spPr>
        <p:txBody>
          <a:bodyPr vert="horz" lIns="0" tIns="0" rIns="0" bIns="0" rtlCol="0" anchor="t" anchorCtr="0">
            <a:noAutofit/>
          </a:bodyPr>
          <a:lstStyle/>
          <a:p>
            <a:r>
              <a:rPr lang="en-US" sz="2800" dirty="0"/>
              <a:t>Functions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1737303" cy="4698000"/>
          </a:xfrm>
        </p:spPr>
        <p:txBody>
          <a:bodyPr/>
          <a:lstStyle/>
          <a:p>
            <a:r>
              <a:rPr lang="en-US" dirty="0"/>
              <a:t>The parameter values that appear in a call to a function are called actual parameters.</a:t>
            </a:r>
          </a:p>
          <a:p>
            <a:r>
              <a:rPr lang="en-US" dirty="0"/>
              <a:t>The parameter names that appear in the header of a function definition, which correspond to the actual parameters in calls to the function, are called formal parameters. </a:t>
            </a:r>
          </a:p>
          <a:p>
            <a:r>
              <a:rPr lang="en-US" dirty="0"/>
              <a:t> JavaScript uses the </a:t>
            </a:r>
            <a:r>
              <a:rPr lang="en-US" dirty="0">
                <a:highlight>
                  <a:srgbClr val="FFFF00"/>
                </a:highlight>
              </a:rPr>
              <a:t>pass-by-value parameter-passing method</a:t>
            </a:r>
            <a:r>
              <a:rPr lang="en-US" dirty="0"/>
              <a:t>. </a:t>
            </a:r>
          </a:p>
          <a:p>
            <a:r>
              <a:rPr lang="en-US" dirty="0"/>
              <a:t> When a function is called, the values of the actual parameters specified in the call are copied into their corresponding formal parameters, which behave exactly like local variables.</a:t>
            </a:r>
            <a:endParaRPr lang="en-US" sz="2400" dirty="0"/>
          </a:p>
        </p:txBody>
      </p:sp>
    </p:spTree>
    <p:extLst>
      <p:ext uri="{BB962C8B-B14F-4D97-AF65-F5344CB8AC3E}">
        <p14:creationId xmlns:p14="http://schemas.microsoft.com/office/powerpoint/2010/main" val="41855940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r>
              <a:rPr lang="en-US" sz="3200" dirty="0"/>
              <a:t>Linking External style sheets</a:t>
            </a:r>
            <a:br>
              <a:rPr lang="en-US" sz="3200" dirty="0"/>
            </a:br>
            <a:br>
              <a:rPr lang="en-US" dirty="0"/>
            </a:br>
            <a:endParaRPr lang="en-US" dirty="0">
              <a:latin typeface="Armata" panose="020B0503040500060204" pitchFamily="34" charset="0"/>
            </a:endParaRPr>
          </a:p>
        </p:txBody>
      </p:sp>
      <p:pic>
        <p:nvPicPr>
          <p:cNvPr id="6" name="Content Placeholder 5">
            <a:extLst>
              <a:ext uri="{FF2B5EF4-FFF2-40B4-BE49-F238E27FC236}">
                <a16:creationId xmlns:a16="http://schemas.microsoft.com/office/drawing/2014/main" id="{2BE79DE8-9094-4024-B44B-581B8748D58D}"/>
              </a:ext>
            </a:extLst>
          </p:cNvPr>
          <p:cNvPicPr>
            <a:picLocks noGrp="1" noChangeAspect="1"/>
          </p:cNvPicPr>
          <p:nvPr>
            <p:ph idx="1"/>
          </p:nvPr>
        </p:nvPicPr>
        <p:blipFill>
          <a:blip r:embed="rId3"/>
          <a:stretch>
            <a:fillRect/>
          </a:stretch>
        </p:blipFill>
        <p:spPr>
          <a:xfrm>
            <a:off x="1631504" y="1196752"/>
            <a:ext cx="8369935" cy="4697413"/>
          </a:xfrm>
          <a:prstGeom prst="rect">
            <a:avLst/>
          </a:prstGeom>
        </p:spPr>
      </p:pic>
    </p:spTree>
    <p:extLst>
      <p:ext uri="{BB962C8B-B14F-4D97-AF65-F5344CB8AC3E}">
        <p14:creationId xmlns:p14="http://schemas.microsoft.com/office/powerpoint/2010/main" val="1858364034"/>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178208"/>
            <a:ext cx="9204101" cy="634605"/>
          </a:xfrm>
        </p:spPr>
        <p:txBody>
          <a:bodyPr vert="horz" lIns="0" tIns="0" rIns="0" bIns="0" rtlCol="0" anchor="t" anchorCtr="0">
            <a:noAutofit/>
          </a:bodyPr>
          <a:lstStyle/>
          <a:p>
            <a:r>
              <a:rPr lang="en-US" sz="2800" dirty="0"/>
              <a:t>Functions</a:t>
            </a:r>
          </a:p>
        </p:txBody>
      </p:sp>
      <p:pic>
        <p:nvPicPr>
          <p:cNvPr id="9" name="Content Placeholder 8">
            <a:extLst>
              <a:ext uri="{FF2B5EF4-FFF2-40B4-BE49-F238E27FC236}">
                <a16:creationId xmlns:a16="http://schemas.microsoft.com/office/drawing/2014/main" id="{56DE074F-49B2-4A97-8EA3-9158EBAEE2B9}"/>
              </a:ext>
            </a:extLst>
          </p:cNvPr>
          <p:cNvPicPr>
            <a:picLocks noGrp="1" noChangeAspect="1"/>
          </p:cNvPicPr>
          <p:nvPr>
            <p:ph idx="1"/>
          </p:nvPr>
        </p:nvPicPr>
        <p:blipFill>
          <a:blip r:embed="rId3"/>
          <a:stretch>
            <a:fillRect/>
          </a:stretch>
        </p:blipFill>
        <p:spPr>
          <a:xfrm>
            <a:off x="3952875" y="2950369"/>
            <a:ext cx="4286250" cy="1647825"/>
          </a:xfrm>
          <a:prstGeom prst="rect">
            <a:avLst/>
          </a:prstGeom>
        </p:spPr>
      </p:pic>
      <p:pic>
        <p:nvPicPr>
          <p:cNvPr id="7" name="Picture 6">
            <a:extLst>
              <a:ext uri="{FF2B5EF4-FFF2-40B4-BE49-F238E27FC236}">
                <a16:creationId xmlns:a16="http://schemas.microsoft.com/office/drawing/2014/main" id="{5696EE6D-1A4A-4240-AF15-FAF8A917E514}"/>
              </a:ext>
            </a:extLst>
          </p:cNvPr>
          <p:cNvPicPr>
            <a:picLocks noChangeAspect="1"/>
          </p:cNvPicPr>
          <p:nvPr/>
        </p:nvPicPr>
        <p:blipFill>
          <a:blip r:embed="rId4"/>
          <a:stretch>
            <a:fillRect/>
          </a:stretch>
        </p:blipFill>
        <p:spPr>
          <a:xfrm>
            <a:off x="216112" y="1163328"/>
            <a:ext cx="8222704" cy="4960272"/>
          </a:xfrm>
          <a:prstGeom prst="rect">
            <a:avLst/>
          </a:prstGeom>
        </p:spPr>
      </p:pic>
      <p:pic>
        <p:nvPicPr>
          <p:cNvPr id="8" name="Picture 7">
            <a:extLst>
              <a:ext uri="{FF2B5EF4-FFF2-40B4-BE49-F238E27FC236}">
                <a16:creationId xmlns:a16="http://schemas.microsoft.com/office/drawing/2014/main" id="{102C42CE-355E-406A-BA58-7F87CDD43F76}"/>
              </a:ext>
            </a:extLst>
          </p:cNvPr>
          <p:cNvPicPr>
            <a:picLocks noChangeAspect="1"/>
          </p:cNvPicPr>
          <p:nvPr/>
        </p:nvPicPr>
        <p:blipFill>
          <a:blip r:embed="rId5"/>
          <a:stretch>
            <a:fillRect/>
          </a:stretch>
        </p:blipFill>
        <p:spPr>
          <a:xfrm>
            <a:off x="8040216" y="1373900"/>
            <a:ext cx="3625380" cy="1857375"/>
          </a:xfrm>
          <a:prstGeom prst="rect">
            <a:avLst/>
          </a:prstGeom>
          <a:ln>
            <a:solidFill>
              <a:schemeClr val="accent2"/>
            </a:solidFill>
          </a:ln>
        </p:spPr>
      </p:pic>
      <p:pic>
        <p:nvPicPr>
          <p:cNvPr id="10" name="Picture 9">
            <a:extLst>
              <a:ext uri="{FF2B5EF4-FFF2-40B4-BE49-F238E27FC236}">
                <a16:creationId xmlns:a16="http://schemas.microsoft.com/office/drawing/2014/main" id="{31EF643B-81B9-4564-9423-7B54FEE990C9}"/>
              </a:ext>
            </a:extLst>
          </p:cNvPr>
          <p:cNvPicPr>
            <a:picLocks noChangeAspect="1"/>
          </p:cNvPicPr>
          <p:nvPr/>
        </p:nvPicPr>
        <p:blipFill>
          <a:blip r:embed="rId3"/>
          <a:stretch>
            <a:fillRect/>
          </a:stretch>
        </p:blipFill>
        <p:spPr>
          <a:xfrm>
            <a:off x="7536160" y="4124796"/>
            <a:ext cx="4286250" cy="1647825"/>
          </a:xfrm>
          <a:prstGeom prst="rect">
            <a:avLst/>
          </a:prstGeom>
          <a:ln>
            <a:solidFill>
              <a:schemeClr val="accent2"/>
            </a:solidFill>
          </a:ln>
        </p:spPr>
      </p:pic>
    </p:spTree>
    <p:extLst>
      <p:ext uri="{BB962C8B-B14F-4D97-AF65-F5344CB8AC3E}">
        <p14:creationId xmlns:p14="http://schemas.microsoft.com/office/powerpoint/2010/main" val="136761690"/>
      </p:ext>
    </p:extLst>
  </p:cSld>
  <p:clrMapOvr>
    <a:masterClrMapping/>
  </p:clrMapOvr>
  <p:transition>
    <p:fade/>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178208"/>
            <a:ext cx="9204101" cy="634605"/>
          </a:xfrm>
        </p:spPr>
        <p:txBody>
          <a:bodyPr vert="horz" lIns="0" tIns="0" rIns="0" bIns="0" rtlCol="0" anchor="t" anchorCtr="0">
            <a:noAutofit/>
          </a:bodyPr>
          <a:lstStyle/>
          <a:p>
            <a:r>
              <a:rPr lang="en-US" sz="2800" dirty="0"/>
              <a:t>Functions</a:t>
            </a:r>
          </a:p>
        </p:txBody>
      </p:sp>
      <p:pic>
        <p:nvPicPr>
          <p:cNvPr id="4" name="Content Placeholder 3">
            <a:extLst>
              <a:ext uri="{FF2B5EF4-FFF2-40B4-BE49-F238E27FC236}">
                <a16:creationId xmlns:a16="http://schemas.microsoft.com/office/drawing/2014/main" id="{C3C242C1-8125-48ED-9358-8E40839BAD3F}"/>
              </a:ext>
            </a:extLst>
          </p:cNvPr>
          <p:cNvPicPr>
            <a:picLocks noGrp="1" noChangeAspect="1"/>
          </p:cNvPicPr>
          <p:nvPr>
            <p:ph idx="1"/>
          </p:nvPr>
        </p:nvPicPr>
        <p:blipFill>
          <a:blip r:embed="rId3"/>
          <a:stretch>
            <a:fillRect/>
          </a:stretch>
        </p:blipFill>
        <p:spPr>
          <a:xfrm>
            <a:off x="754231" y="1484784"/>
            <a:ext cx="10683538" cy="3134841"/>
          </a:xfrm>
          <a:prstGeom prst="rect">
            <a:avLst/>
          </a:prstGeom>
        </p:spPr>
      </p:pic>
    </p:spTree>
    <p:extLst>
      <p:ext uri="{BB962C8B-B14F-4D97-AF65-F5344CB8AC3E}">
        <p14:creationId xmlns:p14="http://schemas.microsoft.com/office/powerpoint/2010/main" val="58376451"/>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178208"/>
            <a:ext cx="9204101" cy="634605"/>
          </a:xfrm>
        </p:spPr>
        <p:txBody>
          <a:bodyPr vert="horz" lIns="0" tIns="0" rIns="0" bIns="0" rtlCol="0" anchor="t" anchorCtr="0">
            <a:noAutofit/>
          </a:bodyPr>
          <a:lstStyle/>
          <a:p>
            <a:r>
              <a:rPr lang="en-US" sz="2800" dirty="0"/>
              <a:t>Functions</a:t>
            </a:r>
          </a:p>
        </p:txBody>
      </p:sp>
      <p:pic>
        <p:nvPicPr>
          <p:cNvPr id="6" name="Picture 5">
            <a:extLst>
              <a:ext uri="{FF2B5EF4-FFF2-40B4-BE49-F238E27FC236}">
                <a16:creationId xmlns:a16="http://schemas.microsoft.com/office/drawing/2014/main" id="{8F1EB2B2-838A-40EC-9579-609EDB824B0F}"/>
              </a:ext>
            </a:extLst>
          </p:cNvPr>
          <p:cNvPicPr>
            <a:picLocks noChangeAspect="1"/>
          </p:cNvPicPr>
          <p:nvPr/>
        </p:nvPicPr>
        <p:blipFill>
          <a:blip r:embed="rId3"/>
          <a:stretch>
            <a:fillRect/>
          </a:stretch>
        </p:blipFill>
        <p:spPr>
          <a:xfrm>
            <a:off x="609600" y="1127746"/>
            <a:ext cx="10022904" cy="5105343"/>
          </a:xfrm>
          <a:prstGeom prst="rect">
            <a:avLst/>
          </a:prstGeom>
        </p:spPr>
      </p:pic>
    </p:spTree>
    <p:extLst>
      <p:ext uri="{BB962C8B-B14F-4D97-AF65-F5344CB8AC3E}">
        <p14:creationId xmlns:p14="http://schemas.microsoft.com/office/powerpoint/2010/main" val="3226812827"/>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178208"/>
            <a:ext cx="9204101" cy="634605"/>
          </a:xfrm>
        </p:spPr>
        <p:txBody>
          <a:bodyPr vert="horz" lIns="0" tIns="0" rIns="0" bIns="0" rtlCol="0" anchor="t" anchorCtr="0">
            <a:noAutofit/>
          </a:bodyPr>
          <a:lstStyle/>
          <a:p>
            <a:r>
              <a:rPr lang="en-US" sz="2800" dirty="0"/>
              <a:t>Functions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1737303" cy="4698000"/>
          </a:xfrm>
        </p:spPr>
        <p:txBody>
          <a:bodyPr/>
          <a:lstStyle/>
          <a:p>
            <a:r>
              <a:rPr lang="en-US" dirty="0"/>
              <a:t>Scripts can also be placed in external files:</a:t>
            </a:r>
          </a:p>
          <a:p>
            <a:r>
              <a:rPr lang="en-US" dirty="0"/>
              <a:t> External file:// myScript.js </a:t>
            </a:r>
          </a:p>
          <a:p>
            <a:pPr marL="0" indent="0">
              <a:buNone/>
            </a:pPr>
            <a:r>
              <a:rPr lang="en-US" dirty="0"/>
              <a:t>	function test() </a:t>
            </a:r>
          </a:p>
          <a:p>
            <a:pPr marL="0" indent="0">
              <a:buNone/>
            </a:pPr>
            <a:r>
              <a:rPr lang="en-US" dirty="0"/>
              <a:t>	{ 	</a:t>
            </a:r>
          </a:p>
          <a:p>
            <a:pPr marL="0" indent="0">
              <a:buNone/>
            </a:pPr>
            <a:r>
              <a:rPr lang="en-US" dirty="0"/>
              <a:t>	</a:t>
            </a:r>
            <a:r>
              <a:rPr lang="en-US" dirty="0" err="1"/>
              <a:t>document.getElementById</a:t>
            </a:r>
            <a:r>
              <a:rPr lang="en-US" dirty="0"/>
              <a:t>("demo").</a:t>
            </a:r>
            <a:r>
              <a:rPr lang="en-US" dirty="0" err="1"/>
              <a:t>innerHTML</a:t>
            </a:r>
            <a:r>
              <a:rPr lang="en-US" dirty="0"/>
              <a:t> = “welcome to Javascript."; </a:t>
            </a:r>
          </a:p>
          <a:p>
            <a:pPr marL="0" indent="0">
              <a:buNone/>
            </a:pPr>
            <a:r>
              <a:rPr lang="en-US" dirty="0"/>
              <a:t>	} </a:t>
            </a:r>
          </a:p>
          <a:p>
            <a:r>
              <a:rPr lang="en-US" dirty="0"/>
              <a:t> External scripts are practical when the same code is used in many different web pages. </a:t>
            </a:r>
          </a:p>
          <a:p>
            <a:r>
              <a:rPr lang="en-US" dirty="0"/>
              <a:t> JavaScript files have the file extension .</a:t>
            </a:r>
            <a:r>
              <a:rPr lang="en-US" dirty="0" err="1"/>
              <a:t>js</a:t>
            </a:r>
            <a:r>
              <a:rPr lang="en-US" dirty="0"/>
              <a:t>.</a:t>
            </a:r>
          </a:p>
          <a:p>
            <a:r>
              <a:rPr lang="en-US" dirty="0"/>
              <a:t> To use an external script, put the name of the script file in the </a:t>
            </a:r>
            <a:r>
              <a:rPr lang="en-US" dirty="0" err="1"/>
              <a:t>src</a:t>
            </a:r>
            <a:r>
              <a:rPr lang="en-US" dirty="0"/>
              <a:t> (source) attribute of a  &lt;script&gt; tag and embed in the html doc:</a:t>
            </a:r>
          </a:p>
          <a:p>
            <a:pPr marL="0" indent="0">
              <a:buNone/>
            </a:pPr>
            <a:r>
              <a:rPr lang="en-US" dirty="0"/>
              <a:t>	 &lt;script </a:t>
            </a:r>
            <a:r>
              <a:rPr lang="en-US" dirty="0" err="1"/>
              <a:t>src</a:t>
            </a:r>
            <a:r>
              <a:rPr lang="en-US" dirty="0"/>
              <a:t>="myScript.js"&gt;&lt;/script&gt;</a:t>
            </a:r>
            <a:endParaRPr lang="en-US" sz="2400" dirty="0"/>
          </a:p>
        </p:txBody>
      </p:sp>
    </p:spTree>
    <p:extLst>
      <p:ext uri="{BB962C8B-B14F-4D97-AF65-F5344CB8AC3E}">
        <p14:creationId xmlns:p14="http://schemas.microsoft.com/office/powerpoint/2010/main" val="1777046898"/>
      </p:ext>
    </p:extLst>
  </p:cSld>
  <p:clrMapOvr>
    <a:masterClrMapping/>
  </p:clrMapOvr>
  <p:transitio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178208"/>
            <a:ext cx="9204101" cy="634605"/>
          </a:xfrm>
        </p:spPr>
        <p:txBody>
          <a:bodyPr vert="horz" lIns="0" tIns="0" rIns="0" bIns="0" rtlCol="0" anchor="t" anchorCtr="0">
            <a:noAutofit/>
          </a:bodyPr>
          <a:lstStyle/>
          <a:p>
            <a:r>
              <a:rPr lang="en-US" sz="2800" dirty="0"/>
              <a:t>Compute the roots of a quadratic equation -example</a:t>
            </a:r>
          </a:p>
        </p:txBody>
      </p:sp>
      <p:pic>
        <p:nvPicPr>
          <p:cNvPr id="7" name="Content Placeholder 6">
            <a:extLst>
              <a:ext uri="{FF2B5EF4-FFF2-40B4-BE49-F238E27FC236}">
                <a16:creationId xmlns:a16="http://schemas.microsoft.com/office/drawing/2014/main" id="{4AF09AF4-9352-4461-8F14-B037433F836F}"/>
              </a:ext>
            </a:extLst>
          </p:cNvPr>
          <p:cNvPicPr>
            <a:picLocks noGrp="1" noChangeAspect="1"/>
          </p:cNvPicPr>
          <p:nvPr>
            <p:ph idx="1"/>
          </p:nvPr>
        </p:nvPicPr>
        <p:blipFill>
          <a:blip r:embed="rId3"/>
          <a:stretch>
            <a:fillRect/>
          </a:stretch>
        </p:blipFill>
        <p:spPr>
          <a:xfrm>
            <a:off x="1127448" y="1124744"/>
            <a:ext cx="9204101" cy="5100407"/>
          </a:xfrm>
          <a:prstGeom prst="rect">
            <a:avLst/>
          </a:prstGeom>
        </p:spPr>
      </p:pic>
    </p:spTree>
    <p:extLst>
      <p:ext uri="{BB962C8B-B14F-4D97-AF65-F5344CB8AC3E}">
        <p14:creationId xmlns:p14="http://schemas.microsoft.com/office/powerpoint/2010/main" val="2884277070"/>
      </p:ext>
    </p:extLst>
  </p:cSld>
  <p:clrMapOvr>
    <a:masterClrMapping/>
  </p:clrMapOvr>
  <p:transition>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479377" y="178208"/>
            <a:ext cx="10218674" cy="634605"/>
          </a:xfrm>
        </p:spPr>
        <p:txBody>
          <a:bodyPr vert="horz" lIns="0" tIns="0" rIns="0" bIns="0" rtlCol="0" anchor="t" anchorCtr="0">
            <a:noAutofit/>
          </a:bodyPr>
          <a:lstStyle/>
          <a:p>
            <a:r>
              <a:rPr lang="en-US" sz="2800" dirty="0"/>
              <a:t>Example-Maximum of three numbers using user defined function</a:t>
            </a:r>
          </a:p>
        </p:txBody>
      </p:sp>
      <p:pic>
        <p:nvPicPr>
          <p:cNvPr id="4" name="Content Placeholder 3">
            <a:extLst>
              <a:ext uri="{FF2B5EF4-FFF2-40B4-BE49-F238E27FC236}">
                <a16:creationId xmlns:a16="http://schemas.microsoft.com/office/drawing/2014/main" id="{94554A56-E96A-4F15-847E-000028DF3DBD}"/>
              </a:ext>
            </a:extLst>
          </p:cNvPr>
          <p:cNvPicPr>
            <a:picLocks noGrp="1" noChangeAspect="1"/>
          </p:cNvPicPr>
          <p:nvPr>
            <p:ph idx="1"/>
          </p:nvPr>
        </p:nvPicPr>
        <p:blipFill>
          <a:blip r:embed="rId4"/>
          <a:stretch>
            <a:fillRect/>
          </a:stretch>
        </p:blipFill>
        <p:spPr>
          <a:xfrm>
            <a:off x="119336" y="1290637"/>
            <a:ext cx="7589948" cy="5306715"/>
          </a:xfrm>
          <a:prstGeom prst="rect">
            <a:avLst/>
          </a:prstGeom>
        </p:spPr>
      </p:pic>
      <p:graphicFrame>
        <p:nvGraphicFramePr>
          <p:cNvPr id="6" name="Object 5">
            <a:extLst>
              <a:ext uri="{FF2B5EF4-FFF2-40B4-BE49-F238E27FC236}">
                <a16:creationId xmlns:a16="http://schemas.microsoft.com/office/drawing/2014/main" id="{2A1160B4-E3BC-45B4-8436-223D1782A17F}"/>
              </a:ext>
            </a:extLst>
          </p:cNvPr>
          <p:cNvGraphicFramePr>
            <a:graphicFrameLocks noChangeAspect="1"/>
          </p:cNvGraphicFramePr>
          <p:nvPr>
            <p:extLst>
              <p:ext uri="{D42A27DB-BD31-4B8C-83A1-F6EECF244321}">
                <p14:modId xmlns:p14="http://schemas.microsoft.com/office/powerpoint/2010/main" val="3685243543"/>
              </p:ext>
            </p:extLst>
          </p:nvPr>
        </p:nvGraphicFramePr>
        <p:xfrm>
          <a:off x="7709284" y="1772816"/>
          <a:ext cx="4398548" cy="2880320"/>
        </p:xfrm>
        <a:graphic>
          <a:graphicData uri="http://schemas.openxmlformats.org/presentationml/2006/ole">
            <mc:AlternateContent xmlns:mc="http://schemas.openxmlformats.org/markup-compatibility/2006">
              <mc:Choice xmlns:v="urn:schemas-microsoft-com:vml" Requires="v">
                <p:oleObj spid="_x0000_s6228" name="Bitmap Image" r:id="rId5" imgW="3398400" imgH="2225160" progId="Paint.Picture">
                  <p:embed/>
                </p:oleObj>
              </mc:Choice>
              <mc:Fallback>
                <p:oleObj name="Bitmap Image" r:id="rId5" imgW="3398400" imgH="2225160" progId="Paint.Picture">
                  <p:embed/>
                  <p:pic>
                    <p:nvPicPr>
                      <p:cNvPr id="0" name=""/>
                      <p:cNvPicPr/>
                      <p:nvPr/>
                    </p:nvPicPr>
                    <p:blipFill>
                      <a:blip r:embed="rId6"/>
                      <a:stretch>
                        <a:fillRect/>
                      </a:stretch>
                    </p:blipFill>
                    <p:spPr>
                      <a:xfrm>
                        <a:off x="7709284" y="1772816"/>
                        <a:ext cx="4398548" cy="2880320"/>
                      </a:xfrm>
                      <a:prstGeom prst="rect">
                        <a:avLst/>
                      </a:prstGeom>
                      <a:ln>
                        <a:solidFill>
                          <a:schemeClr val="accent2"/>
                        </a:solidFill>
                      </a:ln>
                    </p:spPr>
                  </p:pic>
                </p:oleObj>
              </mc:Fallback>
            </mc:AlternateContent>
          </a:graphicData>
        </a:graphic>
      </p:graphicFrame>
    </p:spTree>
    <p:extLst>
      <p:ext uri="{BB962C8B-B14F-4D97-AF65-F5344CB8AC3E}">
        <p14:creationId xmlns:p14="http://schemas.microsoft.com/office/powerpoint/2010/main" val="3942390204"/>
      </p:ext>
    </p:extLst>
  </p:cSld>
  <p:clrMapOvr>
    <a:masterClrMapping/>
  </p:clrMapOvr>
  <p:transition>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479377" y="178208"/>
            <a:ext cx="10218674" cy="634605"/>
          </a:xfrm>
        </p:spPr>
        <p:txBody>
          <a:bodyPr vert="horz" lIns="0" tIns="0" rIns="0" bIns="0" rtlCol="0" anchor="t" anchorCtr="0">
            <a:noAutofit/>
          </a:bodyPr>
          <a:lstStyle/>
          <a:p>
            <a:r>
              <a:rPr lang="en-US" sz="2800" dirty="0"/>
              <a:t>Example-Random Number Generation</a:t>
            </a:r>
          </a:p>
        </p:txBody>
      </p:sp>
      <p:sp>
        <p:nvSpPr>
          <p:cNvPr id="3" name="Content Placeholder 2">
            <a:extLst>
              <a:ext uri="{FF2B5EF4-FFF2-40B4-BE49-F238E27FC236}">
                <a16:creationId xmlns:a16="http://schemas.microsoft.com/office/drawing/2014/main" id="{E5CD3EF4-51ED-452B-9EFF-A8DC7AC2FFDB}"/>
              </a:ext>
            </a:extLst>
          </p:cNvPr>
          <p:cNvSpPr>
            <a:spLocks noGrp="1"/>
          </p:cNvSpPr>
          <p:nvPr>
            <p:ph idx="1"/>
          </p:nvPr>
        </p:nvSpPr>
        <p:spPr>
          <a:xfrm>
            <a:off x="263352" y="1124744"/>
            <a:ext cx="11404848" cy="4986032"/>
          </a:xfrm>
        </p:spPr>
        <p:txBody>
          <a:bodyPr/>
          <a:lstStyle/>
          <a:p>
            <a:r>
              <a:rPr lang="en-US" dirty="0"/>
              <a:t>Consider the following statement: </a:t>
            </a:r>
          </a:p>
          <a:p>
            <a:pPr marL="0" indent="0">
              <a:buNone/>
            </a:pPr>
            <a:r>
              <a:rPr lang="en-US" dirty="0"/>
              <a:t>		var </a:t>
            </a:r>
            <a:r>
              <a:rPr lang="en-US" dirty="0" err="1"/>
              <a:t>randomValue</a:t>
            </a:r>
            <a:r>
              <a:rPr lang="en-US" dirty="0"/>
              <a:t> = </a:t>
            </a:r>
            <a:r>
              <a:rPr lang="en-US" dirty="0" err="1">
                <a:highlight>
                  <a:srgbClr val="FFFF00"/>
                </a:highlight>
              </a:rPr>
              <a:t>Math.random</a:t>
            </a:r>
            <a:r>
              <a:rPr lang="en-US" dirty="0"/>
              <a:t>();</a:t>
            </a:r>
          </a:p>
          <a:p>
            <a:r>
              <a:rPr lang="en-US" dirty="0"/>
              <a:t>Method random generates a floating-point value from 0.0 up to, but not including, 1.0.</a:t>
            </a:r>
          </a:p>
          <a:p>
            <a:r>
              <a:rPr lang="en-US" dirty="0"/>
              <a:t> If random truly produces values at random, then every value in that range has an equal chance (or probability) of being chosen each time random is called.</a:t>
            </a:r>
          </a:p>
          <a:p>
            <a:r>
              <a:rPr lang="en-US" dirty="0" err="1"/>
              <a:t>Math.floor</a:t>
            </a:r>
            <a:r>
              <a:rPr lang="en-US" dirty="0"/>
              <a:t>  determine the closest integer not greater than the argument’s value—for example, </a:t>
            </a:r>
            <a:r>
              <a:rPr lang="en-US" dirty="0" err="1">
                <a:highlight>
                  <a:srgbClr val="FFFF00"/>
                </a:highlight>
              </a:rPr>
              <a:t>Math.floor</a:t>
            </a:r>
            <a:r>
              <a:rPr lang="en-US" dirty="0"/>
              <a:t>(1.75) is 1 and </a:t>
            </a:r>
            <a:r>
              <a:rPr lang="en-US" dirty="0" err="1"/>
              <a:t>Math.floor</a:t>
            </a:r>
            <a:r>
              <a:rPr lang="en-US" dirty="0"/>
              <a:t>(6.75) is 6</a:t>
            </a:r>
          </a:p>
          <a:p>
            <a:pPr marL="0" indent="0">
              <a:buNone/>
            </a:pPr>
            <a:r>
              <a:rPr lang="en-US" dirty="0"/>
              <a:t>	</a:t>
            </a:r>
            <a:r>
              <a:rPr lang="en-US" dirty="0" err="1"/>
              <a:t>Math.floor</a:t>
            </a:r>
            <a:r>
              <a:rPr lang="en-US" dirty="0"/>
              <a:t>( 1 + </a:t>
            </a:r>
            <a:r>
              <a:rPr lang="en-US" dirty="0" err="1"/>
              <a:t>Math.random</a:t>
            </a:r>
            <a:r>
              <a:rPr lang="en-US" dirty="0"/>
              <a:t>() * 6 )</a:t>
            </a:r>
          </a:p>
          <a:p>
            <a:r>
              <a:rPr lang="en-US" dirty="0"/>
              <a:t>The preceding expression multiplies the result of a call to </a:t>
            </a:r>
            <a:r>
              <a:rPr lang="en-US" dirty="0" err="1"/>
              <a:t>Math.random</a:t>
            </a:r>
            <a:r>
              <a:rPr lang="en-US" dirty="0"/>
              <a:t>() by 6 to produce a value from 0.0 up to, but not including, 6.0. This is called </a:t>
            </a:r>
            <a:r>
              <a:rPr lang="en-US" dirty="0">
                <a:highlight>
                  <a:srgbClr val="FFFF00"/>
                </a:highlight>
              </a:rPr>
              <a:t>scaling the range of the random numbers.</a:t>
            </a:r>
          </a:p>
        </p:txBody>
      </p:sp>
    </p:spTree>
    <p:extLst>
      <p:ext uri="{BB962C8B-B14F-4D97-AF65-F5344CB8AC3E}">
        <p14:creationId xmlns:p14="http://schemas.microsoft.com/office/powerpoint/2010/main" val="1272949255"/>
      </p:ext>
    </p:extLst>
  </p:cSld>
  <p:clrMapOvr>
    <a:masterClrMapping/>
  </p:clrMapOvr>
  <p:transitio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479377" y="178208"/>
            <a:ext cx="10218674" cy="634605"/>
          </a:xfrm>
        </p:spPr>
        <p:txBody>
          <a:bodyPr vert="horz" lIns="0" tIns="0" rIns="0" bIns="0" rtlCol="0" anchor="t" anchorCtr="0">
            <a:noAutofit/>
          </a:bodyPr>
          <a:lstStyle/>
          <a:p>
            <a:r>
              <a:rPr lang="en-US" sz="2800" dirty="0"/>
              <a:t>Example-Random Number Generation</a:t>
            </a:r>
          </a:p>
        </p:txBody>
      </p:sp>
      <p:pic>
        <p:nvPicPr>
          <p:cNvPr id="6" name="Content Placeholder 5">
            <a:extLst>
              <a:ext uri="{FF2B5EF4-FFF2-40B4-BE49-F238E27FC236}">
                <a16:creationId xmlns:a16="http://schemas.microsoft.com/office/drawing/2014/main" id="{F7A72E96-4AF5-4E62-8F82-EF8BB7A1BF9E}"/>
              </a:ext>
            </a:extLst>
          </p:cNvPr>
          <p:cNvPicPr>
            <a:picLocks noGrp="1" noChangeAspect="1"/>
          </p:cNvPicPr>
          <p:nvPr>
            <p:ph idx="1"/>
          </p:nvPr>
        </p:nvPicPr>
        <p:blipFill>
          <a:blip r:embed="rId3"/>
          <a:stretch>
            <a:fillRect/>
          </a:stretch>
        </p:blipFill>
        <p:spPr>
          <a:xfrm>
            <a:off x="551384" y="1628800"/>
            <a:ext cx="7211944" cy="3384376"/>
          </a:xfrm>
          <a:prstGeom prst="rect">
            <a:avLst/>
          </a:prstGeom>
        </p:spPr>
      </p:pic>
      <p:pic>
        <p:nvPicPr>
          <p:cNvPr id="7" name="Picture 6">
            <a:extLst>
              <a:ext uri="{FF2B5EF4-FFF2-40B4-BE49-F238E27FC236}">
                <a16:creationId xmlns:a16="http://schemas.microsoft.com/office/drawing/2014/main" id="{46225619-DD02-44B9-B7DA-579B4A40D2A5}"/>
              </a:ext>
            </a:extLst>
          </p:cNvPr>
          <p:cNvPicPr>
            <a:picLocks noChangeAspect="1"/>
          </p:cNvPicPr>
          <p:nvPr/>
        </p:nvPicPr>
        <p:blipFill>
          <a:blip r:embed="rId4"/>
          <a:stretch>
            <a:fillRect/>
          </a:stretch>
        </p:blipFill>
        <p:spPr>
          <a:xfrm>
            <a:off x="9026556" y="1484784"/>
            <a:ext cx="1685925" cy="2952750"/>
          </a:xfrm>
          <a:prstGeom prst="rect">
            <a:avLst/>
          </a:prstGeom>
        </p:spPr>
      </p:pic>
    </p:spTree>
    <p:extLst>
      <p:ext uri="{BB962C8B-B14F-4D97-AF65-F5344CB8AC3E}">
        <p14:creationId xmlns:p14="http://schemas.microsoft.com/office/powerpoint/2010/main" val="4270868750"/>
      </p:ext>
    </p:extLst>
  </p:cSld>
  <p:clrMapOvr>
    <a:masterClrMapping/>
  </p:clrMapOvr>
  <p:transition>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91344" y="0"/>
            <a:ext cx="10218674" cy="634605"/>
          </a:xfrm>
        </p:spPr>
        <p:txBody>
          <a:bodyPr vert="horz" lIns="0" tIns="0" rIns="0" bIns="0" rtlCol="0" anchor="t" anchorCtr="0">
            <a:noAutofit/>
          </a:bodyPr>
          <a:lstStyle/>
          <a:p>
            <a:r>
              <a:rPr lang="en-US" sz="2800" dirty="0"/>
              <a:t>Example-Linear search</a:t>
            </a:r>
          </a:p>
        </p:txBody>
      </p:sp>
      <p:pic>
        <p:nvPicPr>
          <p:cNvPr id="4" name="Picture 3">
            <a:extLst>
              <a:ext uri="{FF2B5EF4-FFF2-40B4-BE49-F238E27FC236}">
                <a16:creationId xmlns:a16="http://schemas.microsoft.com/office/drawing/2014/main" id="{0602E1A6-D39B-4C9F-B8A3-21BEDC78C3A7}"/>
              </a:ext>
            </a:extLst>
          </p:cNvPr>
          <p:cNvPicPr>
            <a:picLocks noChangeAspect="1"/>
          </p:cNvPicPr>
          <p:nvPr/>
        </p:nvPicPr>
        <p:blipFill>
          <a:blip r:embed="rId3"/>
          <a:stretch>
            <a:fillRect/>
          </a:stretch>
        </p:blipFill>
        <p:spPr>
          <a:xfrm>
            <a:off x="12762" y="335225"/>
            <a:ext cx="8143875" cy="6638925"/>
          </a:xfrm>
          <a:prstGeom prst="rect">
            <a:avLst/>
          </a:prstGeom>
        </p:spPr>
      </p:pic>
      <p:pic>
        <p:nvPicPr>
          <p:cNvPr id="8" name="Picture 7">
            <a:extLst>
              <a:ext uri="{FF2B5EF4-FFF2-40B4-BE49-F238E27FC236}">
                <a16:creationId xmlns:a16="http://schemas.microsoft.com/office/drawing/2014/main" id="{079BCD92-3535-40ED-82DB-8E05F2A98844}"/>
              </a:ext>
            </a:extLst>
          </p:cNvPr>
          <p:cNvPicPr>
            <a:picLocks noChangeAspect="1"/>
          </p:cNvPicPr>
          <p:nvPr/>
        </p:nvPicPr>
        <p:blipFill>
          <a:blip r:embed="rId4"/>
          <a:stretch>
            <a:fillRect/>
          </a:stretch>
        </p:blipFill>
        <p:spPr>
          <a:xfrm>
            <a:off x="7007163" y="317302"/>
            <a:ext cx="5172075" cy="2105025"/>
          </a:xfrm>
          <a:prstGeom prst="rect">
            <a:avLst/>
          </a:prstGeom>
        </p:spPr>
      </p:pic>
    </p:spTree>
    <p:extLst>
      <p:ext uri="{BB962C8B-B14F-4D97-AF65-F5344CB8AC3E}">
        <p14:creationId xmlns:p14="http://schemas.microsoft.com/office/powerpoint/2010/main" val="536534726"/>
      </p:ext>
    </p:extLst>
  </p:cSld>
  <p:clrMapOvr>
    <a:masterClrMapping/>
  </p:clrMapOvr>
  <p:transition>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479377" y="178208"/>
            <a:ext cx="10218674" cy="634605"/>
          </a:xfrm>
        </p:spPr>
        <p:txBody>
          <a:bodyPr vert="horz" lIns="0" tIns="0" rIns="0" bIns="0" rtlCol="0" anchor="t" anchorCtr="0">
            <a:noAutofit/>
          </a:bodyPr>
          <a:lstStyle/>
          <a:p>
            <a:r>
              <a:rPr lang="en-US" sz="2800" dirty="0"/>
              <a:t>Global functions</a:t>
            </a:r>
          </a:p>
        </p:txBody>
      </p:sp>
      <p:sp>
        <p:nvSpPr>
          <p:cNvPr id="3" name="Content Placeholder 2">
            <a:extLst>
              <a:ext uri="{FF2B5EF4-FFF2-40B4-BE49-F238E27FC236}">
                <a16:creationId xmlns:a16="http://schemas.microsoft.com/office/drawing/2014/main" id="{E5CD3EF4-51ED-452B-9EFF-A8DC7AC2FFDB}"/>
              </a:ext>
            </a:extLst>
          </p:cNvPr>
          <p:cNvSpPr>
            <a:spLocks noGrp="1"/>
          </p:cNvSpPr>
          <p:nvPr>
            <p:ph idx="1"/>
          </p:nvPr>
        </p:nvSpPr>
        <p:spPr>
          <a:xfrm>
            <a:off x="263352" y="1124744"/>
            <a:ext cx="11404848" cy="4986032"/>
          </a:xfrm>
        </p:spPr>
        <p:txBody>
          <a:bodyPr/>
          <a:lstStyle/>
          <a:p>
            <a:r>
              <a:rPr lang="en-US" dirty="0"/>
              <a:t>JavaScript provides several standard global functions that are commonly used in programming. </a:t>
            </a:r>
          </a:p>
          <a:p>
            <a:r>
              <a:rPr lang="en-US" dirty="0"/>
              <a:t>These functions are part of the global JavaScript object and can be used without the need for importing or including additional libraries</a:t>
            </a:r>
          </a:p>
          <a:p>
            <a:r>
              <a:rPr lang="en-US" dirty="0"/>
              <a:t>The Global object contains all the global variables in the script, all the user-defined functions in the script, and all the functions.</a:t>
            </a:r>
          </a:p>
          <a:p>
            <a:r>
              <a:rPr lang="en-US" dirty="0"/>
              <a:t> Because global functions and user-defined functions are part of the Global object, some JavaScript programmers refer to these functions as methods.</a:t>
            </a:r>
          </a:p>
          <a:p>
            <a:r>
              <a:rPr lang="en-US" dirty="0"/>
              <a:t>You do not need to use the Global object directly—JavaScript references it for you</a:t>
            </a:r>
          </a:p>
        </p:txBody>
      </p:sp>
    </p:spTree>
    <p:extLst>
      <p:ext uri="{BB962C8B-B14F-4D97-AF65-F5344CB8AC3E}">
        <p14:creationId xmlns:p14="http://schemas.microsoft.com/office/powerpoint/2010/main" val="6289318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C94A913-C8F2-4096-8F7D-53A1A68EB106}"/>
              </a:ext>
            </a:extLst>
          </p:cNvPr>
          <p:cNvGrpSpPr/>
          <p:nvPr/>
        </p:nvGrpSpPr>
        <p:grpSpPr>
          <a:xfrm>
            <a:off x="0" y="0"/>
            <a:ext cx="12192000" cy="6858000"/>
            <a:chOff x="0" y="0"/>
            <a:chExt cx="12192000" cy="6858000"/>
          </a:xfrm>
        </p:grpSpPr>
        <p:grpSp>
          <p:nvGrpSpPr>
            <p:cNvPr id="17" name="Group 16">
              <a:extLst>
                <a:ext uri="{FF2B5EF4-FFF2-40B4-BE49-F238E27FC236}">
                  <a16:creationId xmlns:a16="http://schemas.microsoft.com/office/drawing/2014/main" id="{84EAC596-008A-4E62-9DE5-44A3DC6DB0BE}"/>
                </a:ext>
              </a:extLst>
            </p:cNvPr>
            <p:cNvGrpSpPr/>
            <p:nvPr/>
          </p:nvGrpSpPr>
          <p:grpSpPr>
            <a:xfrm>
              <a:off x="0" y="0"/>
              <a:ext cx="12192000" cy="6858000"/>
              <a:chOff x="0" y="0"/>
              <a:chExt cx="12192000" cy="6858000"/>
            </a:xfrm>
          </p:grpSpPr>
          <p:sp>
            <p:nvSpPr>
              <p:cNvPr id="8" name="Rectangle 7">
                <a:extLst>
                  <a:ext uri="{FF2B5EF4-FFF2-40B4-BE49-F238E27FC236}">
                    <a16:creationId xmlns:a16="http://schemas.microsoft.com/office/drawing/2014/main" id="{C491EBE2-4822-45B7-AC9B-E1F36232F83D}"/>
                  </a:ext>
                </a:extLst>
              </p:cNvPr>
              <p:cNvSpPr/>
              <p:nvPr/>
            </p:nvSpPr>
            <p:spPr>
              <a:xfrm>
                <a:off x="0" y="0"/>
                <a:ext cx="12192000" cy="6858000"/>
              </a:xfrm>
              <a:prstGeom prst="rect">
                <a:avLst/>
              </a:prstGeom>
              <a:solidFill>
                <a:srgbClr val="F3C900"/>
              </a:solidFill>
              <a:ln>
                <a:solidFill>
                  <a:srgbClr val="F3C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3C900"/>
                  </a:solidFill>
                </a:endParaRPr>
              </a:p>
            </p:txBody>
          </p:sp>
          <p:sp>
            <p:nvSpPr>
              <p:cNvPr id="9" name="Rectangle 8">
                <a:extLst>
                  <a:ext uri="{FF2B5EF4-FFF2-40B4-BE49-F238E27FC236}">
                    <a16:creationId xmlns:a16="http://schemas.microsoft.com/office/drawing/2014/main" id="{4DD8927A-5832-42CF-B507-344B633EDBA7}"/>
                  </a:ext>
                </a:extLst>
              </p:cNvPr>
              <p:cNvSpPr/>
              <p:nvPr/>
            </p:nvSpPr>
            <p:spPr>
              <a:xfrm>
                <a:off x="0" y="4785360"/>
                <a:ext cx="12192000" cy="2072640"/>
              </a:xfrm>
              <a:prstGeom prst="rect">
                <a:avLst/>
              </a:prstGeom>
              <a:solidFill>
                <a:srgbClr val="505050"/>
              </a:solidFill>
              <a:ln>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44" name="Picture 20" descr="Power BI DATEDIFF only working days, hours and so on... • Tomasz Poszytek,  Business Applications MVP">
                <a:extLst>
                  <a:ext uri="{FF2B5EF4-FFF2-40B4-BE49-F238E27FC236}">
                    <a16:creationId xmlns:a16="http://schemas.microsoft.com/office/drawing/2014/main" id="{C5C4553B-D589-4EEB-AD82-80951C03FF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18"/>
              <a:stretch/>
            </p:blipFill>
            <p:spPr bwMode="auto">
              <a:xfrm>
                <a:off x="6855033" y="1150621"/>
                <a:ext cx="4674027" cy="51816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88F4FA0-B89B-4866-80ED-9FEFA0C6884C}"/>
                  </a:ext>
                </a:extLst>
              </p:cNvPr>
              <p:cNvSpPr/>
              <p:nvPr/>
            </p:nvSpPr>
            <p:spPr>
              <a:xfrm>
                <a:off x="336370" y="1551563"/>
                <a:ext cx="184731" cy="1107996"/>
              </a:xfrm>
              <a:prstGeom prst="rect">
                <a:avLst/>
              </a:prstGeom>
              <a:noFill/>
            </p:spPr>
            <p:txBody>
              <a:bodyPr wrap="none" lIns="91440" tIns="45720" rIns="91440" bIns="45720">
                <a:spAutoFit/>
              </a:bodyPr>
              <a:lstStyle/>
              <a:p>
                <a:endParaRPr lang="en-US" sz="6600" b="0" cap="none" spc="0" dirty="0">
                  <a:ln w="0"/>
                  <a:solidFill>
                    <a:schemeClr val="tx1"/>
                  </a:solidFill>
                  <a:effectLst>
                    <a:outerShdw blurRad="38100" dist="19050" dir="2700000" algn="tl" rotWithShape="0">
                      <a:schemeClr val="dk1">
                        <a:alpha val="40000"/>
                      </a:schemeClr>
                    </a:outerShdw>
                  </a:effectLst>
                </a:endParaRPr>
              </a:p>
            </p:txBody>
          </p:sp>
        </p:grpSp>
        <p:sp>
          <p:nvSpPr>
            <p:cNvPr id="11" name="TextBox 10">
              <a:extLst>
                <a:ext uri="{FF2B5EF4-FFF2-40B4-BE49-F238E27FC236}">
                  <a16:creationId xmlns:a16="http://schemas.microsoft.com/office/drawing/2014/main" id="{54787EC7-CE9B-4F3A-906D-555B1BA7A15D}"/>
                </a:ext>
              </a:extLst>
            </p:cNvPr>
            <p:cNvSpPr txBox="1"/>
            <p:nvPr/>
          </p:nvSpPr>
          <p:spPr>
            <a:xfrm>
              <a:off x="1000125" y="5697975"/>
              <a:ext cx="7163487" cy="369332"/>
            </a:xfrm>
            <a:prstGeom prst="rect">
              <a:avLst/>
            </a:prstGeom>
            <a:noFill/>
          </p:spPr>
          <p:txBody>
            <a:bodyPr wrap="square">
              <a:spAutoFit/>
            </a:bodyPr>
            <a:lstStyle/>
            <a:p>
              <a:r>
                <a:rPr lang="en-US" dirty="0">
                  <a:solidFill>
                    <a:schemeClr val="bg1"/>
                  </a:solidFill>
                  <a:latin typeface="Verdana" panose="020B0604030504040204" pitchFamily="34" charset="0"/>
                  <a:ea typeface="Calibri" panose="020F0502020204030204" pitchFamily="34" charset="0"/>
                  <a:cs typeface="Calibri" panose="020F0502020204030204" pitchFamily="34" charset="0"/>
                </a:rPr>
                <a:t>St . Joseph’s College of Engineering and Technology, </a:t>
              </a:r>
              <a:r>
                <a:rPr lang="en-US" dirty="0" err="1">
                  <a:solidFill>
                    <a:schemeClr val="bg1"/>
                  </a:solidFill>
                  <a:latin typeface="Verdana" panose="020B0604030504040204" pitchFamily="34" charset="0"/>
                  <a:ea typeface="Calibri" panose="020F0502020204030204" pitchFamily="34" charset="0"/>
                  <a:cs typeface="Calibri" panose="020F0502020204030204" pitchFamily="34" charset="0"/>
                </a:rPr>
                <a:t>Palai</a:t>
              </a:r>
              <a:endParaRPr lang="en-IN" dirty="0">
                <a:solidFill>
                  <a:schemeClr val="bg1"/>
                </a:solidFill>
              </a:endParaRPr>
            </a:p>
          </p:txBody>
        </p:sp>
      </p:grpSp>
      <p:pic>
        <p:nvPicPr>
          <p:cNvPr id="3" name="Picture 2">
            <a:extLst>
              <a:ext uri="{FF2B5EF4-FFF2-40B4-BE49-F238E27FC236}">
                <a16:creationId xmlns:a16="http://schemas.microsoft.com/office/drawing/2014/main" id="{5BE31EED-CCA1-4676-97E2-E0B4E9A17683}"/>
              </a:ext>
            </a:extLst>
          </p:cNvPr>
          <p:cNvPicPr>
            <a:picLocks noChangeAspect="1"/>
          </p:cNvPicPr>
          <p:nvPr/>
        </p:nvPicPr>
        <p:blipFill>
          <a:blip r:embed="rId4"/>
          <a:stretch>
            <a:fillRect/>
          </a:stretch>
        </p:blipFill>
        <p:spPr>
          <a:xfrm>
            <a:off x="1053249" y="5235525"/>
            <a:ext cx="3448050" cy="457200"/>
          </a:xfrm>
          <a:prstGeom prst="rect">
            <a:avLst/>
          </a:prstGeom>
        </p:spPr>
      </p:pic>
      <p:sp>
        <p:nvSpPr>
          <p:cNvPr id="6" name="TextBox 5">
            <a:extLst>
              <a:ext uri="{FF2B5EF4-FFF2-40B4-BE49-F238E27FC236}">
                <a16:creationId xmlns:a16="http://schemas.microsoft.com/office/drawing/2014/main" id="{A614C452-4AE1-45D8-A4E2-0018C5D5A0E1}"/>
              </a:ext>
            </a:extLst>
          </p:cNvPr>
          <p:cNvSpPr txBox="1"/>
          <p:nvPr/>
        </p:nvSpPr>
        <p:spPr>
          <a:xfrm>
            <a:off x="153376" y="224064"/>
            <a:ext cx="8856984" cy="846386"/>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4400" dirty="0"/>
              <a:t>CST463 </a:t>
            </a:r>
            <a:r>
              <a:rPr lang="en-US" sz="4400" dirty="0">
                <a:latin typeface="Open Sans" panose="020B0606030504020204" pitchFamily="34" charset="0"/>
                <a:ea typeface="Open Sans" panose="020B0606030504020204" pitchFamily="34" charset="0"/>
                <a:cs typeface="Open Sans" panose="020B0606030504020204" pitchFamily="34" charset="0"/>
              </a:rPr>
              <a:t>- </a:t>
            </a:r>
            <a:r>
              <a:rPr lang="en-US" sz="4400" dirty="0"/>
              <a:t>WEB PROGRAMMING</a:t>
            </a:r>
          </a:p>
          <a:p>
            <a:pPr marL="285750" indent="-285750">
              <a:lnSpc>
                <a:spcPct val="85000"/>
              </a:lnSpc>
              <a:spcAft>
                <a:spcPts val="600"/>
              </a:spcAft>
              <a:buClr>
                <a:schemeClr val="accent2"/>
              </a:buClr>
              <a:buSzPct val="70000"/>
              <a:buFont typeface="Arial" pitchFamily="34" charset="0"/>
              <a:buChar char="►"/>
            </a:pPr>
            <a:endParaRPr lang="en-US" sz="1200" dirty="0"/>
          </a:p>
        </p:txBody>
      </p:sp>
    </p:spTree>
    <p:extLst>
      <p:ext uri="{BB962C8B-B14F-4D97-AF65-F5344CB8AC3E}">
        <p14:creationId xmlns:p14="http://schemas.microsoft.com/office/powerpoint/2010/main" val="2603454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r>
              <a:rPr lang="en-US" sz="3200" dirty="0"/>
              <a:t>Linking External style sheets</a:t>
            </a:r>
            <a:br>
              <a:rPr lang="en-US" sz="3200" dirty="0"/>
            </a:br>
            <a:br>
              <a:rPr lang="en-US" dirty="0"/>
            </a:br>
            <a:endParaRPr lang="en-US" dirty="0">
              <a:latin typeface="Armata" panose="020B0503040500060204" pitchFamily="34" charset="0"/>
            </a:endParaRPr>
          </a:p>
        </p:txBody>
      </p:sp>
      <p:pic>
        <p:nvPicPr>
          <p:cNvPr id="8" name="Content Placeholder 7">
            <a:extLst>
              <a:ext uri="{FF2B5EF4-FFF2-40B4-BE49-F238E27FC236}">
                <a16:creationId xmlns:a16="http://schemas.microsoft.com/office/drawing/2014/main" id="{EB4CAF9A-D7D0-4673-846D-C991A393C88B}"/>
              </a:ext>
            </a:extLst>
          </p:cNvPr>
          <p:cNvPicPr>
            <a:picLocks noGrp="1" noChangeAspect="1"/>
          </p:cNvPicPr>
          <p:nvPr>
            <p:ph idx="1"/>
          </p:nvPr>
        </p:nvPicPr>
        <p:blipFill>
          <a:blip r:embed="rId3"/>
          <a:stretch>
            <a:fillRect/>
          </a:stretch>
        </p:blipFill>
        <p:spPr>
          <a:xfrm>
            <a:off x="8279320" y="3429000"/>
            <a:ext cx="3096344" cy="2726017"/>
          </a:xfrm>
          <a:prstGeom prst="rect">
            <a:avLst/>
          </a:prstGeom>
          <a:ln>
            <a:solidFill>
              <a:schemeClr val="tx1"/>
            </a:solidFill>
          </a:ln>
        </p:spPr>
      </p:pic>
      <p:pic>
        <p:nvPicPr>
          <p:cNvPr id="4" name="Picture 3">
            <a:extLst>
              <a:ext uri="{FF2B5EF4-FFF2-40B4-BE49-F238E27FC236}">
                <a16:creationId xmlns:a16="http://schemas.microsoft.com/office/drawing/2014/main" id="{4367F71F-5E1F-4C94-A503-ACD844E83261}"/>
              </a:ext>
            </a:extLst>
          </p:cNvPr>
          <p:cNvPicPr>
            <a:picLocks noChangeAspect="1"/>
          </p:cNvPicPr>
          <p:nvPr/>
        </p:nvPicPr>
        <p:blipFill>
          <a:blip r:embed="rId4"/>
          <a:stretch>
            <a:fillRect/>
          </a:stretch>
        </p:blipFill>
        <p:spPr>
          <a:xfrm>
            <a:off x="6960096" y="1124744"/>
            <a:ext cx="4633467" cy="1777361"/>
          </a:xfrm>
          <a:prstGeom prst="rect">
            <a:avLst/>
          </a:prstGeom>
        </p:spPr>
      </p:pic>
      <p:pic>
        <p:nvPicPr>
          <p:cNvPr id="7" name="Picture 6">
            <a:extLst>
              <a:ext uri="{FF2B5EF4-FFF2-40B4-BE49-F238E27FC236}">
                <a16:creationId xmlns:a16="http://schemas.microsoft.com/office/drawing/2014/main" id="{2195DDA1-672B-47FD-8B7F-1801E60C23B8}"/>
              </a:ext>
            </a:extLst>
          </p:cNvPr>
          <p:cNvPicPr>
            <a:picLocks noChangeAspect="1"/>
          </p:cNvPicPr>
          <p:nvPr/>
        </p:nvPicPr>
        <p:blipFill>
          <a:blip r:embed="rId5"/>
          <a:stretch>
            <a:fillRect/>
          </a:stretch>
        </p:blipFill>
        <p:spPr>
          <a:xfrm>
            <a:off x="191344" y="1124992"/>
            <a:ext cx="6696744" cy="5030273"/>
          </a:xfrm>
          <a:prstGeom prst="rect">
            <a:avLst/>
          </a:prstGeom>
        </p:spPr>
      </p:pic>
    </p:spTree>
    <p:extLst>
      <p:ext uri="{BB962C8B-B14F-4D97-AF65-F5344CB8AC3E}">
        <p14:creationId xmlns:p14="http://schemas.microsoft.com/office/powerpoint/2010/main" val="764201136"/>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479377" y="178208"/>
            <a:ext cx="10218674" cy="634605"/>
          </a:xfrm>
        </p:spPr>
        <p:txBody>
          <a:bodyPr vert="horz" lIns="0" tIns="0" rIns="0" bIns="0" rtlCol="0" anchor="t" anchorCtr="0">
            <a:noAutofit/>
          </a:bodyPr>
          <a:lstStyle/>
          <a:p>
            <a:r>
              <a:rPr lang="en-US" sz="2800" dirty="0"/>
              <a:t>Global functions</a:t>
            </a:r>
          </a:p>
        </p:txBody>
      </p:sp>
      <p:sp>
        <p:nvSpPr>
          <p:cNvPr id="3" name="Content Placeholder 2">
            <a:extLst>
              <a:ext uri="{FF2B5EF4-FFF2-40B4-BE49-F238E27FC236}">
                <a16:creationId xmlns:a16="http://schemas.microsoft.com/office/drawing/2014/main" id="{E5CD3EF4-51ED-452B-9EFF-A8DC7AC2FFDB}"/>
              </a:ext>
            </a:extLst>
          </p:cNvPr>
          <p:cNvSpPr>
            <a:spLocks noGrp="1"/>
          </p:cNvSpPr>
          <p:nvPr>
            <p:ph idx="1"/>
          </p:nvPr>
        </p:nvSpPr>
        <p:spPr>
          <a:xfrm>
            <a:off x="263352" y="1124744"/>
            <a:ext cx="11404848" cy="4986032"/>
          </a:xfrm>
        </p:spPr>
        <p:txBody>
          <a:bodyPr/>
          <a:lstStyle/>
          <a:p>
            <a:r>
              <a:rPr lang="en-US" dirty="0" err="1"/>
              <a:t>parseInt</a:t>
            </a:r>
            <a:r>
              <a:rPr lang="en-US" dirty="0"/>
              <a:t>(): Converts a string to an integer and returns the integer value.</a:t>
            </a:r>
          </a:p>
          <a:p>
            <a:r>
              <a:rPr lang="en-US" dirty="0" err="1"/>
              <a:t>parseFloat</a:t>
            </a:r>
            <a:r>
              <a:rPr lang="en-US" dirty="0"/>
              <a:t>(): Converts a string to a floating-point number and returns the number.</a:t>
            </a:r>
          </a:p>
          <a:p>
            <a:r>
              <a:rPr lang="en-US" dirty="0" err="1"/>
              <a:t>isNaN</a:t>
            </a:r>
            <a:r>
              <a:rPr lang="en-US" dirty="0"/>
              <a:t>(): Checks if a value is </a:t>
            </a:r>
            <a:r>
              <a:rPr lang="en-US" dirty="0" err="1"/>
              <a:t>NaN</a:t>
            </a:r>
            <a:r>
              <a:rPr lang="en-US" dirty="0"/>
              <a:t> (Not-a-Number).</a:t>
            </a:r>
          </a:p>
          <a:p>
            <a:r>
              <a:rPr lang="en-US" dirty="0" err="1"/>
              <a:t>isFinite</a:t>
            </a:r>
            <a:r>
              <a:rPr lang="en-US" dirty="0"/>
              <a:t>(): Checks if a value is a finite number.</a:t>
            </a:r>
          </a:p>
          <a:p>
            <a:r>
              <a:rPr lang="en-US" dirty="0" err="1"/>
              <a:t>decodeURI</a:t>
            </a:r>
            <a:r>
              <a:rPr lang="en-US" dirty="0"/>
              <a:t>() and </a:t>
            </a:r>
            <a:r>
              <a:rPr lang="en-US" dirty="0" err="1"/>
              <a:t>encodeURI</a:t>
            </a:r>
            <a:r>
              <a:rPr lang="en-US" dirty="0"/>
              <a:t>(): These functions are used for decoding and encoding Uniform Resource Identifiers (URIs), respectively.</a:t>
            </a:r>
          </a:p>
          <a:p>
            <a:r>
              <a:rPr lang="en-US" dirty="0" err="1"/>
              <a:t>decodeURIComponent</a:t>
            </a:r>
            <a:r>
              <a:rPr lang="en-US" dirty="0"/>
              <a:t>() and </a:t>
            </a:r>
            <a:r>
              <a:rPr lang="en-US" dirty="0" err="1"/>
              <a:t>encodeURIComponent</a:t>
            </a:r>
            <a:r>
              <a:rPr lang="en-US" dirty="0"/>
              <a:t>(): These functions are used for decoding and encoding URI components.</a:t>
            </a:r>
          </a:p>
          <a:p>
            <a:r>
              <a:rPr lang="en-US" dirty="0"/>
              <a:t>eval(): Evaluates a string as JavaScript code.</a:t>
            </a:r>
          </a:p>
          <a:p>
            <a:r>
              <a:rPr lang="en-US" dirty="0"/>
              <a:t>alert(), prompt(), and confirm(): Functions for interacting with the user via pop-up dialog boxes.</a:t>
            </a:r>
          </a:p>
        </p:txBody>
      </p:sp>
    </p:spTree>
    <p:extLst>
      <p:ext uri="{BB962C8B-B14F-4D97-AF65-F5344CB8AC3E}">
        <p14:creationId xmlns:p14="http://schemas.microsoft.com/office/powerpoint/2010/main" val="1673504550"/>
      </p:ext>
    </p:extLst>
  </p:cSld>
  <p:clrMapOvr>
    <a:masterClrMapping/>
  </p:clrMapOvr>
  <p:transition>
    <p:fade/>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479377" y="178208"/>
            <a:ext cx="10218674" cy="634605"/>
          </a:xfrm>
        </p:spPr>
        <p:txBody>
          <a:bodyPr vert="horz" lIns="0" tIns="0" rIns="0" bIns="0" rtlCol="0" anchor="t" anchorCtr="0">
            <a:noAutofit/>
          </a:bodyPr>
          <a:lstStyle/>
          <a:p>
            <a:r>
              <a:rPr lang="en-US" sz="2800"/>
              <a:t>Global functions</a:t>
            </a:r>
            <a:endParaRPr lang="en-US" sz="2800" dirty="0"/>
          </a:p>
        </p:txBody>
      </p:sp>
      <p:pic>
        <p:nvPicPr>
          <p:cNvPr id="6" name="Content Placeholder 5">
            <a:extLst>
              <a:ext uri="{FF2B5EF4-FFF2-40B4-BE49-F238E27FC236}">
                <a16:creationId xmlns:a16="http://schemas.microsoft.com/office/drawing/2014/main" id="{F984CC61-5AD2-42B0-A7BB-9990FABC0295}"/>
              </a:ext>
            </a:extLst>
          </p:cNvPr>
          <p:cNvPicPr>
            <a:picLocks noGrp="1" noChangeAspect="1"/>
          </p:cNvPicPr>
          <p:nvPr>
            <p:ph idx="1"/>
          </p:nvPr>
        </p:nvPicPr>
        <p:blipFill>
          <a:blip r:embed="rId3"/>
          <a:stretch>
            <a:fillRect/>
          </a:stretch>
        </p:blipFill>
        <p:spPr>
          <a:xfrm>
            <a:off x="407368" y="569718"/>
            <a:ext cx="9793088" cy="6243737"/>
          </a:xfrm>
          <a:prstGeom prst="rect">
            <a:avLst/>
          </a:prstGeom>
        </p:spPr>
      </p:pic>
    </p:spTree>
    <p:extLst>
      <p:ext uri="{BB962C8B-B14F-4D97-AF65-F5344CB8AC3E}">
        <p14:creationId xmlns:p14="http://schemas.microsoft.com/office/powerpoint/2010/main" val="26910131"/>
      </p:ext>
    </p:extLst>
  </p:cSld>
  <p:clrMapOvr>
    <a:masterClrMapping/>
  </p:clrMapOvr>
  <p:transition>
    <p:fad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D444E2-E8CC-4D5C-9D0B-1E870B6EF70E}"/>
              </a:ext>
            </a:extLst>
          </p:cNvPr>
          <p:cNvPicPr>
            <a:picLocks noChangeAspect="1"/>
          </p:cNvPicPr>
          <p:nvPr/>
        </p:nvPicPr>
        <p:blipFill>
          <a:blip r:embed="rId2"/>
          <a:stretch>
            <a:fillRect/>
          </a:stretch>
        </p:blipFill>
        <p:spPr>
          <a:xfrm>
            <a:off x="1703512" y="0"/>
            <a:ext cx="8166288" cy="6858000"/>
          </a:xfrm>
          <a:prstGeom prst="rect">
            <a:avLst/>
          </a:prstGeom>
        </p:spPr>
      </p:pic>
    </p:spTree>
    <p:extLst>
      <p:ext uri="{BB962C8B-B14F-4D97-AF65-F5344CB8AC3E}">
        <p14:creationId xmlns:p14="http://schemas.microsoft.com/office/powerpoint/2010/main" val="2717393856"/>
      </p:ext>
    </p:extLst>
  </p:cSld>
  <p:clrMapOvr>
    <a:masterClrMapping/>
  </p:clrMapOvr>
  <p:transition>
    <p:fad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479377" y="178208"/>
            <a:ext cx="10218674" cy="634605"/>
          </a:xfrm>
        </p:spPr>
        <p:txBody>
          <a:bodyPr vert="horz" lIns="0" tIns="0" rIns="0" bIns="0" rtlCol="0" anchor="t" anchorCtr="0">
            <a:noAutofit/>
          </a:bodyPr>
          <a:lstStyle/>
          <a:p>
            <a:r>
              <a:rPr lang="en-US" sz="2800" dirty="0"/>
              <a:t>Recursion</a:t>
            </a:r>
          </a:p>
        </p:txBody>
      </p:sp>
      <p:sp>
        <p:nvSpPr>
          <p:cNvPr id="3" name="Content Placeholder 2">
            <a:extLst>
              <a:ext uri="{FF2B5EF4-FFF2-40B4-BE49-F238E27FC236}">
                <a16:creationId xmlns:a16="http://schemas.microsoft.com/office/drawing/2014/main" id="{E5CD3EF4-51ED-452B-9EFF-A8DC7AC2FFDB}"/>
              </a:ext>
            </a:extLst>
          </p:cNvPr>
          <p:cNvSpPr>
            <a:spLocks noGrp="1"/>
          </p:cNvSpPr>
          <p:nvPr>
            <p:ph idx="1"/>
          </p:nvPr>
        </p:nvSpPr>
        <p:spPr>
          <a:xfrm>
            <a:off x="263352" y="1124744"/>
            <a:ext cx="11404848" cy="4986032"/>
          </a:xfrm>
        </p:spPr>
        <p:txBody>
          <a:bodyPr/>
          <a:lstStyle/>
          <a:p>
            <a:r>
              <a:rPr lang="en-US" dirty="0"/>
              <a:t>A recursive function is a function that calls itself, either directly, or indirectly through another function.</a:t>
            </a:r>
          </a:p>
          <a:p>
            <a:r>
              <a:rPr lang="en-US" dirty="0"/>
              <a:t>The recursion step executes while the original call to the function is still open (i.e., it has not finished executing).</a:t>
            </a:r>
          </a:p>
          <a:p>
            <a:r>
              <a:rPr lang="en-US" dirty="0"/>
              <a:t> The recursion step can result in many more recursive calls as the function divides each new subproblem into two conceptual pieces.</a:t>
            </a:r>
          </a:p>
          <a:p>
            <a:r>
              <a:rPr lang="en-US" dirty="0"/>
              <a:t> For the recursion eventually to terminate, each time the function calls itself with a simpler version of the original problem, the sequence of smaller and smaller problems must converge on the base case.</a:t>
            </a:r>
          </a:p>
        </p:txBody>
      </p:sp>
    </p:spTree>
    <p:extLst>
      <p:ext uri="{BB962C8B-B14F-4D97-AF65-F5344CB8AC3E}">
        <p14:creationId xmlns:p14="http://schemas.microsoft.com/office/powerpoint/2010/main" val="1451444634"/>
      </p:ext>
    </p:extLst>
  </p:cSld>
  <p:clrMapOvr>
    <a:masterClrMapping/>
  </p:clrMapOvr>
  <p:transition>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479377" y="178208"/>
            <a:ext cx="10218674" cy="634605"/>
          </a:xfrm>
        </p:spPr>
        <p:txBody>
          <a:bodyPr vert="horz" lIns="0" tIns="0" rIns="0" bIns="0" rtlCol="0" anchor="t" anchorCtr="0">
            <a:noAutofit/>
          </a:bodyPr>
          <a:lstStyle/>
          <a:p>
            <a:r>
              <a:rPr lang="en-US" sz="2800" dirty="0"/>
              <a:t>Recursive Function -Factorial</a:t>
            </a:r>
          </a:p>
        </p:txBody>
      </p:sp>
      <p:pic>
        <p:nvPicPr>
          <p:cNvPr id="4" name="Content Placeholder 3">
            <a:extLst>
              <a:ext uri="{FF2B5EF4-FFF2-40B4-BE49-F238E27FC236}">
                <a16:creationId xmlns:a16="http://schemas.microsoft.com/office/drawing/2014/main" id="{A1AC3224-3F65-4697-B18D-D7C68769CDA0}"/>
              </a:ext>
            </a:extLst>
          </p:cNvPr>
          <p:cNvPicPr>
            <a:picLocks noGrp="1" noChangeAspect="1"/>
          </p:cNvPicPr>
          <p:nvPr>
            <p:ph idx="1"/>
          </p:nvPr>
        </p:nvPicPr>
        <p:blipFill>
          <a:blip r:embed="rId3"/>
          <a:stretch>
            <a:fillRect/>
          </a:stretch>
        </p:blipFill>
        <p:spPr>
          <a:xfrm>
            <a:off x="484430" y="857562"/>
            <a:ext cx="8064896" cy="6000438"/>
          </a:xfrm>
          <a:prstGeom prst="rect">
            <a:avLst/>
          </a:prstGeom>
        </p:spPr>
      </p:pic>
    </p:spTree>
    <p:extLst>
      <p:ext uri="{BB962C8B-B14F-4D97-AF65-F5344CB8AC3E}">
        <p14:creationId xmlns:p14="http://schemas.microsoft.com/office/powerpoint/2010/main" val="3933305309"/>
      </p:ext>
    </p:extLst>
  </p:cSld>
  <p:clrMapOvr>
    <a:masterClrMapping/>
  </p:clrMapOvr>
  <p:transition>
    <p:fad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479377" y="178208"/>
            <a:ext cx="10218674" cy="634605"/>
          </a:xfrm>
        </p:spPr>
        <p:txBody>
          <a:bodyPr vert="horz" lIns="0" tIns="0" rIns="0" bIns="0" rtlCol="0" anchor="t" anchorCtr="0">
            <a:noAutofit/>
          </a:bodyPr>
          <a:lstStyle/>
          <a:p>
            <a:r>
              <a:rPr lang="en-US" sz="2800" dirty="0"/>
              <a:t>Recursive Function -Factorial</a:t>
            </a:r>
          </a:p>
        </p:txBody>
      </p:sp>
      <p:pic>
        <p:nvPicPr>
          <p:cNvPr id="6" name="Content Placeholder 5">
            <a:extLst>
              <a:ext uri="{FF2B5EF4-FFF2-40B4-BE49-F238E27FC236}">
                <a16:creationId xmlns:a16="http://schemas.microsoft.com/office/drawing/2014/main" id="{98679574-3303-451D-947C-F85AC7FE52A1}"/>
              </a:ext>
            </a:extLst>
          </p:cNvPr>
          <p:cNvPicPr>
            <a:picLocks noGrp="1" noChangeAspect="1"/>
          </p:cNvPicPr>
          <p:nvPr>
            <p:ph idx="1"/>
          </p:nvPr>
        </p:nvPicPr>
        <p:blipFill>
          <a:blip r:embed="rId3"/>
          <a:stretch>
            <a:fillRect/>
          </a:stretch>
        </p:blipFill>
        <p:spPr>
          <a:xfrm>
            <a:off x="479377" y="1340768"/>
            <a:ext cx="8752617" cy="4464496"/>
          </a:xfrm>
          <a:prstGeom prst="rect">
            <a:avLst/>
          </a:prstGeom>
        </p:spPr>
      </p:pic>
      <p:pic>
        <p:nvPicPr>
          <p:cNvPr id="7" name="Picture 6">
            <a:extLst>
              <a:ext uri="{FF2B5EF4-FFF2-40B4-BE49-F238E27FC236}">
                <a16:creationId xmlns:a16="http://schemas.microsoft.com/office/drawing/2014/main" id="{F331FB0C-F1AC-44BC-87C3-7526BB49D681}"/>
              </a:ext>
            </a:extLst>
          </p:cNvPr>
          <p:cNvPicPr>
            <a:picLocks noChangeAspect="1"/>
          </p:cNvPicPr>
          <p:nvPr/>
        </p:nvPicPr>
        <p:blipFill>
          <a:blip r:embed="rId4"/>
          <a:stretch>
            <a:fillRect/>
          </a:stretch>
        </p:blipFill>
        <p:spPr>
          <a:xfrm>
            <a:off x="7824192" y="1340768"/>
            <a:ext cx="4229100" cy="1828800"/>
          </a:xfrm>
          <a:prstGeom prst="rect">
            <a:avLst/>
          </a:prstGeom>
        </p:spPr>
      </p:pic>
      <p:pic>
        <p:nvPicPr>
          <p:cNvPr id="8" name="Picture 7">
            <a:extLst>
              <a:ext uri="{FF2B5EF4-FFF2-40B4-BE49-F238E27FC236}">
                <a16:creationId xmlns:a16="http://schemas.microsoft.com/office/drawing/2014/main" id="{DEDED40C-B235-48FF-A529-61472A75EA0A}"/>
              </a:ext>
            </a:extLst>
          </p:cNvPr>
          <p:cNvPicPr>
            <a:picLocks noChangeAspect="1"/>
          </p:cNvPicPr>
          <p:nvPr/>
        </p:nvPicPr>
        <p:blipFill>
          <a:blip r:embed="rId5"/>
          <a:stretch>
            <a:fillRect/>
          </a:stretch>
        </p:blipFill>
        <p:spPr>
          <a:xfrm>
            <a:off x="9336360" y="3284984"/>
            <a:ext cx="2305050" cy="1276350"/>
          </a:xfrm>
          <a:prstGeom prst="rect">
            <a:avLst/>
          </a:prstGeom>
          <a:ln>
            <a:solidFill>
              <a:schemeClr val="accent2"/>
            </a:solidFill>
          </a:ln>
        </p:spPr>
      </p:pic>
      <p:sp>
        <p:nvSpPr>
          <p:cNvPr id="2" name="TextBox 1">
            <a:extLst>
              <a:ext uri="{FF2B5EF4-FFF2-40B4-BE49-F238E27FC236}">
                <a16:creationId xmlns:a16="http://schemas.microsoft.com/office/drawing/2014/main" id="{572BB464-653F-4B58-ABBE-474193845CE6}"/>
              </a:ext>
            </a:extLst>
          </p:cNvPr>
          <p:cNvSpPr txBox="1"/>
          <p:nvPr/>
        </p:nvSpPr>
        <p:spPr>
          <a:xfrm>
            <a:off x="9297671" y="4561334"/>
            <a:ext cx="2666101" cy="1685077"/>
          </a:xfrm>
          <a:prstGeom prst="rect">
            <a:avLst/>
          </a:prstGeom>
          <a:noFill/>
          <a:ln>
            <a:solidFill>
              <a:schemeClr val="accent2"/>
            </a:solidFill>
          </a:ln>
        </p:spPr>
        <p:txBody>
          <a:bodyPr wrap="square" lIns="0" tIns="36576" rIns="0" bIns="0" rtlCol="0">
            <a:spAutoFit/>
          </a:bodyPr>
          <a:lstStyle/>
          <a:p>
            <a:pPr algn="just">
              <a:lnSpc>
                <a:spcPct val="85000"/>
              </a:lnSpc>
              <a:spcAft>
                <a:spcPts val="600"/>
              </a:spcAft>
              <a:buClr>
                <a:schemeClr val="accent2"/>
              </a:buClr>
              <a:buSzPct val="70000"/>
            </a:pPr>
            <a:r>
              <a:rPr lang="en-US" dirty="0"/>
              <a:t>var and let create variables that can be reassigned to another value. Const creates “constant” variables that cannot be reassigned to another value</a:t>
            </a:r>
            <a:endParaRPr lang="en-US" sz="1200" dirty="0"/>
          </a:p>
        </p:txBody>
      </p:sp>
    </p:spTree>
    <p:extLst>
      <p:ext uri="{BB962C8B-B14F-4D97-AF65-F5344CB8AC3E}">
        <p14:creationId xmlns:p14="http://schemas.microsoft.com/office/powerpoint/2010/main" val="2449036639"/>
      </p:ext>
    </p:extLst>
  </p:cSld>
  <p:clrMapOvr>
    <a:masterClrMapping/>
  </p:clrMapOvr>
  <p:transition>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479377" y="178208"/>
            <a:ext cx="10218674" cy="634605"/>
          </a:xfrm>
        </p:spPr>
        <p:txBody>
          <a:bodyPr vert="horz" lIns="0" tIns="0" rIns="0" bIns="0" rtlCol="0" anchor="t" anchorCtr="0">
            <a:noAutofit/>
          </a:bodyPr>
          <a:lstStyle/>
          <a:p>
            <a:r>
              <a:rPr lang="en-US" sz="2800" dirty="0"/>
              <a:t>Recursion Vs Iteration</a:t>
            </a:r>
          </a:p>
        </p:txBody>
      </p:sp>
      <p:sp>
        <p:nvSpPr>
          <p:cNvPr id="3" name="Content Placeholder 2">
            <a:extLst>
              <a:ext uri="{FF2B5EF4-FFF2-40B4-BE49-F238E27FC236}">
                <a16:creationId xmlns:a16="http://schemas.microsoft.com/office/drawing/2014/main" id="{E5CD3EF4-51ED-452B-9EFF-A8DC7AC2FFDB}"/>
              </a:ext>
            </a:extLst>
          </p:cNvPr>
          <p:cNvSpPr>
            <a:spLocks noGrp="1"/>
          </p:cNvSpPr>
          <p:nvPr>
            <p:ph idx="1"/>
          </p:nvPr>
        </p:nvSpPr>
        <p:spPr>
          <a:xfrm>
            <a:off x="263352" y="1124744"/>
            <a:ext cx="11404848" cy="4986032"/>
          </a:xfrm>
        </p:spPr>
        <p:txBody>
          <a:bodyPr/>
          <a:lstStyle/>
          <a:p>
            <a:r>
              <a:rPr lang="en-US" dirty="0"/>
              <a:t>Both iteration and recursion are based on a control statement: </a:t>
            </a:r>
          </a:p>
          <a:p>
            <a:pPr lvl="1"/>
            <a:r>
              <a:rPr lang="en-US" dirty="0"/>
              <a:t>Iteration uses a repetition statement (e.g., for, while or do…while); </a:t>
            </a:r>
          </a:p>
          <a:p>
            <a:pPr lvl="1"/>
            <a:r>
              <a:rPr lang="en-US" dirty="0"/>
              <a:t>recursion uses a selection statement (e.g., if, if…else or switch). </a:t>
            </a:r>
          </a:p>
          <a:p>
            <a:r>
              <a:rPr lang="en-US" dirty="0"/>
              <a:t>Both iteration and recursion involve repetition: </a:t>
            </a:r>
          </a:p>
          <a:p>
            <a:pPr lvl="1"/>
            <a:r>
              <a:rPr lang="en-US" dirty="0"/>
              <a:t>Iteration explicitly uses a repetition statement; </a:t>
            </a:r>
          </a:p>
          <a:p>
            <a:pPr lvl="1"/>
            <a:r>
              <a:rPr lang="en-US" dirty="0"/>
              <a:t>recursion achieves repetition through repeated function calls.</a:t>
            </a:r>
          </a:p>
          <a:p>
            <a:r>
              <a:rPr lang="en-US" dirty="0"/>
              <a:t> Iteration and recursion each involve a termination test: </a:t>
            </a:r>
          </a:p>
          <a:p>
            <a:pPr lvl="1"/>
            <a:r>
              <a:rPr lang="en-US" dirty="0"/>
              <a:t>Iteration terminates when the loop-continuation condition fails; </a:t>
            </a:r>
          </a:p>
          <a:p>
            <a:pPr lvl="1"/>
            <a:r>
              <a:rPr lang="en-US" dirty="0"/>
              <a:t>recursion terminates when a base case is recognized. </a:t>
            </a:r>
          </a:p>
          <a:p>
            <a:r>
              <a:rPr lang="en-US" dirty="0"/>
              <a:t>Both iteration and recursion can occur infinitely: </a:t>
            </a:r>
          </a:p>
          <a:p>
            <a:pPr lvl="1"/>
            <a:r>
              <a:rPr lang="en-US" dirty="0"/>
              <a:t>An infinite loop occurs with iteration if the loop-continuation test never becomes false;</a:t>
            </a:r>
          </a:p>
          <a:p>
            <a:pPr lvl="1"/>
            <a:r>
              <a:rPr lang="en-US" dirty="0"/>
              <a:t> infinite recursion occurs if the recursion step does not reduce the problem each time via a sequence that converges on the base case or if the base case is incorrect.</a:t>
            </a:r>
          </a:p>
        </p:txBody>
      </p:sp>
    </p:spTree>
    <p:extLst>
      <p:ext uri="{BB962C8B-B14F-4D97-AF65-F5344CB8AC3E}">
        <p14:creationId xmlns:p14="http://schemas.microsoft.com/office/powerpoint/2010/main" val="725808988"/>
      </p:ext>
    </p:extLst>
  </p:cSld>
  <p:clrMapOvr>
    <a:masterClrMapping/>
  </p:clrMapOvr>
  <p:transition>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9620" y="3080634"/>
            <a:ext cx="9470836" cy="708406"/>
          </a:xfrm>
        </p:spPr>
        <p:txBody>
          <a:bodyPr/>
          <a:lstStyle/>
          <a:p>
            <a:pPr algn="ctr"/>
            <a:r>
              <a:rPr lang="en-US" dirty="0"/>
              <a:t>ARRAYS</a:t>
            </a:r>
          </a:p>
        </p:txBody>
      </p:sp>
    </p:spTree>
    <p:extLst>
      <p:ext uri="{BB962C8B-B14F-4D97-AF65-F5344CB8AC3E}">
        <p14:creationId xmlns:p14="http://schemas.microsoft.com/office/powerpoint/2010/main" val="1410250975"/>
      </p:ext>
    </p:extLst>
  </p:cSld>
  <p:clrMapOvr>
    <a:masterClrMapping/>
  </p:clrMapOvr>
  <p:transition>
    <p:fad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ARRAYS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1737303" cy="4698000"/>
          </a:xfrm>
        </p:spPr>
        <p:txBody>
          <a:bodyPr/>
          <a:lstStyle/>
          <a:p>
            <a:r>
              <a:rPr lang="en-US" dirty="0"/>
              <a:t>Arrays are data structures consisting of related data items. </a:t>
            </a:r>
          </a:p>
          <a:p>
            <a:r>
              <a:rPr lang="en-US" dirty="0"/>
              <a:t>JavaScript </a:t>
            </a:r>
            <a:r>
              <a:rPr lang="en-US" dirty="0">
                <a:highlight>
                  <a:srgbClr val="FFFF00"/>
                </a:highlight>
              </a:rPr>
              <a:t>arrays are “dynamic” entities in that they can change size after they’re created.</a:t>
            </a:r>
          </a:p>
          <a:p>
            <a:r>
              <a:rPr lang="en-US" dirty="0"/>
              <a:t>An array is a group of memory locations that all </a:t>
            </a:r>
            <a:r>
              <a:rPr lang="en-US" dirty="0">
                <a:highlight>
                  <a:srgbClr val="FFFF00"/>
                </a:highlight>
              </a:rPr>
              <a:t>have the same name and normally are of the same type </a:t>
            </a:r>
            <a:r>
              <a:rPr lang="en-US" dirty="0"/>
              <a:t>(although this attribute is not required in JavaScript). </a:t>
            </a:r>
          </a:p>
          <a:p>
            <a:r>
              <a:rPr lang="en-US" dirty="0"/>
              <a:t>To refer to a particular location or element in the array, we </a:t>
            </a:r>
            <a:r>
              <a:rPr lang="en-US" dirty="0">
                <a:highlight>
                  <a:srgbClr val="FFFF00"/>
                </a:highlight>
              </a:rPr>
              <a:t>specify the name of the array and the position number of the particular element</a:t>
            </a:r>
            <a:r>
              <a:rPr lang="en-US" dirty="0"/>
              <a:t> in the array</a:t>
            </a:r>
          </a:p>
          <a:p>
            <a:r>
              <a:rPr lang="en-US" dirty="0"/>
              <a:t>The </a:t>
            </a:r>
            <a:r>
              <a:rPr lang="en-US" dirty="0">
                <a:highlight>
                  <a:srgbClr val="FFFF00"/>
                </a:highlight>
              </a:rPr>
              <a:t>first element in every array is the zeroth element</a:t>
            </a:r>
            <a:r>
              <a:rPr lang="en-US" dirty="0"/>
              <a:t>. </a:t>
            </a:r>
          </a:p>
          <a:p>
            <a:r>
              <a:rPr lang="en-US" dirty="0"/>
              <a:t>Thus, the first element of array c is referred to as c[0], the second element as c[1].</a:t>
            </a:r>
          </a:p>
          <a:p>
            <a:r>
              <a:rPr lang="en-US" dirty="0"/>
              <a:t>The </a:t>
            </a:r>
            <a:r>
              <a:rPr lang="en-US" dirty="0">
                <a:highlight>
                  <a:srgbClr val="FFFF00"/>
                </a:highlight>
              </a:rPr>
              <a:t>position number in square brackets is called an index </a:t>
            </a:r>
            <a:r>
              <a:rPr lang="en-US" dirty="0"/>
              <a:t>and must be an </a:t>
            </a:r>
            <a:r>
              <a:rPr lang="en-US" dirty="0">
                <a:highlight>
                  <a:srgbClr val="FFFF00"/>
                </a:highlight>
              </a:rPr>
              <a:t>integer or an integer expression. </a:t>
            </a:r>
          </a:p>
          <a:p>
            <a:r>
              <a:rPr lang="en-US" dirty="0"/>
              <a:t>If a program uses an expression as an index, then the expression is evaluated to determine the value of the index.</a:t>
            </a:r>
            <a:endParaRPr lang="en-US" dirty="0">
              <a:highlight>
                <a:srgbClr val="FFFF00"/>
              </a:highlight>
            </a:endParaRPr>
          </a:p>
        </p:txBody>
      </p:sp>
    </p:spTree>
    <p:extLst>
      <p:ext uri="{BB962C8B-B14F-4D97-AF65-F5344CB8AC3E}">
        <p14:creationId xmlns:p14="http://schemas.microsoft.com/office/powerpoint/2010/main" val="2810598389"/>
      </p:ext>
    </p:extLst>
  </p:cSld>
  <p:clrMapOvr>
    <a:masterClrMapping/>
  </p:clrMapOvr>
  <p:transition>
    <p:fad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ARRAYS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1737303" cy="4698000"/>
          </a:xfrm>
        </p:spPr>
        <p:txBody>
          <a:bodyPr/>
          <a:lstStyle/>
          <a:p>
            <a:r>
              <a:rPr lang="en-US" dirty="0"/>
              <a:t>  JavaScript arrays are used to store multiple values in a single variable.</a:t>
            </a:r>
          </a:p>
          <a:p>
            <a:r>
              <a:rPr lang="en-US" dirty="0"/>
              <a:t>Syntax:  </a:t>
            </a:r>
            <a:r>
              <a:rPr lang="en-US" b="1" dirty="0"/>
              <a:t>var </a:t>
            </a:r>
            <a:r>
              <a:rPr lang="en-US" b="1" dirty="0" err="1"/>
              <a:t>array_name</a:t>
            </a:r>
            <a:r>
              <a:rPr lang="en-US" b="1" dirty="0"/>
              <a:t> = [item1, item2, ...]; </a:t>
            </a:r>
          </a:p>
          <a:p>
            <a:r>
              <a:rPr lang="en-US" dirty="0"/>
              <a:t> Example:	</a:t>
            </a:r>
            <a:r>
              <a:rPr lang="en-US" dirty="0">
                <a:highlight>
                  <a:srgbClr val="FFFF00"/>
                </a:highlight>
              </a:rPr>
              <a:t>var cars = [“</a:t>
            </a:r>
            <a:r>
              <a:rPr lang="en-US" dirty="0" err="1">
                <a:highlight>
                  <a:srgbClr val="FFFF00"/>
                </a:highlight>
              </a:rPr>
              <a:t>Maruthi</a:t>
            </a:r>
            <a:r>
              <a:rPr lang="en-US" dirty="0">
                <a:highlight>
                  <a:srgbClr val="FFFF00"/>
                </a:highlight>
              </a:rPr>
              <a:t>",“</a:t>
            </a:r>
            <a:r>
              <a:rPr lang="en-US" dirty="0" err="1">
                <a:highlight>
                  <a:srgbClr val="FFFF00"/>
                </a:highlight>
              </a:rPr>
              <a:t>Toyoto</a:t>
            </a:r>
            <a:r>
              <a:rPr lang="en-US" dirty="0">
                <a:highlight>
                  <a:srgbClr val="FFFF00"/>
                </a:highlight>
              </a:rPr>
              <a:t>","BMW"]; </a:t>
            </a:r>
          </a:p>
          <a:p>
            <a:r>
              <a:rPr lang="en-US" dirty="0"/>
              <a:t> An array can hold many values under a single name, </a:t>
            </a:r>
          </a:p>
          <a:p>
            <a:r>
              <a:rPr lang="en-US" dirty="0"/>
              <a:t> Access the values of array by referring to an index number. </a:t>
            </a:r>
          </a:p>
          <a:p>
            <a:r>
              <a:rPr lang="en-US" dirty="0">
                <a:highlight>
                  <a:srgbClr val="FFFF00"/>
                </a:highlight>
              </a:rPr>
              <a:t>we can create a JavaScript Array Using an array literal</a:t>
            </a:r>
            <a:r>
              <a:rPr lang="en-US" dirty="0"/>
              <a:t>.</a:t>
            </a:r>
          </a:p>
          <a:p>
            <a:pPr marL="0" indent="0">
              <a:buNone/>
            </a:pPr>
            <a:r>
              <a:rPr lang="en-US" dirty="0"/>
              <a:t>     Syntax:</a:t>
            </a:r>
            <a:r>
              <a:rPr lang="nn-NO" dirty="0"/>
              <a:t> </a:t>
            </a:r>
            <a:r>
              <a:rPr lang="nn-NO" b="1" dirty="0"/>
              <a:t>var </a:t>
            </a:r>
            <a:r>
              <a:rPr lang="en-US" b="1" dirty="0" err="1"/>
              <a:t>array_name</a:t>
            </a:r>
            <a:r>
              <a:rPr lang="nn-NO" b="1" dirty="0"/>
              <a:t> = new Array(</a:t>
            </a:r>
            <a:r>
              <a:rPr lang="en-US" b="1" dirty="0"/>
              <a:t>item1, item2, ….</a:t>
            </a:r>
            <a:r>
              <a:rPr lang="nn-NO" b="1" dirty="0"/>
              <a:t>);</a:t>
            </a:r>
            <a:endParaRPr lang="en-US" b="1" dirty="0"/>
          </a:p>
          <a:p>
            <a:r>
              <a:rPr lang="en-US" dirty="0"/>
              <a:t>The following example also creates an Array, and assigns values to it: </a:t>
            </a:r>
          </a:p>
          <a:p>
            <a:r>
              <a:rPr lang="en-US" dirty="0"/>
              <a:t> Example </a:t>
            </a:r>
          </a:p>
          <a:p>
            <a:pPr marL="0" indent="0">
              <a:buNone/>
            </a:pPr>
            <a:r>
              <a:rPr lang="en-US" dirty="0"/>
              <a:t>	</a:t>
            </a:r>
            <a:r>
              <a:rPr lang="en-US" dirty="0">
                <a:highlight>
                  <a:srgbClr val="FFFF00"/>
                </a:highlight>
              </a:rPr>
              <a:t>var s = new Array(“AA", ”BB",“CC”); </a:t>
            </a:r>
          </a:p>
          <a:p>
            <a:pPr marL="0" indent="0">
              <a:buNone/>
            </a:pPr>
            <a:r>
              <a:rPr lang="en-US" dirty="0"/>
              <a:t>	</a:t>
            </a:r>
            <a:r>
              <a:rPr lang="en-US" dirty="0">
                <a:highlight>
                  <a:srgbClr val="FFFF00"/>
                </a:highlight>
              </a:rPr>
              <a:t>var list = new Array(2, 4, 6, 8);</a:t>
            </a:r>
          </a:p>
        </p:txBody>
      </p:sp>
    </p:spTree>
    <p:extLst>
      <p:ext uri="{BB962C8B-B14F-4D97-AF65-F5344CB8AC3E}">
        <p14:creationId xmlns:p14="http://schemas.microsoft.com/office/powerpoint/2010/main" val="256319853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9620" y="3080634"/>
            <a:ext cx="9470836" cy="708406"/>
          </a:xfrm>
        </p:spPr>
        <p:txBody>
          <a:bodyPr/>
          <a:lstStyle/>
          <a:p>
            <a:pPr algn="ctr"/>
            <a:r>
              <a:rPr lang="en-US" dirty="0"/>
              <a:t>Conflict Resolution</a:t>
            </a:r>
          </a:p>
        </p:txBody>
      </p:sp>
    </p:spTree>
    <p:extLst>
      <p:ext uri="{BB962C8B-B14F-4D97-AF65-F5344CB8AC3E}">
        <p14:creationId xmlns:p14="http://schemas.microsoft.com/office/powerpoint/2010/main" val="1173824231"/>
      </p:ext>
    </p:extLst>
  </p:cSld>
  <p:clrMapOvr>
    <a:masterClrMapping/>
  </p:clrMapOvr>
  <p:transitio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ARRAYS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1953327" cy="4698000"/>
          </a:xfrm>
        </p:spPr>
        <p:txBody>
          <a:bodyPr/>
          <a:lstStyle/>
          <a:p>
            <a:pPr marL="0" indent="0">
              <a:buNone/>
            </a:pPr>
            <a:r>
              <a:rPr lang="pt-BR" dirty="0"/>
              <a:t>		var n = [ 10, 20, 30, 40, 50 ];</a:t>
            </a:r>
          </a:p>
          <a:p>
            <a:r>
              <a:rPr lang="en-US" dirty="0"/>
              <a:t>Uses a comma-separated initializer list enclosed in square brackets ([ and ]) to create a five element array with indices of 0, 1, 2, 3 and 4. </a:t>
            </a:r>
          </a:p>
          <a:p>
            <a:r>
              <a:rPr lang="en-US" dirty="0"/>
              <a:t>The </a:t>
            </a:r>
            <a:r>
              <a:rPr lang="en-US" dirty="0">
                <a:highlight>
                  <a:srgbClr val="FFFF00"/>
                </a:highlight>
              </a:rPr>
              <a:t>array size is determined by the number of values in the initializer list</a:t>
            </a:r>
            <a:r>
              <a:rPr lang="en-US" dirty="0"/>
              <a:t>.</a:t>
            </a:r>
          </a:p>
          <a:p>
            <a:pPr marL="0" indent="0">
              <a:buNone/>
            </a:pPr>
            <a:r>
              <a:rPr lang="nn-NO" dirty="0"/>
              <a:t>		var n = new Array( 10, 20, 30, 40, 50 );</a:t>
            </a:r>
          </a:p>
          <a:p>
            <a:r>
              <a:rPr lang="en-US" dirty="0"/>
              <a:t>Also creates a five-element array with indices of 0, 1, 2, 3 and 4.</a:t>
            </a:r>
          </a:p>
          <a:p>
            <a:r>
              <a:rPr lang="en-US" dirty="0"/>
              <a:t>In this case, the initial values of the array elements are specified as arguments in the parentheses following new Array.</a:t>
            </a:r>
          </a:p>
          <a:p>
            <a:r>
              <a:rPr lang="en-US" dirty="0"/>
              <a:t>The </a:t>
            </a:r>
            <a:r>
              <a:rPr lang="en-US" dirty="0">
                <a:highlight>
                  <a:srgbClr val="FFFF00"/>
                </a:highlight>
              </a:rPr>
              <a:t>size of the array is determined by the number of values in parentheses</a:t>
            </a:r>
          </a:p>
          <a:p>
            <a:pPr marL="0" indent="0">
              <a:buNone/>
            </a:pPr>
            <a:r>
              <a:rPr lang="pt-BR" dirty="0"/>
              <a:t>		var n = [ 10, 20, , 40, 50 ];</a:t>
            </a:r>
          </a:p>
          <a:p>
            <a:r>
              <a:rPr lang="en-US" dirty="0"/>
              <a:t>creates a five-element array in which the </a:t>
            </a:r>
            <a:r>
              <a:rPr lang="en-US" dirty="0">
                <a:highlight>
                  <a:srgbClr val="FFFF00"/>
                </a:highlight>
              </a:rPr>
              <a:t>third element (n[2]) has the value undefined</a:t>
            </a:r>
          </a:p>
        </p:txBody>
      </p:sp>
    </p:spTree>
    <p:extLst>
      <p:ext uri="{BB962C8B-B14F-4D97-AF65-F5344CB8AC3E}">
        <p14:creationId xmlns:p14="http://schemas.microsoft.com/office/powerpoint/2010/main" val="1326351279"/>
      </p:ext>
    </p:extLst>
  </p:cSld>
  <p:clrMapOvr>
    <a:masterClrMapping/>
  </p:clrMapOvr>
  <p:transition>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Accessing elements of ARRAYS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1737303" cy="4698000"/>
          </a:xfrm>
        </p:spPr>
        <p:txBody>
          <a:bodyPr/>
          <a:lstStyle/>
          <a:p>
            <a:r>
              <a:rPr lang="en-US" dirty="0"/>
              <a:t>An array element can be accessed by referring to the index number. </a:t>
            </a:r>
          </a:p>
          <a:p>
            <a:r>
              <a:rPr lang="en-US" dirty="0"/>
              <a:t> To access the value of the first element in s:</a:t>
            </a:r>
          </a:p>
          <a:p>
            <a:pPr marL="0" indent="0">
              <a:buNone/>
            </a:pPr>
            <a:r>
              <a:rPr lang="en-US" dirty="0"/>
              <a:t>	 var name = s[0];</a:t>
            </a:r>
          </a:p>
          <a:p>
            <a:pPr marL="0" indent="0">
              <a:buNone/>
            </a:pPr>
            <a:r>
              <a:rPr lang="en-US" i="1" dirty="0"/>
              <a:t>	&lt;script&gt;</a:t>
            </a:r>
          </a:p>
          <a:p>
            <a:pPr marL="0" indent="0">
              <a:buNone/>
            </a:pPr>
            <a:r>
              <a:rPr lang="en-US" i="1" dirty="0"/>
              <a:t>	      var s = ["AA", "BB", "CC"];</a:t>
            </a:r>
          </a:p>
          <a:p>
            <a:pPr marL="0" indent="0">
              <a:buNone/>
            </a:pPr>
            <a:r>
              <a:rPr lang="en-US" i="1" dirty="0"/>
              <a:t>                alert(s[2]+" "+s[1]+" "+s[0]);</a:t>
            </a:r>
          </a:p>
          <a:p>
            <a:pPr marL="0" indent="0">
              <a:buNone/>
            </a:pPr>
            <a:r>
              <a:rPr lang="en-US" i="1" dirty="0"/>
              <a:t>	&lt;/script&gt;</a:t>
            </a:r>
          </a:p>
          <a:p>
            <a:r>
              <a:rPr lang="en-US" dirty="0"/>
              <a:t>The length property of an array returns the length of an array (the number of array elements). Ex) </a:t>
            </a:r>
          </a:p>
          <a:p>
            <a:pPr marL="0" indent="0">
              <a:buNone/>
            </a:pPr>
            <a:r>
              <a:rPr lang="en-US" dirty="0"/>
              <a:t>	</a:t>
            </a:r>
            <a:r>
              <a:rPr lang="en-US" i="1" dirty="0"/>
              <a:t>var s = new Array(“AA", ”BB",“CC”);</a:t>
            </a:r>
          </a:p>
          <a:p>
            <a:pPr marL="0" indent="0">
              <a:buNone/>
            </a:pPr>
            <a:r>
              <a:rPr lang="en-US" i="1" dirty="0"/>
              <a:t>	alert(</a:t>
            </a:r>
            <a:r>
              <a:rPr lang="en-US" i="1" dirty="0" err="1"/>
              <a:t>s.length</a:t>
            </a:r>
            <a:r>
              <a:rPr lang="en-US" i="1" dirty="0"/>
              <a:t>); </a:t>
            </a:r>
          </a:p>
          <a:p>
            <a:pPr marL="0" indent="0">
              <a:buNone/>
            </a:pPr>
            <a:r>
              <a:rPr lang="en-US" dirty="0"/>
              <a:t>	//return 3</a:t>
            </a:r>
            <a:endParaRPr lang="en-US" dirty="0">
              <a:highlight>
                <a:srgbClr val="FFFF00"/>
              </a:highlight>
            </a:endParaRPr>
          </a:p>
        </p:txBody>
      </p:sp>
      <p:pic>
        <p:nvPicPr>
          <p:cNvPr id="2" name="Picture 1">
            <a:extLst>
              <a:ext uri="{FF2B5EF4-FFF2-40B4-BE49-F238E27FC236}">
                <a16:creationId xmlns:a16="http://schemas.microsoft.com/office/drawing/2014/main" id="{20B2A941-FE00-4EC7-9F00-E9C9303CD019}"/>
              </a:ext>
            </a:extLst>
          </p:cNvPr>
          <p:cNvPicPr>
            <a:picLocks noChangeAspect="1"/>
          </p:cNvPicPr>
          <p:nvPr/>
        </p:nvPicPr>
        <p:blipFill>
          <a:blip r:embed="rId3"/>
          <a:stretch>
            <a:fillRect/>
          </a:stretch>
        </p:blipFill>
        <p:spPr>
          <a:xfrm>
            <a:off x="6528048" y="2348880"/>
            <a:ext cx="5295900" cy="1533525"/>
          </a:xfrm>
          <a:prstGeom prst="rect">
            <a:avLst/>
          </a:prstGeom>
        </p:spPr>
      </p:pic>
    </p:spTree>
    <p:extLst>
      <p:ext uri="{BB962C8B-B14F-4D97-AF65-F5344CB8AC3E}">
        <p14:creationId xmlns:p14="http://schemas.microsoft.com/office/powerpoint/2010/main" val="706059717"/>
      </p:ext>
    </p:extLst>
  </p:cSld>
  <p:clrMapOvr>
    <a:masterClrMapping/>
  </p:clrMapOvr>
  <p:transition>
    <p:fade/>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178208"/>
            <a:ext cx="9204101" cy="634605"/>
          </a:xfrm>
        </p:spPr>
        <p:txBody>
          <a:bodyPr vert="horz" lIns="0" tIns="0" rIns="0" bIns="0" rtlCol="0" anchor="t" anchorCtr="0">
            <a:noAutofit/>
          </a:bodyPr>
          <a:lstStyle/>
          <a:p>
            <a:r>
              <a:rPr lang="en-US" sz="2800" dirty="0"/>
              <a:t>Example of function and array</a:t>
            </a:r>
          </a:p>
        </p:txBody>
      </p:sp>
      <p:pic>
        <p:nvPicPr>
          <p:cNvPr id="10" name="Picture 9">
            <a:extLst>
              <a:ext uri="{FF2B5EF4-FFF2-40B4-BE49-F238E27FC236}">
                <a16:creationId xmlns:a16="http://schemas.microsoft.com/office/drawing/2014/main" id="{BDC85E26-B099-4580-BA9B-51CF0028D9CB}"/>
              </a:ext>
            </a:extLst>
          </p:cNvPr>
          <p:cNvPicPr>
            <a:picLocks noChangeAspect="1"/>
          </p:cNvPicPr>
          <p:nvPr/>
        </p:nvPicPr>
        <p:blipFill>
          <a:blip r:embed="rId3"/>
          <a:stretch>
            <a:fillRect/>
          </a:stretch>
        </p:blipFill>
        <p:spPr>
          <a:xfrm>
            <a:off x="335360" y="983733"/>
            <a:ext cx="7128792" cy="5696059"/>
          </a:xfrm>
          <a:prstGeom prst="rect">
            <a:avLst/>
          </a:prstGeom>
        </p:spPr>
      </p:pic>
      <p:pic>
        <p:nvPicPr>
          <p:cNvPr id="11" name="Picture 10">
            <a:extLst>
              <a:ext uri="{FF2B5EF4-FFF2-40B4-BE49-F238E27FC236}">
                <a16:creationId xmlns:a16="http://schemas.microsoft.com/office/drawing/2014/main" id="{974AFE68-387C-4F06-957C-1890AC7E9E31}"/>
              </a:ext>
            </a:extLst>
          </p:cNvPr>
          <p:cNvPicPr>
            <a:picLocks noChangeAspect="1"/>
          </p:cNvPicPr>
          <p:nvPr/>
        </p:nvPicPr>
        <p:blipFill>
          <a:blip r:embed="rId4"/>
          <a:stretch>
            <a:fillRect/>
          </a:stretch>
        </p:blipFill>
        <p:spPr>
          <a:xfrm>
            <a:off x="7608168" y="2060848"/>
            <a:ext cx="3529949" cy="3168356"/>
          </a:xfrm>
          <a:prstGeom prst="rect">
            <a:avLst/>
          </a:prstGeom>
        </p:spPr>
      </p:pic>
    </p:spTree>
    <p:extLst>
      <p:ext uri="{BB962C8B-B14F-4D97-AF65-F5344CB8AC3E}">
        <p14:creationId xmlns:p14="http://schemas.microsoft.com/office/powerpoint/2010/main" val="1299631823"/>
      </p:ext>
    </p:extLst>
  </p:cSld>
  <p:clrMapOvr>
    <a:masterClrMapping/>
  </p:clrMapOvr>
  <p:transition>
    <p:fade/>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ARRAY properties and methods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1737303" cy="4698000"/>
          </a:xfrm>
        </p:spPr>
        <p:txBody>
          <a:bodyPr/>
          <a:lstStyle/>
          <a:p>
            <a:r>
              <a:rPr lang="en-US" dirty="0"/>
              <a:t>Adding Array Elements </a:t>
            </a:r>
          </a:p>
          <a:p>
            <a:pPr lvl="1"/>
            <a:r>
              <a:rPr lang="en-US" dirty="0"/>
              <a:t>To add a new element to an array is using the push method: • </a:t>
            </a:r>
          </a:p>
          <a:p>
            <a:pPr marL="355600" lvl="1" indent="0">
              <a:buNone/>
            </a:pPr>
            <a:r>
              <a:rPr lang="en-US" dirty="0"/>
              <a:t>		 </a:t>
            </a:r>
            <a:r>
              <a:rPr lang="en-US" dirty="0" err="1"/>
              <a:t>s.push</a:t>
            </a:r>
            <a:r>
              <a:rPr lang="en-US" dirty="0"/>
              <a:t>(“XX");</a:t>
            </a:r>
            <a:endParaRPr lang="en-US" dirty="0">
              <a:highlight>
                <a:srgbClr val="FFFF00"/>
              </a:highlight>
            </a:endParaRPr>
          </a:p>
        </p:txBody>
      </p:sp>
      <p:pic>
        <p:nvPicPr>
          <p:cNvPr id="6" name="Picture 5">
            <a:extLst>
              <a:ext uri="{FF2B5EF4-FFF2-40B4-BE49-F238E27FC236}">
                <a16:creationId xmlns:a16="http://schemas.microsoft.com/office/drawing/2014/main" id="{F976798E-6E87-4D9C-AE38-74D3A64318E5}"/>
              </a:ext>
            </a:extLst>
          </p:cNvPr>
          <p:cNvPicPr>
            <a:picLocks noChangeAspect="1"/>
          </p:cNvPicPr>
          <p:nvPr/>
        </p:nvPicPr>
        <p:blipFill>
          <a:blip r:embed="rId3"/>
          <a:stretch>
            <a:fillRect/>
          </a:stretch>
        </p:blipFill>
        <p:spPr>
          <a:xfrm>
            <a:off x="1055440" y="2492896"/>
            <a:ext cx="5676230" cy="3131220"/>
          </a:xfrm>
          <a:prstGeom prst="rect">
            <a:avLst/>
          </a:prstGeom>
        </p:spPr>
      </p:pic>
    </p:spTree>
    <p:extLst>
      <p:ext uri="{BB962C8B-B14F-4D97-AF65-F5344CB8AC3E}">
        <p14:creationId xmlns:p14="http://schemas.microsoft.com/office/powerpoint/2010/main" val="3993339435"/>
      </p:ext>
    </p:extLst>
  </p:cSld>
  <p:clrMapOvr>
    <a:masterClrMapping/>
  </p:clrMapOvr>
  <p:transition>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ARRAY properties and methods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52736"/>
            <a:ext cx="6768751" cy="4698000"/>
          </a:xfrm>
        </p:spPr>
        <p:txBody>
          <a:bodyPr/>
          <a:lstStyle/>
          <a:p>
            <a:r>
              <a:rPr lang="en-US" dirty="0"/>
              <a:t>Adding Array Elements </a:t>
            </a:r>
          </a:p>
          <a:p>
            <a:r>
              <a:rPr lang="en-US" dirty="0"/>
              <a:t> New element can also be added to an array using the length property: </a:t>
            </a:r>
          </a:p>
          <a:p>
            <a:pPr marL="0" indent="0">
              <a:buNone/>
            </a:pPr>
            <a:r>
              <a:rPr lang="en-US" dirty="0"/>
              <a:t>	var s = ["BB", "OO", "AA", "MM"];</a:t>
            </a:r>
          </a:p>
          <a:p>
            <a:pPr marL="0" indent="0">
              <a:buNone/>
            </a:pPr>
            <a:r>
              <a:rPr lang="en-US" dirty="0"/>
              <a:t>	 s[</a:t>
            </a:r>
            <a:r>
              <a:rPr lang="en-US" dirty="0" err="1"/>
              <a:t>s.length</a:t>
            </a:r>
            <a:r>
              <a:rPr lang="en-US" dirty="0"/>
              <a:t>] = "LL"; //add as last element </a:t>
            </a:r>
          </a:p>
          <a:p>
            <a:r>
              <a:rPr lang="en-US" dirty="0"/>
              <a:t> Adding elements with high indexes can create undefined "holes" in an array:</a:t>
            </a:r>
          </a:p>
          <a:p>
            <a:pPr marL="0" indent="0">
              <a:buNone/>
            </a:pPr>
            <a:r>
              <a:rPr lang="en-US" dirty="0"/>
              <a:t>	 var s = ["BB", "OO", "AA", "MM"]; </a:t>
            </a:r>
          </a:p>
          <a:p>
            <a:pPr marL="0" indent="0">
              <a:buNone/>
            </a:pPr>
            <a:r>
              <a:rPr lang="en-US" dirty="0"/>
              <a:t>	  s[6] = "PP“</a:t>
            </a:r>
          </a:p>
          <a:p>
            <a:endParaRPr lang="en-US" dirty="0">
              <a:highlight>
                <a:srgbClr val="FFFF00"/>
              </a:highlight>
            </a:endParaRPr>
          </a:p>
        </p:txBody>
      </p:sp>
      <p:pic>
        <p:nvPicPr>
          <p:cNvPr id="2" name="Picture 1">
            <a:extLst>
              <a:ext uri="{FF2B5EF4-FFF2-40B4-BE49-F238E27FC236}">
                <a16:creationId xmlns:a16="http://schemas.microsoft.com/office/drawing/2014/main" id="{D5C653FD-45EB-4730-B590-78B8B84E2CFF}"/>
              </a:ext>
            </a:extLst>
          </p:cNvPr>
          <p:cNvPicPr>
            <a:picLocks noChangeAspect="1"/>
          </p:cNvPicPr>
          <p:nvPr/>
        </p:nvPicPr>
        <p:blipFill>
          <a:blip r:embed="rId3"/>
          <a:stretch>
            <a:fillRect/>
          </a:stretch>
        </p:blipFill>
        <p:spPr>
          <a:xfrm>
            <a:off x="7248128" y="1080000"/>
            <a:ext cx="4320479" cy="5131871"/>
          </a:xfrm>
          <a:prstGeom prst="rect">
            <a:avLst/>
          </a:prstGeom>
        </p:spPr>
      </p:pic>
    </p:spTree>
    <p:extLst>
      <p:ext uri="{BB962C8B-B14F-4D97-AF65-F5344CB8AC3E}">
        <p14:creationId xmlns:p14="http://schemas.microsoft.com/office/powerpoint/2010/main" val="386021356"/>
      </p:ext>
    </p:extLst>
  </p:cSld>
  <p:clrMapOvr>
    <a:masterClrMapping/>
  </p:clrMapOvr>
  <p:transition>
    <p:fade/>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ARRAY properties and methods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0729191" cy="4698000"/>
          </a:xfrm>
        </p:spPr>
        <p:txBody>
          <a:bodyPr/>
          <a:lstStyle/>
          <a:p>
            <a:r>
              <a:rPr lang="en-US" dirty="0"/>
              <a:t>Popping Array Elements </a:t>
            </a:r>
          </a:p>
          <a:p>
            <a:r>
              <a:rPr lang="en-US" dirty="0"/>
              <a:t> The pop() method removes the last element from an array: </a:t>
            </a:r>
          </a:p>
          <a:p>
            <a:r>
              <a:rPr lang="en-US" dirty="0"/>
              <a:t> Example</a:t>
            </a:r>
          </a:p>
          <a:p>
            <a:pPr marL="0" indent="0">
              <a:buNone/>
            </a:pPr>
            <a:r>
              <a:rPr lang="en-US" dirty="0"/>
              <a:t>	 var s = ["AA", "BB", "CC"];</a:t>
            </a:r>
          </a:p>
          <a:p>
            <a:pPr marL="0" indent="0">
              <a:buNone/>
            </a:pPr>
            <a:r>
              <a:rPr lang="en-US" dirty="0"/>
              <a:t>	 </a:t>
            </a:r>
            <a:r>
              <a:rPr lang="en-US" dirty="0" err="1"/>
              <a:t>s.pop</a:t>
            </a:r>
            <a:r>
              <a:rPr lang="en-US" dirty="0"/>
              <a:t>(); </a:t>
            </a:r>
          </a:p>
          <a:p>
            <a:pPr marL="0" indent="0">
              <a:buNone/>
            </a:pPr>
            <a:r>
              <a:rPr lang="en-US" dirty="0"/>
              <a:t>	// Removes the last element (“CC") from array s</a:t>
            </a:r>
          </a:p>
          <a:p>
            <a:r>
              <a:rPr lang="en-US" dirty="0"/>
              <a:t> The pop() method returns the value that was "popped out": </a:t>
            </a:r>
          </a:p>
          <a:p>
            <a:r>
              <a:rPr lang="en-US" dirty="0"/>
              <a:t>Example </a:t>
            </a:r>
          </a:p>
          <a:p>
            <a:pPr marL="0" indent="0">
              <a:buNone/>
            </a:pPr>
            <a:r>
              <a:rPr lang="en-US" dirty="0"/>
              <a:t>	var s = ["BB","OO","AA",“MM"]; </a:t>
            </a:r>
          </a:p>
          <a:p>
            <a:pPr marL="0" indent="0">
              <a:buNone/>
            </a:pPr>
            <a:r>
              <a:rPr lang="en-US" dirty="0"/>
              <a:t>	var x = </a:t>
            </a:r>
            <a:r>
              <a:rPr lang="en-US" dirty="0" err="1"/>
              <a:t>s.pop</a:t>
            </a:r>
            <a:r>
              <a:rPr lang="en-US" dirty="0"/>
              <a:t>(); </a:t>
            </a:r>
          </a:p>
          <a:p>
            <a:pPr marL="0" indent="0">
              <a:buNone/>
            </a:pPr>
            <a:r>
              <a:rPr lang="en-US" dirty="0"/>
              <a:t>	// the value of x is "MM"</a:t>
            </a:r>
            <a:endParaRPr lang="en-US" dirty="0">
              <a:highlight>
                <a:srgbClr val="FFFF00"/>
              </a:highlight>
            </a:endParaRPr>
          </a:p>
        </p:txBody>
      </p:sp>
    </p:spTree>
    <p:extLst>
      <p:ext uri="{BB962C8B-B14F-4D97-AF65-F5344CB8AC3E}">
        <p14:creationId xmlns:p14="http://schemas.microsoft.com/office/powerpoint/2010/main" val="1776807302"/>
      </p:ext>
    </p:extLst>
  </p:cSld>
  <p:clrMapOvr>
    <a:masterClrMapping/>
  </p:clrMapOvr>
  <p:transition>
    <p:fad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ARRAY properties and methods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0729191" cy="4698000"/>
          </a:xfrm>
        </p:spPr>
        <p:txBody>
          <a:bodyPr/>
          <a:lstStyle/>
          <a:p>
            <a:r>
              <a:rPr lang="en-US" dirty="0"/>
              <a:t>Shifting is equivalent to popping, working on the first element instead of the last.</a:t>
            </a:r>
          </a:p>
          <a:p>
            <a:r>
              <a:rPr lang="en-US" dirty="0"/>
              <a:t> The shift() method removes the first array element and "shifts" all other elements to a lower index. </a:t>
            </a:r>
          </a:p>
          <a:p>
            <a:r>
              <a:rPr lang="en-US" dirty="0"/>
              <a:t> Example </a:t>
            </a:r>
          </a:p>
          <a:p>
            <a:pPr marL="0" indent="0">
              <a:buNone/>
            </a:pPr>
            <a:r>
              <a:rPr lang="en-US" dirty="0"/>
              <a:t>	var s = ["BB", "OO", "AA", “MM"];</a:t>
            </a:r>
          </a:p>
          <a:p>
            <a:pPr marL="0" indent="0">
              <a:buNone/>
            </a:pPr>
            <a:r>
              <a:rPr lang="en-US" dirty="0"/>
              <a:t>	 </a:t>
            </a:r>
            <a:r>
              <a:rPr lang="en-US" dirty="0" err="1"/>
              <a:t>s.shift</a:t>
            </a:r>
            <a:r>
              <a:rPr lang="en-US" dirty="0"/>
              <a:t>();</a:t>
            </a:r>
          </a:p>
          <a:p>
            <a:pPr marL="0" indent="0">
              <a:buNone/>
            </a:pPr>
            <a:r>
              <a:rPr lang="en-US" dirty="0"/>
              <a:t>	 // Removes the first element "BB" from ‘ s’ </a:t>
            </a:r>
          </a:p>
          <a:p>
            <a:r>
              <a:rPr lang="en-US" dirty="0"/>
              <a:t> The shift() method returns the string that was "shifted out": </a:t>
            </a:r>
          </a:p>
          <a:p>
            <a:pPr marL="0" indent="0">
              <a:buNone/>
            </a:pPr>
            <a:r>
              <a:rPr lang="en-US" dirty="0"/>
              <a:t> Example </a:t>
            </a:r>
          </a:p>
          <a:p>
            <a:pPr marL="0" indent="0">
              <a:buNone/>
            </a:pPr>
            <a:r>
              <a:rPr lang="en-US" dirty="0"/>
              <a:t>	var s = ["BB", "OO", "AA", “MM"];</a:t>
            </a:r>
          </a:p>
          <a:p>
            <a:pPr marL="0" indent="0">
              <a:buNone/>
            </a:pPr>
            <a:r>
              <a:rPr lang="en-US" dirty="0"/>
              <a:t>	 alert(</a:t>
            </a:r>
            <a:r>
              <a:rPr lang="en-US" dirty="0" err="1"/>
              <a:t>s.shift</a:t>
            </a:r>
            <a:r>
              <a:rPr lang="en-US" dirty="0"/>
              <a:t>());  //</a:t>
            </a:r>
            <a:r>
              <a:rPr lang="en-US" dirty="0" err="1"/>
              <a:t>dislays</a:t>
            </a:r>
            <a:r>
              <a:rPr lang="en-US" dirty="0"/>
              <a:t> "BB"</a:t>
            </a:r>
            <a:endParaRPr lang="en-US" dirty="0">
              <a:highlight>
                <a:srgbClr val="FFFF00"/>
              </a:highlight>
            </a:endParaRPr>
          </a:p>
        </p:txBody>
      </p:sp>
    </p:spTree>
    <p:extLst>
      <p:ext uri="{BB962C8B-B14F-4D97-AF65-F5344CB8AC3E}">
        <p14:creationId xmlns:p14="http://schemas.microsoft.com/office/powerpoint/2010/main" val="2210049297"/>
      </p:ext>
    </p:extLst>
  </p:cSld>
  <p:clrMapOvr>
    <a:masterClrMapping/>
  </p:clrMapOvr>
  <p:transition>
    <p:fade/>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ARRAY properties and methods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7344815" cy="4698000"/>
          </a:xfrm>
        </p:spPr>
        <p:txBody>
          <a:bodyPr/>
          <a:lstStyle/>
          <a:p>
            <a:r>
              <a:rPr lang="en-US" dirty="0"/>
              <a:t>The unshift() method adds a new element to an array (at the beginning), and "unshifts" older elements: </a:t>
            </a:r>
          </a:p>
          <a:p>
            <a:r>
              <a:rPr lang="en-US" dirty="0"/>
              <a:t>Example </a:t>
            </a:r>
          </a:p>
          <a:p>
            <a:pPr marL="0" indent="0">
              <a:buNone/>
            </a:pPr>
            <a:r>
              <a:rPr lang="en-US" dirty="0"/>
              <a:t>	 var s = ["BB", "OO", "AA", “MM"];</a:t>
            </a:r>
          </a:p>
          <a:p>
            <a:pPr marL="0" indent="0">
              <a:buNone/>
            </a:pPr>
            <a:r>
              <a:rPr lang="en-US" dirty="0"/>
              <a:t>	 </a:t>
            </a:r>
            <a:r>
              <a:rPr lang="en-US" dirty="0" err="1"/>
              <a:t>s.unshift</a:t>
            </a:r>
            <a:r>
              <a:rPr lang="en-US" dirty="0"/>
              <a:t>(“PP"); // Adds a new element “PP" to s </a:t>
            </a:r>
          </a:p>
          <a:p>
            <a:r>
              <a:rPr lang="en-US" dirty="0"/>
              <a:t> The unshift() method returns the new array length.</a:t>
            </a:r>
          </a:p>
          <a:p>
            <a:r>
              <a:rPr lang="en-US" dirty="0"/>
              <a:t> Example </a:t>
            </a:r>
          </a:p>
          <a:p>
            <a:pPr marL="0" indent="0">
              <a:buNone/>
            </a:pPr>
            <a:r>
              <a:rPr lang="en-US" dirty="0"/>
              <a:t>	var s = ["BB", "OO", "AA", “MM"]; </a:t>
            </a:r>
          </a:p>
          <a:p>
            <a:pPr marL="0" indent="0">
              <a:buNone/>
            </a:pPr>
            <a:r>
              <a:rPr lang="en-US" dirty="0"/>
              <a:t>	alert(</a:t>
            </a:r>
            <a:r>
              <a:rPr lang="en-US" dirty="0" err="1"/>
              <a:t>s.unshift</a:t>
            </a:r>
            <a:r>
              <a:rPr lang="en-US" dirty="0"/>
              <a:t>(“PP"); </a:t>
            </a:r>
          </a:p>
          <a:p>
            <a:pPr marL="0" indent="0">
              <a:buNone/>
            </a:pPr>
            <a:r>
              <a:rPr lang="en-US" dirty="0"/>
              <a:t>	// Returns 5</a:t>
            </a:r>
            <a:endParaRPr lang="en-US" dirty="0">
              <a:highlight>
                <a:srgbClr val="FFFF00"/>
              </a:highlight>
            </a:endParaRPr>
          </a:p>
        </p:txBody>
      </p:sp>
      <p:pic>
        <p:nvPicPr>
          <p:cNvPr id="2" name="Picture 1">
            <a:extLst>
              <a:ext uri="{FF2B5EF4-FFF2-40B4-BE49-F238E27FC236}">
                <a16:creationId xmlns:a16="http://schemas.microsoft.com/office/drawing/2014/main" id="{4103E76B-4131-4C42-9CFF-627CBDB1A306}"/>
              </a:ext>
            </a:extLst>
          </p:cNvPr>
          <p:cNvPicPr>
            <a:picLocks noChangeAspect="1"/>
          </p:cNvPicPr>
          <p:nvPr/>
        </p:nvPicPr>
        <p:blipFill>
          <a:blip r:embed="rId3"/>
          <a:stretch>
            <a:fillRect/>
          </a:stretch>
        </p:blipFill>
        <p:spPr>
          <a:xfrm>
            <a:off x="7608168" y="1112031"/>
            <a:ext cx="4466833" cy="4576738"/>
          </a:xfrm>
          <a:prstGeom prst="rect">
            <a:avLst/>
          </a:prstGeom>
        </p:spPr>
      </p:pic>
    </p:spTree>
    <p:extLst>
      <p:ext uri="{BB962C8B-B14F-4D97-AF65-F5344CB8AC3E}">
        <p14:creationId xmlns:p14="http://schemas.microsoft.com/office/powerpoint/2010/main" val="2790217006"/>
      </p:ext>
    </p:extLst>
  </p:cSld>
  <p:clrMapOvr>
    <a:masterClrMapping/>
  </p:clrMapOvr>
  <p:transition>
    <p:fade/>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ARRAY properties and methods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1809311" cy="4698000"/>
          </a:xfrm>
        </p:spPr>
        <p:txBody>
          <a:bodyPr/>
          <a:lstStyle/>
          <a:p>
            <a:r>
              <a:rPr lang="en-US" dirty="0"/>
              <a:t>Deleting Elements</a:t>
            </a:r>
          </a:p>
          <a:p>
            <a:r>
              <a:rPr lang="en-US" dirty="0"/>
              <a:t>Since JavaScript arrays are objects, elements can be deleted by using the JavaScript operator delete: </a:t>
            </a:r>
          </a:p>
          <a:p>
            <a:r>
              <a:rPr lang="en-US" dirty="0"/>
              <a:t>Example </a:t>
            </a:r>
          </a:p>
          <a:p>
            <a:pPr marL="0" indent="0">
              <a:buNone/>
            </a:pPr>
            <a:r>
              <a:rPr lang="en-US" dirty="0"/>
              <a:t>	var s = ["BB", "OO", "AA",“MM"]; </a:t>
            </a:r>
          </a:p>
          <a:p>
            <a:pPr marL="0" indent="0">
              <a:buNone/>
            </a:pPr>
            <a:r>
              <a:rPr lang="en-US" dirty="0"/>
              <a:t>	delete s[0];</a:t>
            </a:r>
          </a:p>
          <a:p>
            <a:pPr marL="0" indent="0">
              <a:buNone/>
            </a:pPr>
            <a:r>
              <a:rPr lang="en-US" dirty="0"/>
              <a:t> 	// Changes the first element in s to undefined </a:t>
            </a:r>
          </a:p>
          <a:p>
            <a:r>
              <a:rPr lang="en-US" dirty="0"/>
              <a:t> Using delete may leave undefined holes in the array. Use pop() or shift() instead.</a:t>
            </a:r>
            <a:endParaRPr lang="en-US" dirty="0">
              <a:highlight>
                <a:srgbClr val="FFFF00"/>
              </a:highlight>
            </a:endParaRPr>
          </a:p>
        </p:txBody>
      </p:sp>
    </p:spTree>
    <p:extLst>
      <p:ext uri="{BB962C8B-B14F-4D97-AF65-F5344CB8AC3E}">
        <p14:creationId xmlns:p14="http://schemas.microsoft.com/office/powerpoint/2010/main" val="18258895"/>
      </p:ext>
    </p:extLst>
  </p:cSld>
  <p:clrMapOvr>
    <a:masterClrMapping/>
  </p:clrMapOvr>
  <p:transition>
    <p:fad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ARRAY properties and methods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1233247" cy="4698000"/>
          </a:xfrm>
        </p:spPr>
        <p:txBody>
          <a:bodyPr/>
          <a:lstStyle/>
          <a:p>
            <a:r>
              <a:rPr lang="en-US" dirty="0"/>
              <a:t>Splicing an Array</a:t>
            </a:r>
          </a:p>
          <a:p>
            <a:r>
              <a:rPr lang="en-US" dirty="0"/>
              <a:t>The splice() method can be used to add new items to an array:</a:t>
            </a:r>
          </a:p>
          <a:p>
            <a:r>
              <a:rPr lang="en-US" dirty="0"/>
              <a:t> Example </a:t>
            </a:r>
          </a:p>
          <a:p>
            <a:pPr marL="0" indent="0">
              <a:buNone/>
            </a:pPr>
            <a:r>
              <a:rPr lang="en-US" dirty="0"/>
              <a:t>	var fruits = ["</a:t>
            </a:r>
            <a:r>
              <a:rPr lang="en-US" dirty="0" err="1"/>
              <a:t>Banana","Orange</a:t>
            </a:r>
            <a:r>
              <a:rPr lang="en-US" dirty="0"/>
              <a:t>", "Apple", "Mango"]; </a:t>
            </a:r>
          </a:p>
          <a:p>
            <a:pPr marL="0" indent="0">
              <a:buNone/>
            </a:pPr>
            <a:r>
              <a:rPr lang="en-US" dirty="0"/>
              <a:t>		</a:t>
            </a:r>
            <a:r>
              <a:rPr lang="en-US" dirty="0" err="1"/>
              <a:t>fruits.splice</a:t>
            </a:r>
            <a:r>
              <a:rPr lang="en-US" dirty="0"/>
              <a:t>(2, 0, "Lemon", "Kiwi");</a:t>
            </a:r>
          </a:p>
          <a:p>
            <a:r>
              <a:rPr lang="en-US" dirty="0"/>
              <a:t> The first parameter (2) defines the position where new elements should be added (spliced in). </a:t>
            </a:r>
          </a:p>
          <a:p>
            <a:r>
              <a:rPr lang="en-US" dirty="0"/>
              <a:t> The second parameter (0) defines how many elements should be removed. </a:t>
            </a:r>
          </a:p>
          <a:p>
            <a:r>
              <a:rPr lang="en-US" dirty="0"/>
              <a:t> The rest of the parameters ("Lemon" , "Kiwi") define the new elements to be added.</a:t>
            </a:r>
            <a:endParaRPr lang="en-US" dirty="0">
              <a:highlight>
                <a:srgbClr val="FFFF00"/>
              </a:highlight>
            </a:endParaRPr>
          </a:p>
        </p:txBody>
      </p:sp>
    </p:spTree>
    <p:extLst>
      <p:ext uri="{BB962C8B-B14F-4D97-AF65-F5344CB8AC3E}">
        <p14:creationId xmlns:p14="http://schemas.microsoft.com/office/powerpoint/2010/main" val="33385017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048388"/>
            <a:ext cx="11737304" cy="2668644"/>
          </a:xfrm>
        </p:spPr>
        <p:txBody>
          <a:bodyPr/>
          <a:lstStyle/>
          <a:p>
            <a:r>
              <a:rPr lang="en-US" dirty="0"/>
              <a:t>Styles may be defined by a user, an author or a user agent.</a:t>
            </a:r>
          </a:p>
          <a:p>
            <a:pPr lvl="1"/>
            <a:r>
              <a:rPr lang="en-US" dirty="0"/>
              <a:t>User </a:t>
            </a:r>
            <a:r>
              <a:rPr lang="en-US" dirty="0">
                <a:sym typeface="Wingdings" panose="05000000000000000000" pitchFamily="2" charset="2"/>
              </a:rPr>
              <a:t>User </a:t>
            </a:r>
            <a:r>
              <a:rPr lang="en-US" dirty="0"/>
              <a:t>is a person viewing your web page, </a:t>
            </a:r>
          </a:p>
          <a:p>
            <a:pPr lvl="1"/>
            <a:r>
              <a:rPr lang="en-US" dirty="0"/>
              <a:t>Author </a:t>
            </a:r>
            <a:r>
              <a:rPr lang="en-US" dirty="0">
                <a:sym typeface="Wingdings" panose="05000000000000000000" pitchFamily="2" charset="2"/>
              </a:rPr>
              <a:t> Author is </a:t>
            </a:r>
            <a:r>
              <a:rPr lang="en-US" dirty="0"/>
              <a:t>the person who writes the document and the </a:t>
            </a:r>
          </a:p>
          <a:p>
            <a:pPr lvl="1"/>
            <a:r>
              <a:rPr lang="en-US" dirty="0"/>
              <a:t>User Agent </a:t>
            </a:r>
            <a:r>
              <a:rPr lang="en-US" dirty="0">
                <a:sym typeface="Wingdings" panose="05000000000000000000" pitchFamily="2" charset="2"/>
              </a:rPr>
              <a:t>It </a:t>
            </a:r>
            <a:r>
              <a:rPr lang="en-US" dirty="0"/>
              <a:t>is the program used to render and display the document (e.g., a web browser). </a:t>
            </a:r>
          </a:p>
          <a:p>
            <a:r>
              <a:rPr lang="en-US" dirty="0"/>
              <a:t> Styles cascade (and hence the term “Cascading Style Sheets”), or flow together, such that the ultimate appearance of elements on a page results from combining styles defined in several ways. </a:t>
            </a:r>
          </a:p>
          <a:p>
            <a:r>
              <a:rPr lang="en-US" b="1" i="1" dirty="0"/>
              <a:t>Styles defined by the user take precedence over styles defined by the user agent. </a:t>
            </a:r>
          </a:p>
          <a:p>
            <a:r>
              <a:rPr lang="en-US" b="1" i="1" dirty="0"/>
              <a:t>Styles defined by authors take precedence over styles defined by the user. </a:t>
            </a:r>
          </a:p>
          <a:p>
            <a:r>
              <a:rPr lang="en-US" dirty="0"/>
              <a:t>Most styles defined for parent elements are also inherited by child (nested) elements</a:t>
            </a:r>
            <a:endParaRPr lang="en-GB" alt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r>
              <a:rPr lang="en-US" sz="2800" dirty="0"/>
              <a:t>Conflicting styles</a:t>
            </a:r>
            <a:endParaRPr lang="en-US" dirty="0">
              <a:latin typeface="Armata" panose="020B0503040500060204" pitchFamily="34" charset="0"/>
            </a:endParaRPr>
          </a:p>
        </p:txBody>
      </p:sp>
    </p:spTree>
    <p:extLst>
      <p:ext uri="{BB962C8B-B14F-4D97-AF65-F5344CB8AC3E}">
        <p14:creationId xmlns:p14="http://schemas.microsoft.com/office/powerpoint/2010/main" val="2823491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4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ARRAY properties and methods</a:t>
            </a:r>
          </a:p>
        </p:txBody>
      </p:sp>
      <p:pic>
        <p:nvPicPr>
          <p:cNvPr id="6" name="Content Placeholder 5">
            <a:extLst>
              <a:ext uri="{FF2B5EF4-FFF2-40B4-BE49-F238E27FC236}">
                <a16:creationId xmlns:a16="http://schemas.microsoft.com/office/drawing/2014/main" id="{7FDF8F21-FD92-4CD5-8BB3-BD1944FA593C}"/>
              </a:ext>
            </a:extLst>
          </p:cNvPr>
          <p:cNvPicPr>
            <a:picLocks noGrp="1" noChangeAspect="1"/>
          </p:cNvPicPr>
          <p:nvPr>
            <p:ph idx="1"/>
          </p:nvPr>
        </p:nvPicPr>
        <p:blipFill>
          <a:blip r:embed="rId3"/>
          <a:stretch>
            <a:fillRect/>
          </a:stretch>
        </p:blipFill>
        <p:spPr>
          <a:xfrm>
            <a:off x="1404920" y="1196752"/>
            <a:ext cx="9061676" cy="4697413"/>
          </a:xfrm>
          <a:prstGeom prst="rect">
            <a:avLst/>
          </a:prstGeom>
        </p:spPr>
      </p:pic>
    </p:spTree>
    <p:extLst>
      <p:ext uri="{BB962C8B-B14F-4D97-AF65-F5344CB8AC3E}">
        <p14:creationId xmlns:p14="http://schemas.microsoft.com/office/powerpoint/2010/main" val="3583290212"/>
      </p:ext>
    </p:extLst>
  </p:cSld>
  <p:clrMapOvr>
    <a:masterClrMapping/>
  </p:clrMapOvr>
  <p:transition>
    <p:fade/>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ARRAY properties and methods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2000655" cy="4698000"/>
          </a:xfrm>
        </p:spPr>
        <p:txBody>
          <a:bodyPr/>
          <a:lstStyle/>
          <a:p>
            <a:r>
              <a:rPr lang="en-US" dirty="0"/>
              <a:t>Merging an Array</a:t>
            </a:r>
          </a:p>
          <a:p>
            <a:r>
              <a:rPr lang="en-US" dirty="0" err="1"/>
              <a:t>concat</a:t>
            </a:r>
            <a:r>
              <a:rPr lang="en-US" dirty="0"/>
              <a:t>() method creates a new array by merging (concatenating) existing arrays:</a:t>
            </a:r>
          </a:p>
          <a:p>
            <a:r>
              <a:rPr lang="en-US" dirty="0"/>
              <a:t>Example (Merging Two Arrays) </a:t>
            </a:r>
          </a:p>
          <a:p>
            <a:pPr marL="0" indent="0">
              <a:buNone/>
            </a:pPr>
            <a:r>
              <a:rPr lang="en-US" dirty="0"/>
              <a:t>	</a:t>
            </a:r>
            <a:r>
              <a:rPr lang="en-US" sz="2000" i="1" dirty="0"/>
              <a:t>var girls = [“</a:t>
            </a:r>
            <a:r>
              <a:rPr lang="en-US" sz="2000" i="1" dirty="0" err="1"/>
              <a:t>ammu</a:t>
            </a:r>
            <a:r>
              <a:rPr lang="en-US" sz="2000" i="1" dirty="0"/>
              <a:t>",“</a:t>
            </a:r>
            <a:r>
              <a:rPr lang="en-US" sz="2000" i="1" dirty="0" err="1"/>
              <a:t>annu</a:t>
            </a:r>
            <a:r>
              <a:rPr lang="en-US" sz="2000" i="1" dirty="0"/>
              <a:t>"]; </a:t>
            </a:r>
          </a:p>
          <a:p>
            <a:pPr marL="0" indent="0">
              <a:buNone/>
            </a:pPr>
            <a:r>
              <a:rPr lang="en-US" sz="2000" i="1" dirty="0"/>
              <a:t>	var boys = ["Emil",“</a:t>
            </a:r>
            <a:r>
              <a:rPr lang="en-US" sz="2000" i="1" dirty="0" err="1"/>
              <a:t>richu</a:t>
            </a:r>
            <a:r>
              <a:rPr lang="en-US" sz="2000" i="1" dirty="0"/>
              <a:t>","</a:t>
            </a:r>
            <a:r>
              <a:rPr lang="en-US" sz="2000" i="1" dirty="0" err="1"/>
              <a:t>Linu</a:t>
            </a:r>
            <a:r>
              <a:rPr lang="en-US" sz="2000" i="1" dirty="0"/>
              <a:t>"];</a:t>
            </a:r>
          </a:p>
          <a:p>
            <a:pPr marL="0" indent="0">
              <a:buNone/>
            </a:pPr>
            <a:r>
              <a:rPr lang="en-US" sz="2000" i="1" dirty="0"/>
              <a:t>	 var </a:t>
            </a:r>
            <a:r>
              <a:rPr lang="en-US" sz="2000" i="1" dirty="0" err="1"/>
              <a:t>mystds</a:t>
            </a:r>
            <a:r>
              <a:rPr lang="en-US" sz="2000" i="1" dirty="0"/>
              <a:t> = </a:t>
            </a:r>
            <a:r>
              <a:rPr lang="en-US" sz="2000" i="1" dirty="0" err="1"/>
              <a:t>girls.concat</a:t>
            </a:r>
            <a:r>
              <a:rPr lang="en-US" sz="2000" i="1" dirty="0"/>
              <a:t>(boys); </a:t>
            </a:r>
            <a:r>
              <a:rPr lang="en-US" dirty="0"/>
              <a:t>	//Concatenates (joins) girls and boys </a:t>
            </a:r>
          </a:p>
          <a:p>
            <a:r>
              <a:rPr lang="en-US" dirty="0"/>
              <a:t> The </a:t>
            </a:r>
            <a:r>
              <a:rPr lang="en-US" dirty="0" err="1"/>
              <a:t>concat</a:t>
            </a:r>
            <a:r>
              <a:rPr lang="en-US" dirty="0"/>
              <a:t>() method does not change the existing arrays. It always returns a new </a:t>
            </a:r>
            <a:r>
              <a:rPr lang="en-US" dirty="0" err="1"/>
              <a:t>array.The</a:t>
            </a:r>
            <a:r>
              <a:rPr lang="en-US" dirty="0"/>
              <a:t> </a:t>
            </a:r>
            <a:r>
              <a:rPr lang="en-US" dirty="0" err="1"/>
              <a:t>concat</a:t>
            </a:r>
            <a:r>
              <a:rPr lang="en-US" dirty="0"/>
              <a:t>() method can take any number of array arguments:</a:t>
            </a:r>
          </a:p>
          <a:p>
            <a:r>
              <a:rPr lang="en-US" dirty="0"/>
              <a:t> Example (Merging Three Arrays)</a:t>
            </a:r>
          </a:p>
          <a:p>
            <a:pPr marL="0" indent="0">
              <a:buNone/>
            </a:pPr>
            <a:r>
              <a:rPr lang="en-US" dirty="0"/>
              <a:t>	</a:t>
            </a:r>
            <a:r>
              <a:rPr lang="en-US" sz="2000" i="1" dirty="0"/>
              <a:t> var arr1 = ["</a:t>
            </a:r>
            <a:r>
              <a:rPr lang="en-US" sz="2000" i="1" dirty="0" err="1"/>
              <a:t>cilie</a:t>
            </a:r>
            <a:r>
              <a:rPr lang="en-US" sz="2000" i="1" dirty="0"/>
              <a:t>","Lona"]; var arr2 = ["</a:t>
            </a:r>
            <a:r>
              <a:rPr lang="en-US" sz="2000" i="1" dirty="0" err="1"/>
              <a:t>Emil","Tobias","Linus</a:t>
            </a:r>
            <a:r>
              <a:rPr lang="en-US" sz="2000" i="1" dirty="0"/>
              <a:t>"]; </a:t>
            </a:r>
            <a:br>
              <a:rPr lang="en-US" sz="2000" i="1" dirty="0"/>
            </a:br>
            <a:r>
              <a:rPr lang="en-US" sz="2000" i="1" dirty="0"/>
              <a:t>	var arr3 = ["</a:t>
            </a:r>
            <a:r>
              <a:rPr lang="en-US" sz="2000" i="1" dirty="0" err="1"/>
              <a:t>Robin","Morgan</a:t>
            </a:r>
            <a:r>
              <a:rPr lang="en-US" sz="2000" i="1" dirty="0"/>
              <a:t>"];</a:t>
            </a:r>
          </a:p>
          <a:p>
            <a:pPr marL="0" indent="0">
              <a:buNone/>
            </a:pPr>
            <a:r>
              <a:rPr lang="en-US" sz="2000" i="1" dirty="0"/>
              <a:t>	 var </a:t>
            </a:r>
            <a:r>
              <a:rPr lang="en-US" sz="2000" i="1" dirty="0" err="1"/>
              <a:t>myChildren</a:t>
            </a:r>
            <a:r>
              <a:rPr lang="en-US" sz="2000" i="1" dirty="0"/>
              <a:t> = arr1.concat(arr2, arr3);	</a:t>
            </a:r>
            <a:r>
              <a:rPr lang="en-US" dirty="0"/>
              <a:t> // Concatenates arr1 with arr2 and arr3</a:t>
            </a:r>
            <a:endParaRPr lang="en-US" dirty="0">
              <a:highlight>
                <a:srgbClr val="FFFF00"/>
              </a:highlight>
            </a:endParaRPr>
          </a:p>
        </p:txBody>
      </p:sp>
    </p:spTree>
    <p:extLst>
      <p:ext uri="{BB962C8B-B14F-4D97-AF65-F5344CB8AC3E}">
        <p14:creationId xmlns:p14="http://schemas.microsoft.com/office/powerpoint/2010/main" val="1984232545"/>
      </p:ext>
    </p:extLst>
  </p:cSld>
  <p:clrMapOvr>
    <a:masterClrMapping/>
  </p:clrMapOvr>
  <p:transition>
    <p:fade/>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ARRAY properties and methods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2000655" cy="4698000"/>
          </a:xfrm>
        </p:spPr>
        <p:txBody>
          <a:bodyPr/>
          <a:lstStyle/>
          <a:p>
            <a:r>
              <a:rPr lang="en-US" dirty="0"/>
              <a:t>The </a:t>
            </a:r>
            <a:r>
              <a:rPr lang="en-US" dirty="0" err="1"/>
              <a:t>concat</a:t>
            </a:r>
            <a:r>
              <a:rPr lang="en-US" dirty="0"/>
              <a:t>() method can also take values as arguments: </a:t>
            </a:r>
          </a:p>
          <a:p>
            <a:r>
              <a:rPr lang="en-US" dirty="0"/>
              <a:t>Example (Merging an Array with Values) </a:t>
            </a:r>
          </a:p>
          <a:p>
            <a:pPr marL="0" indent="0">
              <a:buNone/>
            </a:pPr>
            <a:r>
              <a:rPr lang="en-US" dirty="0"/>
              <a:t>	</a:t>
            </a:r>
            <a:r>
              <a:rPr lang="en-US" i="1" dirty="0"/>
              <a:t>var arr1 = ["</a:t>
            </a:r>
            <a:r>
              <a:rPr lang="en-US" i="1" dirty="0" err="1"/>
              <a:t>Cecilie</a:t>
            </a:r>
            <a:r>
              <a:rPr lang="en-US" i="1" dirty="0"/>
              <a:t>", "Lone"]; </a:t>
            </a:r>
          </a:p>
          <a:p>
            <a:pPr marL="0" indent="0">
              <a:buNone/>
            </a:pPr>
            <a:r>
              <a:rPr lang="en-US" i="1" dirty="0"/>
              <a:t>	var </a:t>
            </a:r>
            <a:r>
              <a:rPr lang="en-US" i="1" dirty="0" err="1"/>
              <a:t>myChildren</a:t>
            </a:r>
            <a:r>
              <a:rPr lang="en-US" i="1" dirty="0"/>
              <a:t> = arr1.concat(["Emil", "</a:t>
            </a:r>
            <a:r>
              <a:rPr lang="en-US" i="1" dirty="0" err="1"/>
              <a:t>asi</a:t>
            </a:r>
            <a:r>
              <a:rPr lang="en-US" i="1" dirty="0"/>
              <a:t>", "</a:t>
            </a:r>
            <a:r>
              <a:rPr lang="en-US" i="1" dirty="0" err="1"/>
              <a:t>Linu</a:t>
            </a:r>
            <a:r>
              <a:rPr lang="en-US" i="1" dirty="0"/>
              <a:t>"]); </a:t>
            </a:r>
          </a:p>
          <a:p>
            <a:r>
              <a:rPr lang="en-US" dirty="0"/>
              <a:t> slice() method slices out a piece of an array into a new array.</a:t>
            </a:r>
          </a:p>
          <a:p>
            <a:r>
              <a:rPr lang="en-US" dirty="0"/>
              <a:t> slices out a part of an array starting from array element 1 ("Orange"): </a:t>
            </a:r>
          </a:p>
          <a:p>
            <a:pPr marL="0" indent="0">
              <a:buNone/>
            </a:pPr>
            <a:r>
              <a:rPr lang="en-US" dirty="0"/>
              <a:t>	</a:t>
            </a:r>
            <a:r>
              <a:rPr lang="en-US" i="1" dirty="0"/>
              <a:t>var fruits = ["Banana", "Orange", "Lemon", "Apple", "Mango"];</a:t>
            </a:r>
          </a:p>
          <a:p>
            <a:pPr marL="0" indent="0">
              <a:buNone/>
            </a:pPr>
            <a:r>
              <a:rPr lang="en-US" i="1" dirty="0"/>
              <a:t>	 var citrus = </a:t>
            </a:r>
            <a:r>
              <a:rPr lang="en-US" i="1" dirty="0" err="1"/>
              <a:t>fruits.slice</a:t>
            </a:r>
            <a:r>
              <a:rPr lang="en-US" i="1" dirty="0"/>
              <a:t>(1);</a:t>
            </a:r>
          </a:p>
          <a:p>
            <a:r>
              <a:rPr lang="en-US" dirty="0"/>
              <a:t>slice() method creates a new array. It does not remove any elements from the source array. </a:t>
            </a:r>
            <a:endParaRPr lang="en-US" dirty="0">
              <a:highlight>
                <a:srgbClr val="FFFF00"/>
              </a:highlight>
            </a:endParaRPr>
          </a:p>
        </p:txBody>
      </p:sp>
    </p:spTree>
    <p:extLst>
      <p:ext uri="{BB962C8B-B14F-4D97-AF65-F5344CB8AC3E}">
        <p14:creationId xmlns:p14="http://schemas.microsoft.com/office/powerpoint/2010/main" val="3712173512"/>
      </p:ext>
    </p:extLst>
  </p:cSld>
  <p:clrMapOvr>
    <a:masterClrMapping/>
  </p:clrMapOvr>
  <p:transition>
    <p:fade/>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ARRAY properties and methods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2000655" cy="4698000"/>
          </a:xfrm>
        </p:spPr>
        <p:txBody>
          <a:bodyPr/>
          <a:lstStyle/>
          <a:p>
            <a:r>
              <a:rPr lang="en-US" dirty="0"/>
              <a:t> This example slices out a part of an array starting from array element 3 ("Apple"):</a:t>
            </a:r>
          </a:p>
          <a:p>
            <a:pPr marL="0" indent="0">
              <a:buNone/>
            </a:pPr>
            <a:r>
              <a:rPr lang="en-US" dirty="0"/>
              <a:t>	</a:t>
            </a:r>
            <a:r>
              <a:rPr lang="en-US" i="1" dirty="0"/>
              <a:t> var fruits = ["</a:t>
            </a:r>
            <a:r>
              <a:rPr lang="en-US" i="1" dirty="0" err="1"/>
              <a:t>Banana","Orange","Lemon","Apple","Mango</a:t>
            </a:r>
            <a:r>
              <a:rPr lang="en-US" i="1" dirty="0"/>
              <a:t>"]; </a:t>
            </a:r>
          </a:p>
          <a:p>
            <a:pPr marL="0" indent="0">
              <a:buNone/>
            </a:pPr>
            <a:r>
              <a:rPr lang="en-US" i="1" dirty="0"/>
              <a:t>	var citrus = </a:t>
            </a:r>
            <a:r>
              <a:rPr lang="en-US" i="1" dirty="0" err="1"/>
              <a:t>fruits.slice</a:t>
            </a:r>
            <a:r>
              <a:rPr lang="en-US" i="1" dirty="0"/>
              <a:t>(3); </a:t>
            </a:r>
          </a:p>
          <a:p>
            <a:r>
              <a:rPr lang="en-US" dirty="0"/>
              <a:t> The slice() method can take two arguments like slice(1, 3). </a:t>
            </a:r>
          </a:p>
          <a:p>
            <a:r>
              <a:rPr lang="en-US" dirty="0"/>
              <a:t>The method then selects elements from the start argument, and up to (but not including) the end argument.</a:t>
            </a:r>
          </a:p>
          <a:p>
            <a:pPr marL="0" indent="0">
              <a:buNone/>
            </a:pPr>
            <a:r>
              <a:rPr lang="en-US" dirty="0"/>
              <a:t>	 </a:t>
            </a:r>
            <a:r>
              <a:rPr lang="en-US" i="1" dirty="0"/>
              <a:t>var fruits = ["</a:t>
            </a:r>
            <a:r>
              <a:rPr lang="en-US" i="1" dirty="0" err="1"/>
              <a:t>Banana","Orange","Lemon","Apple","Mango</a:t>
            </a:r>
            <a:r>
              <a:rPr lang="en-US" i="1" dirty="0"/>
              <a:t>"]; </a:t>
            </a:r>
          </a:p>
          <a:p>
            <a:pPr marL="0" indent="0">
              <a:buNone/>
            </a:pPr>
            <a:r>
              <a:rPr lang="en-US" i="1" dirty="0"/>
              <a:t>	var citrus = </a:t>
            </a:r>
            <a:r>
              <a:rPr lang="en-US" i="1" dirty="0" err="1"/>
              <a:t>fruits.slice</a:t>
            </a:r>
            <a:r>
              <a:rPr lang="en-US" i="1" dirty="0"/>
              <a:t>(1,3);</a:t>
            </a:r>
          </a:p>
          <a:p>
            <a:r>
              <a:rPr lang="en-US" dirty="0"/>
              <a:t>The sort() method sorts an array alphabetically: </a:t>
            </a:r>
          </a:p>
          <a:p>
            <a:pPr marL="0" indent="0">
              <a:buNone/>
            </a:pPr>
            <a:r>
              <a:rPr lang="en-US" dirty="0"/>
              <a:t>	</a:t>
            </a:r>
            <a:r>
              <a:rPr lang="en-US" i="1" dirty="0"/>
              <a:t>var fruits = ["</a:t>
            </a:r>
            <a:r>
              <a:rPr lang="en-US" i="1" dirty="0" err="1"/>
              <a:t>Banana","Orange","Apple","Mango</a:t>
            </a:r>
            <a:r>
              <a:rPr lang="en-US" i="1" dirty="0"/>
              <a:t>"]; </a:t>
            </a:r>
          </a:p>
          <a:p>
            <a:pPr marL="0" indent="0">
              <a:buNone/>
            </a:pPr>
            <a:r>
              <a:rPr lang="en-US" i="1" dirty="0"/>
              <a:t>	</a:t>
            </a:r>
            <a:r>
              <a:rPr lang="en-US" i="1" dirty="0" err="1"/>
              <a:t>fruits.sort</a:t>
            </a:r>
            <a:r>
              <a:rPr lang="en-US" i="1" dirty="0"/>
              <a:t>(); </a:t>
            </a:r>
          </a:p>
          <a:p>
            <a:pPr marL="0" indent="0">
              <a:buNone/>
            </a:pPr>
            <a:r>
              <a:rPr lang="en-US" dirty="0"/>
              <a:t>	// Sorts the elements of fruits</a:t>
            </a:r>
            <a:endParaRPr lang="en-US" dirty="0">
              <a:highlight>
                <a:srgbClr val="FFFF00"/>
              </a:highlight>
            </a:endParaRPr>
          </a:p>
        </p:txBody>
      </p:sp>
    </p:spTree>
    <p:extLst>
      <p:ext uri="{BB962C8B-B14F-4D97-AF65-F5344CB8AC3E}">
        <p14:creationId xmlns:p14="http://schemas.microsoft.com/office/powerpoint/2010/main" val="2631589497"/>
      </p:ext>
    </p:extLst>
  </p:cSld>
  <p:clrMapOvr>
    <a:masterClrMapping/>
  </p:clrMapOvr>
  <p:transition>
    <p:fade/>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ARRAY properties and methods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2000655" cy="4698000"/>
          </a:xfrm>
        </p:spPr>
        <p:txBody>
          <a:bodyPr/>
          <a:lstStyle/>
          <a:p>
            <a:r>
              <a:rPr lang="en-US" dirty="0"/>
              <a:t> Numeric Sort </a:t>
            </a:r>
          </a:p>
          <a:p>
            <a:r>
              <a:rPr lang="en-US" dirty="0"/>
              <a:t> </a:t>
            </a:r>
            <a:r>
              <a:rPr lang="en-US" b="1" dirty="0">
                <a:highlight>
                  <a:srgbClr val="FFFF00"/>
                </a:highlight>
              </a:rPr>
              <a:t>By default, the sort() function sorts values as strings. </a:t>
            </a:r>
          </a:p>
          <a:p>
            <a:r>
              <a:rPr lang="en-US" dirty="0"/>
              <a:t> This works well for strings .</a:t>
            </a:r>
          </a:p>
          <a:p>
            <a:r>
              <a:rPr lang="en-US" dirty="0"/>
              <a:t>However, if numbers are sorted as strings, "25" is bigger than "100", because "2" is bigger than "1".</a:t>
            </a:r>
          </a:p>
          <a:p>
            <a:r>
              <a:rPr lang="en-US" dirty="0"/>
              <a:t> Because of this, </a:t>
            </a:r>
            <a:r>
              <a:rPr lang="en-US" dirty="0">
                <a:highlight>
                  <a:srgbClr val="FFFF00"/>
                </a:highlight>
              </a:rPr>
              <a:t>the sort() method will produce incorrect result when sorting numbers</a:t>
            </a:r>
          </a:p>
          <a:p>
            <a:r>
              <a:rPr lang="en-US" dirty="0"/>
              <a:t> Use compare function for numeric sorting.</a:t>
            </a:r>
          </a:p>
          <a:p>
            <a:r>
              <a:rPr lang="en-US" dirty="0"/>
              <a:t>A function that defines an alternative sort order. • The function should return a negative, zero, or positive value, depending on the arguments, like: </a:t>
            </a:r>
            <a:br>
              <a:rPr lang="en-US" dirty="0"/>
            </a:br>
            <a:r>
              <a:rPr lang="en-US" dirty="0"/>
              <a:t>				</a:t>
            </a:r>
            <a:r>
              <a:rPr lang="en-US" sz="2000" i="1" dirty="0"/>
              <a:t>function(a, b)</a:t>
            </a:r>
          </a:p>
          <a:p>
            <a:pPr marL="0" indent="0">
              <a:buNone/>
            </a:pPr>
            <a:r>
              <a:rPr lang="en-US" sz="2000" i="1" dirty="0"/>
              <a:t>				{</a:t>
            </a:r>
          </a:p>
          <a:p>
            <a:pPr marL="0" indent="0">
              <a:buNone/>
            </a:pPr>
            <a:r>
              <a:rPr lang="en-US" sz="2000" i="1" dirty="0"/>
              <a:t>				return a-b;</a:t>
            </a:r>
          </a:p>
          <a:p>
            <a:pPr marL="0" indent="0">
              <a:buNone/>
            </a:pPr>
            <a:r>
              <a:rPr lang="en-US" sz="2000" i="1" dirty="0"/>
              <a:t>				}</a:t>
            </a:r>
            <a:endParaRPr lang="en-US" sz="2000" i="1" dirty="0">
              <a:highlight>
                <a:srgbClr val="FFFF00"/>
              </a:highlight>
            </a:endParaRPr>
          </a:p>
        </p:txBody>
      </p:sp>
    </p:spTree>
    <p:extLst>
      <p:ext uri="{BB962C8B-B14F-4D97-AF65-F5344CB8AC3E}">
        <p14:creationId xmlns:p14="http://schemas.microsoft.com/office/powerpoint/2010/main" val="1567917056"/>
      </p:ext>
    </p:extLst>
  </p:cSld>
  <p:clrMapOvr>
    <a:masterClrMapping/>
  </p:clrMapOvr>
  <p:transition>
    <p:fade/>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ARRAY properties and methods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5616623" cy="4698000"/>
          </a:xfrm>
        </p:spPr>
        <p:txBody>
          <a:bodyPr/>
          <a:lstStyle/>
          <a:p>
            <a:pPr algn="just"/>
            <a:r>
              <a:rPr lang="en-US" dirty="0"/>
              <a:t>When the sort() method compares two values, it sends the values to the compare function , and sorts the values according to the returned (negative, zero, positive) value.</a:t>
            </a:r>
          </a:p>
          <a:p>
            <a:pPr algn="just"/>
            <a:r>
              <a:rPr lang="en-US" dirty="0"/>
              <a:t>Example: </a:t>
            </a:r>
          </a:p>
          <a:p>
            <a:pPr algn="just"/>
            <a:r>
              <a:rPr lang="en-US" dirty="0"/>
              <a:t> When comparing 40 and 100, the sort() method calls the compare function(40,100).The function calculates 40-100, and returns -60 (a negative value).The sort function will sort 40 as a value lower than 100.</a:t>
            </a:r>
          </a:p>
        </p:txBody>
      </p:sp>
      <p:pic>
        <p:nvPicPr>
          <p:cNvPr id="4" name="Picture 3">
            <a:extLst>
              <a:ext uri="{FF2B5EF4-FFF2-40B4-BE49-F238E27FC236}">
                <a16:creationId xmlns:a16="http://schemas.microsoft.com/office/drawing/2014/main" id="{D8F101B9-8E01-4965-ABF5-162997F5568D}"/>
              </a:ext>
            </a:extLst>
          </p:cNvPr>
          <p:cNvPicPr>
            <a:picLocks noChangeAspect="1"/>
          </p:cNvPicPr>
          <p:nvPr/>
        </p:nvPicPr>
        <p:blipFill>
          <a:blip r:embed="rId3"/>
          <a:stretch>
            <a:fillRect/>
          </a:stretch>
        </p:blipFill>
        <p:spPr>
          <a:xfrm>
            <a:off x="6010275" y="1080000"/>
            <a:ext cx="6181725" cy="4581248"/>
          </a:xfrm>
          <a:prstGeom prst="rect">
            <a:avLst/>
          </a:prstGeom>
        </p:spPr>
      </p:pic>
    </p:spTree>
    <p:extLst>
      <p:ext uri="{BB962C8B-B14F-4D97-AF65-F5344CB8AC3E}">
        <p14:creationId xmlns:p14="http://schemas.microsoft.com/office/powerpoint/2010/main" val="3199795669"/>
      </p:ext>
    </p:extLst>
  </p:cSld>
  <p:clrMapOvr>
    <a:masterClrMapping/>
  </p:clrMapOvr>
  <p:transition>
    <p:fade/>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Reverse Arrays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839416" y="1080000"/>
            <a:ext cx="7920880" cy="4698000"/>
          </a:xfrm>
        </p:spPr>
        <p:txBody>
          <a:bodyPr/>
          <a:lstStyle/>
          <a:p>
            <a:pPr algn="just"/>
            <a:r>
              <a:rPr lang="en-US" dirty="0"/>
              <a:t>The reverse() method reverses the elements in an array.</a:t>
            </a:r>
          </a:p>
          <a:p>
            <a:pPr algn="just"/>
            <a:r>
              <a:rPr lang="en-US" dirty="0"/>
              <a:t>use it to sort an array in descending order:</a:t>
            </a:r>
          </a:p>
          <a:p>
            <a:pPr marL="0" indent="0" algn="just">
              <a:buNone/>
            </a:pPr>
            <a:r>
              <a:rPr lang="en-US" dirty="0"/>
              <a:t> 	</a:t>
            </a:r>
            <a:r>
              <a:rPr lang="en-US" i="1" dirty="0"/>
              <a:t>var fruits = ["Banana", "Orange", "</a:t>
            </a:r>
            <a:r>
              <a:rPr lang="en-US" i="1" dirty="0" err="1"/>
              <a:t>Apple","Mango</a:t>
            </a:r>
            <a:r>
              <a:rPr lang="en-US" i="1" dirty="0"/>
              <a:t>"]; </a:t>
            </a:r>
          </a:p>
          <a:p>
            <a:pPr marL="0" indent="0" algn="just">
              <a:buNone/>
            </a:pPr>
            <a:r>
              <a:rPr lang="en-US" i="1" dirty="0"/>
              <a:t>	</a:t>
            </a:r>
            <a:r>
              <a:rPr lang="en-US" i="1" dirty="0" err="1"/>
              <a:t>fruits.sort</a:t>
            </a:r>
            <a:r>
              <a:rPr lang="en-US" i="1" dirty="0"/>
              <a:t>(); </a:t>
            </a:r>
          </a:p>
          <a:p>
            <a:pPr marL="0" indent="0" algn="just">
              <a:buNone/>
            </a:pPr>
            <a:r>
              <a:rPr lang="en-US" i="1" dirty="0"/>
              <a:t>	// Sorts the elements of fruits</a:t>
            </a:r>
          </a:p>
          <a:p>
            <a:pPr marL="0" indent="0" algn="just">
              <a:buNone/>
            </a:pPr>
            <a:r>
              <a:rPr lang="en-US" i="1" dirty="0"/>
              <a:t>	 </a:t>
            </a:r>
            <a:r>
              <a:rPr lang="en-US" i="1" dirty="0" err="1"/>
              <a:t>fruits.reverse</a:t>
            </a:r>
            <a:r>
              <a:rPr lang="en-US" i="1" dirty="0"/>
              <a:t>(); </a:t>
            </a:r>
          </a:p>
          <a:p>
            <a:pPr marL="0" indent="0" algn="just">
              <a:buNone/>
            </a:pPr>
            <a:r>
              <a:rPr lang="en-US" i="1" dirty="0"/>
              <a:t>	// Reverses the order of the elements</a:t>
            </a:r>
          </a:p>
        </p:txBody>
      </p:sp>
    </p:spTree>
    <p:extLst>
      <p:ext uri="{BB962C8B-B14F-4D97-AF65-F5344CB8AC3E}">
        <p14:creationId xmlns:p14="http://schemas.microsoft.com/office/powerpoint/2010/main" val="4136365036"/>
      </p:ext>
    </p:extLst>
  </p:cSld>
  <p:clrMapOvr>
    <a:masterClrMapping/>
  </p:clrMapOvr>
  <p:transition>
    <p:fade/>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Associate  Arrays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1665295" cy="4698000"/>
          </a:xfrm>
        </p:spPr>
        <p:txBody>
          <a:bodyPr/>
          <a:lstStyle/>
          <a:p>
            <a:pPr algn="just"/>
            <a:r>
              <a:rPr lang="en-US" dirty="0"/>
              <a:t>Arrays with named indexes are called associative arrays (or hashes). </a:t>
            </a:r>
          </a:p>
          <a:p>
            <a:pPr algn="just"/>
            <a:r>
              <a:rPr lang="en-US" dirty="0">
                <a:highlight>
                  <a:srgbClr val="FFFF00"/>
                </a:highlight>
              </a:rPr>
              <a:t> JavaScript does not support arrays with named indexes.</a:t>
            </a:r>
            <a:r>
              <a:rPr lang="en-US" dirty="0"/>
              <a:t> </a:t>
            </a:r>
          </a:p>
          <a:p>
            <a:pPr algn="just"/>
            <a:r>
              <a:rPr lang="en-US" dirty="0"/>
              <a:t> In </a:t>
            </a:r>
            <a:r>
              <a:rPr lang="en-US" dirty="0" err="1"/>
              <a:t>JavaScript,arrays</a:t>
            </a:r>
            <a:r>
              <a:rPr lang="en-US" dirty="0"/>
              <a:t> always use numbered indexes. </a:t>
            </a:r>
          </a:p>
          <a:p>
            <a:pPr algn="just"/>
            <a:r>
              <a:rPr lang="en-US" dirty="0"/>
              <a:t> Example </a:t>
            </a:r>
          </a:p>
          <a:p>
            <a:pPr marL="0" indent="0" algn="just">
              <a:buNone/>
            </a:pPr>
            <a:r>
              <a:rPr lang="en-US" dirty="0"/>
              <a:t>	</a:t>
            </a:r>
            <a:r>
              <a:rPr lang="en-US" i="1" dirty="0"/>
              <a:t>var person = [];</a:t>
            </a:r>
          </a:p>
          <a:p>
            <a:pPr marL="0" indent="0" algn="just">
              <a:buNone/>
            </a:pPr>
            <a:r>
              <a:rPr lang="en-US" i="1" dirty="0"/>
              <a:t>	 person[0] = "John"; </a:t>
            </a:r>
          </a:p>
          <a:p>
            <a:pPr marL="0" indent="0" algn="just">
              <a:buNone/>
            </a:pPr>
            <a:r>
              <a:rPr lang="en-US" i="1" dirty="0"/>
              <a:t>	person[1] = "Doe";</a:t>
            </a:r>
          </a:p>
          <a:p>
            <a:pPr marL="0" indent="0" algn="just">
              <a:buNone/>
            </a:pPr>
            <a:r>
              <a:rPr lang="en-US" i="1" dirty="0"/>
              <a:t>	 person[2] = 46;</a:t>
            </a:r>
          </a:p>
          <a:p>
            <a:pPr marL="0" indent="0" algn="just">
              <a:buNone/>
            </a:pPr>
            <a:r>
              <a:rPr lang="en-US" i="1" dirty="0"/>
              <a:t>	var x = </a:t>
            </a:r>
            <a:r>
              <a:rPr lang="en-US" i="1" dirty="0" err="1"/>
              <a:t>person.length</a:t>
            </a:r>
            <a:r>
              <a:rPr lang="en-US" i="1" dirty="0"/>
              <a:t>;</a:t>
            </a:r>
          </a:p>
          <a:p>
            <a:pPr marL="0" indent="0" algn="just">
              <a:buNone/>
            </a:pPr>
            <a:r>
              <a:rPr lang="en-US" i="1" dirty="0"/>
              <a:t>	 // </a:t>
            </a:r>
            <a:r>
              <a:rPr lang="en-US" i="1" dirty="0" err="1"/>
              <a:t>person.length</a:t>
            </a:r>
            <a:r>
              <a:rPr lang="en-US" i="1" dirty="0"/>
              <a:t> will return 3 </a:t>
            </a:r>
          </a:p>
          <a:p>
            <a:pPr marL="0" indent="0" algn="just">
              <a:buNone/>
            </a:pPr>
            <a:r>
              <a:rPr lang="en-US" i="1" dirty="0"/>
              <a:t>	var y = person[0]; </a:t>
            </a:r>
          </a:p>
          <a:p>
            <a:pPr marL="0" indent="0" algn="just">
              <a:buNone/>
            </a:pPr>
            <a:r>
              <a:rPr lang="en-US" i="1" dirty="0"/>
              <a:t>	// person[0] will return "John"</a:t>
            </a:r>
          </a:p>
        </p:txBody>
      </p:sp>
    </p:spTree>
    <p:extLst>
      <p:ext uri="{BB962C8B-B14F-4D97-AF65-F5344CB8AC3E}">
        <p14:creationId xmlns:p14="http://schemas.microsoft.com/office/powerpoint/2010/main" val="223530836"/>
      </p:ext>
    </p:extLst>
  </p:cSld>
  <p:clrMapOvr>
    <a:masterClrMapping/>
  </p:clrMapOvr>
  <p:transition>
    <p:fade/>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Associate  Arrays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1665295" cy="4698000"/>
          </a:xfrm>
        </p:spPr>
        <p:txBody>
          <a:bodyPr/>
          <a:lstStyle/>
          <a:p>
            <a:pPr algn="just"/>
            <a:r>
              <a:rPr lang="en-US" dirty="0"/>
              <a:t>If you use named indexes, JavaScript will redefine the array to a standard object. </a:t>
            </a:r>
          </a:p>
          <a:p>
            <a:pPr algn="just"/>
            <a:r>
              <a:rPr lang="en-US" dirty="0"/>
              <a:t>After that, some array methods and properties will produce incorrect results. </a:t>
            </a:r>
          </a:p>
          <a:p>
            <a:pPr algn="just"/>
            <a:r>
              <a:rPr lang="en-US" dirty="0"/>
              <a:t>Example:</a:t>
            </a:r>
          </a:p>
          <a:p>
            <a:pPr marL="0" indent="0" algn="just">
              <a:buNone/>
            </a:pPr>
            <a:r>
              <a:rPr lang="en-US" dirty="0"/>
              <a:t>	</a:t>
            </a:r>
            <a:r>
              <a:rPr lang="en-US" i="1" dirty="0"/>
              <a:t> var person = [];</a:t>
            </a:r>
          </a:p>
          <a:p>
            <a:pPr marL="0" indent="0" algn="just">
              <a:buNone/>
            </a:pPr>
            <a:r>
              <a:rPr lang="en-US" i="1" dirty="0"/>
              <a:t>	 person["</a:t>
            </a:r>
            <a:r>
              <a:rPr lang="en-US" i="1" dirty="0" err="1"/>
              <a:t>firstName</a:t>
            </a:r>
            <a:r>
              <a:rPr lang="en-US" i="1" dirty="0"/>
              <a:t>"] = "John"; </a:t>
            </a:r>
          </a:p>
          <a:p>
            <a:pPr marL="0" indent="0" algn="just">
              <a:buNone/>
            </a:pPr>
            <a:r>
              <a:rPr lang="en-US" i="1" dirty="0"/>
              <a:t>	person["</a:t>
            </a:r>
            <a:r>
              <a:rPr lang="en-US" i="1" dirty="0" err="1"/>
              <a:t>lastName</a:t>
            </a:r>
            <a:r>
              <a:rPr lang="en-US" i="1" dirty="0"/>
              <a:t>"] = "Doe"; </a:t>
            </a:r>
          </a:p>
          <a:p>
            <a:pPr marL="0" indent="0" algn="just">
              <a:buNone/>
            </a:pPr>
            <a:r>
              <a:rPr lang="en-US" i="1" dirty="0"/>
              <a:t>	person["age"] = 46;</a:t>
            </a:r>
          </a:p>
          <a:p>
            <a:pPr marL="0" indent="0" algn="just">
              <a:buNone/>
            </a:pPr>
            <a:r>
              <a:rPr lang="en-US" i="1" dirty="0"/>
              <a:t>	 var x = </a:t>
            </a:r>
            <a:r>
              <a:rPr lang="en-US" i="1" dirty="0" err="1"/>
              <a:t>person.length</a:t>
            </a:r>
            <a:r>
              <a:rPr lang="en-US" i="1" dirty="0"/>
              <a:t>;</a:t>
            </a:r>
          </a:p>
          <a:p>
            <a:pPr marL="0" indent="0" algn="just">
              <a:buNone/>
            </a:pPr>
            <a:r>
              <a:rPr lang="en-US" i="1" dirty="0"/>
              <a:t>	 // </a:t>
            </a:r>
            <a:r>
              <a:rPr lang="en-US" i="1" dirty="0" err="1"/>
              <a:t>person.length</a:t>
            </a:r>
            <a:r>
              <a:rPr lang="en-US" i="1" dirty="0"/>
              <a:t> will return 0 </a:t>
            </a:r>
          </a:p>
          <a:p>
            <a:pPr marL="0" indent="0" algn="just">
              <a:buNone/>
            </a:pPr>
            <a:r>
              <a:rPr lang="en-US" i="1" dirty="0"/>
              <a:t>	var y = person[0]; </a:t>
            </a:r>
          </a:p>
          <a:p>
            <a:pPr marL="0" indent="0" algn="just">
              <a:buNone/>
            </a:pPr>
            <a:r>
              <a:rPr lang="en-US" i="1" dirty="0"/>
              <a:t>	// person[0] will return undefined</a:t>
            </a:r>
          </a:p>
        </p:txBody>
      </p:sp>
    </p:spTree>
    <p:extLst>
      <p:ext uri="{BB962C8B-B14F-4D97-AF65-F5344CB8AC3E}">
        <p14:creationId xmlns:p14="http://schemas.microsoft.com/office/powerpoint/2010/main" val="2859772470"/>
      </p:ext>
    </p:extLst>
  </p:cSld>
  <p:clrMapOvr>
    <a:masterClrMapping/>
  </p:clrMapOvr>
  <p:transition>
    <p:fade/>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Multi Dimensional Arrays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1665295" cy="4698000"/>
          </a:xfrm>
        </p:spPr>
        <p:txBody>
          <a:bodyPr/>
          <a:lstStyle/>
          <a:p>
            <a:pPr algn="just"/>
            <a:r>
              <a:rPr lang="en-US" dirty="0"/>
              <a:t>Multidimensional arrays with two indices are often used to represent tables of values consisting of information arranged in rows and columns</a:t>
            </a:r>
          </a:p>
          <a:p>
            <a:pPr algn="just"/>
            <a:r>
              <a:rPr lang="en-US" dirty="0"/>
              <a:t>Arrays that require two indices to identify a particular element are called two-dimensional arrays.</a:t>
            </a:r>
          </a:p>
          <a:p>
            <a:pPr algn="just"/>
            <a:r>
              <a:rPr lang="en-US" dirty="0"/>
              <a:t> Multidimensional arrays can have more than two dimensions. </a:t>
            </a:r>
          </a:p>
          <a:p>
            <a:pPr algn="just"/>
            <a:r>
              <a:rPr lang="en-US" dirty="0"/>
              <a:t>JavaScript does not support multidimensional arrays directly, but it does allow you to specify arrays whose elements are also arrays.</a:t>
            </a:r>
          </a:p>
          <a:p>
            <a:pPr algn="just"/>
            <a:r>
              <a:rPr lang="en-US" dirty="0"/>
              <a:t>An array with m rows and n columns is called an m-by-n array.</a:t>
            </a:r>
          </a:p>
        </p:txBody>
      </p:sp>
    </p:spTree>
    <p:extLst>
      <p:ext uri="{BB962C8B-B14F-4D97-AF65-F5344CB8AC3E}">
        <p14:creationId xmlns:p14="http://schemas.microsoft.com/office/powerpoint/2010/main" val="19220393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048388"/>
            <a:ext cx="11737304" cy="1282676"/>
          </a:xfrm>
        </p:spPr>
        <p:txBody>
          <a:bodyPr/>
          <a:lstStyle/>
          <a:p>
            <a:r>
              <a:rPr lang="en-US" dirty="0"/>
              <a:t>There are certain properties that you don’t want to be inherited.</a:t>
            </a:r>
          </a:p>
          <a:p>
            <a:r>
              <a:rPr lang="en-US" dirty="0"/>
              <a:t>For example, the background-image property allows you to set an image as the background of an element. </a:t>
            </a:r>
          </a:p>
          <a:p>
            <a:r>
              <a:rPr lang="en-US" dirty="0"/>
              <a:t>If the body element is assigned a background image, we don’t want the same image to be in the background of every element in the body of our page. Instead, the background-image property of all child elements retains its default value of none.</a:t>
            </a:r>
          </a:p>
          <a:p>
            <a:r>
              <a:rPr lang="en-US" dirty="0"/>
              <a:t>There are some  rules for </a:t>
            </a:r>
            <a:r>
              <a:rPr lang="en-US" dirty="0">
                <a:solidFill>
                  <a:srgbClr val="FF0000"/>
                </a:solidFill>
              </a:rPr>
              <a:t>resolving conflicts </a:t>
            </a:r>
            <a:r>
              <a:rPr lang="en-US" dirty="0"/>
              <a:t>between styles defined for elements and styles inherited from parent and ancestor elements</a:t>
            </a:r>
          </a:p>
          <a:p>
            <a:r>
              <a:rPr lang="en-US" dirty="0">
                <a:highlight>
                  <a:srgbClr val="FFFF00"/>
                </a:highlight>
              </a:rPr>
              <a:t>Properties defined for child and descendant elements have a higher specificity than properties defined for parent and ancestor elements</a:t>
            </a:r>
            <a:r>
              <a:rPr lang="en-US" dirty="0"/>
              <a:t>.</a:t>
            </a:r>
          </a:p>
          <a:p>
            <a:r>
              <a:rPr lang="en-US" dirty="0"/>
              <a:t> Conflicts are resolved in favor of properties with a higher specificity, so the child’s styles take precedence</a:t>
            </a:r>
            <a:endParaRPr lang="en-GB" alt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r>
              <a:rPr lang="en-US" sz="2800" dirty="0"/>
              <a:t>Conflict resolution</a:t>
            </a:r>
            <a:endParaRPr lang="en-US" dirty="0">
              <a:latin typeface="Armata" panose="020B0503040500060204" pitchFamily="34" charset="0"/>
            </a:endParaRPr>
          </a:p>
        </p:txBody>
      </p:sp>
    </p:spTree>
    <p:extLst>
      <p:ext uri="{BB962C8B-B14F-4D97-AF65-F5344CB8AC3E}">
        <p14:creationId xmlns:p14="http://schemas.microsoft.com/office/powerpoint/2010/main" val="2538492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Multi Dimensional Arrays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1665295" cy="4698000"/>
          </a:xfrm>
        </p:spPr>
        <p:txBody>
          <a:bodyPr/>
          <a:lstStyle/>
          <a:p>
            <a:pPr algn="just"/>
            <a:r>
              <a:rPr lang="en-US" dirty="0"/>
              <a:t>Every element in array a is identified by an element name of the form a[row][column]—a is the name of the array, and row and column are the indices that uniquely identify the row and column, respectively, of each element in a.</a:t>
            </a:r>
          </a:p>
          <a:p>
            <a:pPr algn="just"/>
            <a:r>
              <a:rPr lang="en-US" dirty="0"/>
              <a:t> The element names in row 0 all have a first index of 0; the element names in column 3 all have a second index of 3.</a:t>
            </a:r>
          </a:p>
        </p:txBody>
      </p:sp>
      <p:pic>
        <p:nvPicPr>
          <p:cNvPr id="2" name="Picture 1">
            <a:extLst>
              <a:ext uri="{FF2B5EF4-FFF2-40B4-BE49-F238E27FC236}">
                <a16:creationId xmlns:a16="http://schemas.microsoft.com/office/drawing/2014/main" id="{31425B43-CC7E-4A67-A1AF-8035DF069BA9}"/>
              </a:ext>
            </a:extLst>
          </p:cNvPr>
          <p:cNvPicPr>
            <a:picLocks noChangeAspect="1"/>
          </p:cNvPicPr>
          <p:nvPr/>
        </p:nvPicPr>
        <p:blipFill>
          <a:blip r:embed="rId3"/>
          <a:stretch>
            <a:fillRect/>
          </a:stretch>
        </p:blipFill>
        <p:spPr>
          <a:xfrm>
            <a:off x="2279576" y="2996952"/>
            <a:ext cx="7560840" cy="3743325"/>
          </a:xfrm>
          <a:prstGeom prst="rect">
            <a:avLst/>
          </a:prstGeom>
        </p:spPr>
      </p:pic>
    </p:spTree>
    <p:extLst>
      <p:ext uri="{BB962C8B-B14F-4D97-AF65-F5344CB8AC3E}">
        <p14:creationId xmlns:p14="http://schemas.microsoft.com/office/powerpoint/2010/main" val="1477030522"/>
      </p:ext>
    </p:extLst>
  </p:cSld>
  <p:clrMapOvr>
    <a:masterClrMapping/>
  </p:clrMapOvr>
  <p:transition>
    <p:fade/>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Arrays of One  dimensional Arrays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1665295" cy="4698000"/>
          </a:xfrm>
        </p:spPr>
        <p:txBody>
          <a:bodyPr/>
          <a:lstStyle/>
          <a:p>
            <a:pPr algn="just"/>
            <a:r>
              <a:rPr lang="en-US" dirty="0"/>
              <a:t>Multidimensional arrays can be initialized in declarations like a one-dimensional array. Array b with two rows and two columns could be declared and initialized with the statement .Two-dimensional array with three rows and four columns.</a:t>
            </a:r>
          </a:p>
          <a:p>
            <a:pPr marL="0" indent="0" algn="just">
              <a:buNone/>
            </a:pPr>
            <a:endParaRPr lang="en-US" dirty="0"/>
          </a:p>
          <a:p>
            <a:pPr algn="just"/>
            <a:r>
              <a:rPr lang="en-US" dirty="0"/>
              <a:t>The values are grouped by row in square brackets.</a:t>
            </a:r>
          </a:p>
          <a:p>
            <a:pPr algn="just"/>
            <a:r>
              <a:rPr lang="en-US" dirty="0"/>
              <a:t> The array [1, 2] initializes element b[0], and the array [3, 4] initializes element b[1]. So 1 and 2 initialize b[0][0] and b[0][1], respectively. Similarly, 3 and 4 initialize b[1][0] and b[1][1], respectively. </a:t>
            </a:r>
          </a:p>
          <a:p>
            <a:pPr algn="just"/>
            <a:r>
              <a:rPr lang="en-US" dirty="0"/>
              <a:t>interpreter determines the number of rows by counting the number of </a:t>
            </a:r>
            <a:r>
              <a:rPr lang="en-US" dirty="0" err="1"/>
              <a:t>subinitializer</a:t>
            </a:r>
            <a:r>
              <a:rPr lang="en-US" dirty="0"/>
              <a:t> lists— arrays nested within the outermost array. The interpreter determines the number of columns in each row by counting the number of values in the subarray that initializes the</a:t>
            </a:r>
          </a:p>
        </p:txBody>
      </p:sp>
      <p:pic>
        <p:nvPicPr>
          <p:cNvPr id="4" name="Picture 3">
            <a:extLst>
              <a:ext uri="{FF2B5EF4-FFF2-40B4-BE49-F238E27FC236}">
                <a16:creationId xmlns:a16="http://schemas.microsoft.com/office/drawing/2014/main" id="{9CAE1C79-E856-4376-A582-314C2764A6DC}"/>
              </a:ext>
            </a:extLst>
          </p:cNvPr>
          <p:cNvPicPr>
            <a:picLocks noChangeAspect="1"/>
          </p:cNvPicPr>
          <p:nvPr/>
        </p:nvPicPr>
        <p:blipFill>
          <a:blip r:embed="rId3"/>
          <a:stretch>
            <a:fillRect/>
          </a:stretch>
        </p:blipFill>
        <p:spPr>
          <a:xfrm>
            <a:off x="2783632" y="2132856"/>
            <a:ext cx="5518087" cy="504056"/>
          </a:xfrm>
          <a:prstGeom prst="rect">
            <a:avLst/>
          </a:prstGeom>
        </p:spPr>
      </p:pic>
    </p:spTree>
    <p:extLst>
      <p:ext uri="{BB962C8B-B14F-4D97-AF65-F5344CB8AC3E}">
        <p14:creationId xmlns:p14="http://schemas.microsoft.com/office/powerpoint/2010/main" val="2330149242"/>
      </p:ext>
    </p:extLst>
  </p:cSld>
  <p:clrMapOvr>
    <a:masterClrMapping/>
  </p:clrMapOvr>
  <p:transition>
    <p:fade/>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551384" y="192555"/>
            <a:ext cx="9852173" cy="634605"/>
          </a:xfrm>
        </p:spPr>
        <p:txBody>
          <a:bodyPr vert="horz" lIns="0" tIns="0" rIns="0" bIns="0" rtlCol="0" anchor="t" anchorCtr="0">
            <a:noAutofit/>
          </a:bodyPr>
          <a:lstStyle/>
          <a:p>
            <a:r>
              <a:rPr lang="en-US" sz="2800" dirty="0"/>
              <a:t>Two-Dimensional Arrays with Rows of Different Lengths and new</a:t>
            </a:r>
            <a:br>
              <a:rPr lang="en-US" sz="2800" dirty="0"/>
            </a:br>
            <a:endParaRPr lang="en-US" sz="2800" dirty="0"/>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1665295" cy="4698000"/>
          </a:xfrm>
        </p:spPr>
        <p:txBody>
          <a:bodyPr/>
          <a:lstStyle/>
          <a:p>
            <a:pPr algn="just"/>
            <a:r>
              <a:rPr lang="en-US" dirty="0"/>
              <a:t>The rows of a two-dimensional array can vary in length. The declaration</a:t>
            </a:r>
            <a:br>
              <a:rPr lang="en-US" dirty="0"/>
            </a:br>
            <a:r>
              <a:rPr lang="en-US" dirty="0"/>
              <a:t>var b = [ [ 1, 2 ], [ 3, 4, 5 ] ];</a:t>
            </a:r>
          </a:p>
          <a:p>
            <a:pPr algn="just"/>
            <a:r>
              <a:rPr lang="en-US" dirty="0"/>
              <a:t>creates array b with row 0 containing two elements (1 and 2) and row 1 containing three elements (3, 4 and 5).</a:t>
            </a:r>
          </a:p>
          <a:p>
            <a:pPr algn="just"/>
            <a:r>
              <a:rPr lang="en-US" dirty="0"/>
              <a:t>Creating Two-Dimensional Arrays with new</a:t>
            </a:r>
          </a:p>
          <a:p>
            <a:pPr algn="just"/>
            <a:r>
              <a:rPr lang="en-US" dirty="0"/>
              <a:t>A multidimensional array in which each row has a different number of columns can be allocated dynamically, as follows:</a:t>
            </a:r>
          </a:p>
          <a:p>
            <a:pPr marL="735013" lvl="2" indent="0" algn="just">
              <a:buNone/>
            </a:pPr>
            <a:r>
              <a:rPr lang="en-US" sz="2000" b="1" dirty="0"/>
              <a:t>var b;</a:t>
            </a:r>
          </a:p>
          <a:p>
            <a:pPr marL="735013" lvl="2" indent="0" algn="just">
              <a:buNone/>
            </a:pPr>
            <a:r>
              <a:rPr lang="en-US" sz="2000" b="1" dirty="0"/>
              <a:t>b = new Array( 2 ); // allocate two rows</a:t>
            </a:r>
          </a:p>
          <a:p>
            <a:pPr marL="735013" lvl="2" indent="0" algn="just">
              <a:buNone/>
            </a:pPr>
            <a:r>
              <a:rPr lang="en-US" sz="2000" b="1" dirty="0"/>
              <a:t>b[ 0 ] = new Array( 5 ); // allocate columns for row 0</a:t>
            </a:r>
          </a:p>
          <a:p>
            <a:pPr marL="735013" lvl="2" indent="0" algn="just">
              <a:buNone/>
            </a:pPr>
            <a:r>
              <a:rPr lang="en-US" sz="2000" b="1" dirty="0"/>
              <a:t>b[ 1 ] = new Array( 3 ); // allocate columns for row 1</a:t>
            </a:r>
          </a:p>
          <a:p>
            <a:pPr algn="just"/>
            <a:r>
              <a:rPr lang="en-US" dirty="0"/>
              <a:t>The preceding code creates a two-dimensional array with two rows. Row 0 has five columns, and row 1 has three columns.</a:t>
            </a:r>
          </a:p>
        </p:txBody>
      </p:sp>
    </p:spTree>
    <p:extLst>
      <p:ext uri="{BB962C8B-B14F-4D97-AF65-F5344CB8AC3E}">
        <p14:creationId xmlns:p14="http://schemas.microsoft.com/office/powerpoint/2010/main" val="4140566683"/>
      </p:ext>
    </p:extLst>
  </p:cSld>
  <p:clrMapOvr>
    <a:masterClrMapping/>
  </p:clrMapOvr>
  <p:transition>
    <p:fade/>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551384" y="192555"/>
            <a:ext cx="9852173" cy="634605"/>
          </a:xfrm>
        </p:spPr>
        <p:txBody>
          <a:bodyPr vert="horz" lIns="0" tIns="0" rIns="0" bIns="0" rtlCol="0" anchor="t" anchorCtr="0">
            <a:noAutofit/>
          </a:bodyPr>
          <a:lstStyle/>
          <a:p>
            <a:r>
              <a:rPr lang="en-US" sz="2800" dirty="0"/>
              <a:t>Two-Dimensional Arrays with Rows of Different Lengths and new</a:t>
            </a:r>
            <a:br>
              <a:rPr lang="en-US" sz="2800" dirty="0"/>
            </a:br>
            <a:endParaRPr lang="en-US" sz="2800" dirty="0"/>
          </a:p>
        </p:txBody>
      </p:sp>
      <p:pic>
        <p:nvPicPr>
          <p:cNvPr id="6" name="Content Placeholder 5">
            <a:extLst>
              <a:ext uri="{FF2B5EF4-FFF2-40B4-BE49-F238E27FC236}">
                <a16:creationId xmlns:a16="http://schemas.microsoft.com/office/drawing/2014/main" id="{3CA24CA6-6037-4845-82BD-F74BE1C3DEC9}"/>
              </a:ext>
            </a:extLst>
          </p:cNvPr>
          <p:cNvPicPr>
            <a:picLocks noGrp="1" noChangeAspect="1"/>
          </p:cNvPicPr>
          <p:nvPr>
            <p:ph idx="1"/>
          </p:nvPr>
        </p:nvPicPr>
        <p:blipFill>
          <a:blip r:embed="rId3"/>
          <a:stretch>
            <a:fillRect/>
          </a:stretch>
        </p:blipFill>
        <p:spPr>
          <a:xfrm>
            <a:off x="119336" y="1268760"/>
            <a:ext cx="8352928" cy="4608512"/>
          </a:xfrm>
          <a:prstGeom prst="rect">
            <a:avLst/>
          </a:prstGeom>
        </p:spPr>
      </p:pic>
      <p:pic>
        <p:nvPicPr>
          <p:cNvPr id="8" name="Picture 7">
            <a:extLst>
              <a:ext uri="{FF2B5EF4-FFF2-40B4-BE49-F238E27FC236}">
                <a16:creationId xmlns:a16="http://schemas.microsoft.com/office/drawing/2014/main" id="{029EC689-2397-48F4-AB39-FEB8FE0F82A1}"/>
              </a:ext>
            </a:extLst>
          </p:cNvPr>
          <p:cNvPicPr>
            <a:picLocks noChangeAspect="1"/>
          </p:cNvPicPr>
          <p:nvPr/>
        </p:nvPicPr>
        <p:blipFill>
          <a:blip r:embed="rId4"/>
          <a:stretch>
            <a:fillRect/>
          </a:stretch>
        </p:blipFill>
        <p:spPr>
          <a:xfrm>
            <a:off x="9192344" y="2489801"/>
            <a:ext cx="1800200" cy="1911553"/>
          </a:xfrm>
          <a:prstGeom prst="rect">
            <a:avLst/>
          </a:prstGeom>
          <a:ln>
            <a:solidFill>
              <a:schemeClr val="accent2"/>
            </a:solidFill>
          </a:ln>
        </p:spPr>
      </p:pic>
    </p:spTree>
    <p:extLst>
      <p:ext uri="{BB962C8B-B14F-4D97-AF65-F5344CB8AC3E}">
        <p14:creationId xmlns:p14="http://schemas.microsoft.com/office/powerpoint/2010/main" val="4133750457"/>
      </p:ext>
    </p:extLst>
  </p:cSld>
  <p:clrMapOvr>
    <a:masterClrMapping/>
  </p:clrMapOvr>
  <p:transition>
    <p:fade/>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9620" y="3080634"/>
            <a:ext cx="9470836" cy="708406"/>
          </a:xfrm>
        </p:spPr>
        <p:txBody>
          <a:bodyPr/>
          <a:lstStyle/>
          <a:p>
            <a:pPr algn="ctr"/>
            <a:r>
              <a:rPr lang="en-US" dirty="0"/>
              <a:t>OBJECTS</a:t>
            </a:r>
          </a:p>
        </p:txBody>
      </p:sp>
    </p:spTree>
    <p:extLst>
      <p:ext uri="{BB962C8B-B14F-4D97-AF65-F5344CB8AC3E}">
        <p14:creationId xmlns:p14="http://schemas.microsoft.com/office/powerpoint/2010/main" val="2148405708"/>
      </p:ext>
    </p:extLst>
  </p:cSld>
  <p:clrMapOvr>
    <a:masterClrMapping/>
  </p:clrMapOvr>
  <p:transition>
    <p:fade/>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178208"/>
            <a:ext cx="9204101" cy="634605"/>
          </a:xfrm>
        </p:spPr>
        <p:txBody>
          <a:bodyPr vert="horz" lIns="0" tIns="0" rIns="0" bIns="0" rtlCol="0" anchor="t" anchorCtr="0">
            <a:noAutofit/>
          </a:bodyPr>
          <a:lstStyle/>
          <a:p>
            <a:r>
              <a:rPr lang="en-US" sz="2800" dirty="0"/>
              <a:t>OBJECTS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479375" y="1080000"/>
            <a:ext cx="11712625" cy="4698000"/>
          </a:xfrm>
        </p:spPr>
        <p:txBody>
          <a:bodyPr/>
          <a:lstStyle/>
          <a:p>
            <a:r>
              <a:rPr lang="en-US" dirty="0"/>
              <a:t>In JavaScript, objects are a fundamental data type that allow you to store and manipulate data in a structured way. </a:t>
            </a:r>
          </a:p>
          <a:p>
            <a:r>
              <a:rPr lang="en-US" dirty="0"/>
              <a:t>Almost "everything" is an object. </a:t>
            </a:r>
          </a:p>
          <a:p>
            <a:r>
              <a:rPr lang="en-US" dirty="0"/>
              <a:t>Booleans can be objects (if defined with the new keyword) </a:t>
            </a:r>
          </a:p>
          <a:p>
            <a:r>
              <a:rPr lang="en-US" dirty="0"/>
              <a:t>Numbers can be objects (if defined with the new keyword)</a:t>
            </a:r>
          </a:p>
          <a:p>
            <a:r>
              <a:rPr lang="en-US" dirty="0"/>
              <a:t> Strings can be objects (if defined with the new keyword) </a:t>
            </a:r>
          </a:p>
          <a:p>
            <a:r>
              <a:rPr lang="en-US" dirty="0"/>
              <a:t> Dates are always objects </a:t>
            </a:r>
          </a:p>
          <a:p>
            <a:r>
              <a:rPr lang="en-US" dirty="0" err="1"/>
              <a:t>Maths</a:t>
            </a:r>
            <a:r>
              <a:rPr lang="en-US" dirty="0"/>
              <a:t> are always objects </a:t>
            </a:r>
          </a:p>
          <a:p>
            <a:r>
              <a:rPr lang="en-US" dirty="0"/>
              <a:t>Regular expressions are always objects </a:t>
            </a:r>
          </a:p>
          <a:p>
            <a:r>
              <a:rPr lang="en-US" dirty="0"/>
              <a:t>Arrays are always objects </a:t>
            </a:r>
          </a:p>
          <a:p>
            <a:r>
              <a:rPr lang="en-US" dirty="0"/>
              <a:t> Functions are always objects </a:t>
            </a:r>
          </a:p>
          <a:p>
            <a:r>
              <a:rPr lang="en-US" dirty="0"/>
              <a:t>All JavaScript values, except primitives, are objects.</a:t>
            </a:r>
            <a:endParaRPr lang="en-US" sz="2400" dirty="0"/>
          </a:p>
        </p:txBody>
      </p:sp>
    </p:spTree>
    <p:extLst>
      <p:ext uri="{BB962C8B-B14F-4D97-AF65-F5344CB8AC3E}">
        <p14:creationId xmlns:p14="http://schemas.microsoft.com/office/powerpoint/2010/main" val="2276578561"/>
      </p:ext>
    </p:extLst>
  </p:cSld>
  <p:clrMapOvr>
    <a:masterClrMapping/>
  </p:clrMapOvr>
  <p:transition>
    <p:fade/>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178208"/>
            <a:ext cx="9204101" cy="634605"/>
          </a:xfrm>
        </p:spPr>
        <p:txBody>
          <a:bodyPr vert="horz" lIns="0" tIns="0" rIns="0" bIns="0" rtlCol="0" anchor="t" anchorCtr="0">
            <a:noAutofit/>
          </a:bodyPr>
          <a:lstStyle/>
          <a:p>
            <a:r>
              <a:rPr lang="en-US" sz="2800" dirty="0"/>
              <a:t>OBJECTS</a:t>
            </a:r>
          </a:p>
        </p:txBody>
      </p:sp>
      <p:sp>
        <p:nvSpPr>
          <p:cNvPr id="6" name="Content Placeholder 5">
            <a:extLst>
              <a:ext uri="{FF2B5EF4-FFF2-40B4-BE49-F238E27FC236}">
                <a16:creationId xmlns:a16="http://schemas.microsoft.com/office/drawing/2014/main" id="{0DFDE0C5-9667-41D2-BD62-5FE442C84938}"/>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02259A8-4EE2-48FC-97C1-3C6A8B97E4E9}"/>
              </a:ext>
            </a:extLst>
          </p:cNvPr>
          <p:cNvPicPr>
            <a:picLocks noChangeAspect="1"/>
          </p:cNvPicPr>
          <p:nvPr/>
        </p:nvPicPr>
        <p:blipFill>
          <a:blip r:embed="rId3"/>
          <a:stretch>
            <a:fillRect/>
          </a:stretch>
        </p:blipFill>
        <p:spPr>
          <a:xfrm>
            <a:off x="609600" y="1124744"/>
            <a:ext cx="9302824" cy="5166715"/>
          </a:xfrm>
          <a:prstGeom prst="rect">
            <a:avLst/>
          </a:prstGeom>
        </p:spPr>
      </p:pic>
    </p:spTree>
    <p:extLst>
      <p:ext uri="{BB962C8B-B14F-4D97-AF65-F5344CB8AC3E}">
        <p14:creationId xmlns:p14="http://schemas.microsoft.com/office/powerpoint/2010/main" val="2633359503"/>
      </p:ext>
    </p:extLst>
  </p:cSld>
  <p:clrMapOvr>
    <a:masterClrMapping/>
  </p:clrMapOvr>
  <p:transition>
    <p:fade/>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178208"/>
            <a:ext cx="9204101" cy="634605"/>
          </a:xfrm>
        </p:spPr>
        <p:txBody>
          <a:bodyPr vert="horz" lIns="0" tIns="0" rIns="0" bIns="0" rtlCol="0" anchor="t" anchorCtr="0">
            <a:noAutofit/>
          </a:bodyPr>
          <a:lstStyle/>
          <a:p>
            <a:r>
              <a:rPr lang="en-US" sz="2800" dirty="0"/>
              <a:t>OBJECTS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1737303" cy="4698000"/>
          </a:xfrm>
        </p:spPr>
        <p:txBody>
          <a:bodyPr/>
          <a:lstStyle/>
          <a:p>
            <a:r>
              <a:rPr lang="en-US" dirty="0"/>
              <a:t> With JavaScript, you can define and create your own objects.</a:t>
            </a:r>
          </a:p>
          <a:p>
            <a:r>
              <a:rPr lang="en-US" dirty="0"/>
              <a:t> There are different ways to create new objects: </a:t>
            </a:r>
          </a:p>
          <a:p>
            <a:pPr marL="0" indent="0">
              <a:buNone/>
            </a:pPr>
            <a:r>
              <a:rPr lang="en-US" dirty="0"/>
              <a:t>	1)Define and create a single object, </a:t>
            </a:r>
            <a:r>
              <a:rPr lang="en-US" dirty="0">
                <a:solidFill>
                  <a:srgbClr val="FF0000"/>
                </a:solidFill>
              </a:rPr>
              <a:t>using an object literal. </a:t>
            </a:r>
          </a:p>
          <a:p>
            <a:pPr marL="0" indent="0">
              <a:buNone/>
            </a:pPr>
            <a:r>
              <a:rPr lang="en-US" dirty="0"/>
              <a:t>	2)Define and create a single object</a:t>
            </a:r>
            <a:r>
              <a:rPr lang="en-US" b="1" dirty="0"/>
              <a:t>, with the keyword new.</a:t>
            </a:r>
          </a:p>
          <a:p>
            <a:r>
              <a:rPr lang="en-US" dirty="0"/>
              <a:t>JavaScript objects are written with curly braces. Object properties are written as </a:t>
            </a:r>
            <a:r>
              <a:rPr lang="en-US" dirty="0" err="1"/>
              <a:t>name:value</a:t>
            </a:r>
            <a:r>
              <a:rPr lang="en-US" dirty="0"/>
              <a:t> pairs, separated by commas. </a:t>
            </a:r>
          </a:p>
          <a:p>
            <a:r>
              <a:rPr lang="en-US" dirty="0"/>
              <a:t>The following example creates a new JavaScript object with four properties:</a:t>
            </a:r>
          </a:p>
          <a:p>
            <a:pPr marL="0" indent="0">
              <a:buNone/>
            </a:pPr>
            <a:r>
              <a:rPr lang="en-US" dirty="0"/>
              <a:t>	var person = {</a:t>
            </a:r>
            <a:r>
              <a:rPr lang="en-US" dirty="0" err="1"/>
              <a:t>firstName</a:t>
            </a:r>
            <a:r>
              <a:rPr lang="en-US" dirty="0"/>
              <a:t>:“</a:t>
            </a:r>
            <a:r>
              <a:rPr lang="en-US" dirty="0" err="1"/>
              <a:t>xyz</a:t>
            </a:r>
            <a:r>
              <a:rPr lang="en-US" dirty="0"/>
              <a:t>”, </a:t>
            </a:r>
            <a:r>
              <a:rPr lang="en-US" dirty="0" err="1"/>
              <a:t>lastName</a:t>
            </a:r>
            <a:r>
              <a:rPr lang="en-US" dirty="0"/>
              <a:t>:“</a:t>
            </a:r>
            <a:r>
              <a:rPr lang="en-US" dirty="0" err="1"/>
              <a:t>pqr</a:t>
            </a:r>
            <a:r>
              <a:rPr lang="en-US" dirty="0"/>
              <a:t>", age:50, </a:t>
            </a:r>
            <a:r>
              <a:rPr lang="en-US" dirty="0" err="1"/>
              <a:t>eyeColor</a:t>
            </a:r>
            <a:r>
              <a:rPr lang="en-US" dirty="0"/>
              <a:t>:"blue"};</a:t>
            </a:r>
          </a:p>
          <a:p>
            <a:r>
              <a:rPr lang="en-US" dirty="0"/>
              <a:t> The object (person) in the example above has 4 properties: </a:t>
            </a:r>
            <a:r>
              <a:rPr lang="en-US" dirty="0" err="1"/>
              <a:t>firstName</a:t>
            </a:r>
            <a:r>
              <a:rPr lang="en-US" dirty="0"/>
              <a:t>, </a:t>
            </a:r>
            <a:r>
              <a:rPr lang="en-US" dirty="0" err="1"/>
              <a:t>lastName</a:t>
            </a:r>
            <a:r>
              <a:rPr lang="en-US" dirty="0"/>
              <a:t>, age, and </a:t>
            </a:r>
            <a:r>
              <a:rPr lang="en-US" dirty="0" err="1"/>
              <a:t>eyeColor</a:t>
            </a:r>
            <a:r>
              <a:rPr lang="en-US" dirty="0"/>
              <a:t>. </a:t>
            </a:r>
          </a:p>
          <a:p>
            <a:r>
              <a:rPr lang="en-US" dirty="0"/>
              <a:t>A JavaScript object is a collection of named values </a:t>
            </a:r>
          </a:p>
          <a:p>
            <a:r>
              <a:rPr lang="en-US" dirty="0"/>
              <a:t>The named values, in JavaScript objects, are called properties.</a:t>
            </a:r>
            <a:endParaRPr lang="en-US" sz="2400" dirty="0"/>
          </a:p>
        </p:txBody>
      </p:sp>
    </p:spTree>
    <p:extLst>
      <p:ext uri="{BB962C8B-B14F-4D97-AF65-F5344CB8AC3E}">
        <p14:creationId xmlns:p14="http://schemas.microsoft.com/office/powerpoint/2010/main" val="3449585776"/>
      </p:ext>
    </p:extLst>
  </p:cSld>
  <p:clrMapOvr>
    <a:masterClrMapping/>
  </p:clrMapOvr>
  <p:transition>
    <p:fade/>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110115"/>
            <a:ext cx="9204101" cy="634605"/>
          </a:xfrm>
        </p:spPr>
        <p:txBody>
          <a:bodyPr vert="horz" lIns="0" tIns="0" rIns="0" bIns="0" rtlCol="0" anchor="t" anchorCtr="0">
            <a:noAutofit/>
          </a:bodyPr>
          <a:lstStyle/>
          <a:p>
            <a:r>
              <a:rPr lang="en-US" sz="2800" dirty="0"/>
              <a:t>OBJECT Creation using new</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1737303" cy="4698000"/>
          </a:xfrm>
        </p:spPr>
        <p:txBody>
          <a:bodyPr/>
          <a:lstStyle/>
          <a:p>
            <a:r>
              <a:rPr lang="en-US" dirty="0"/>
              <a:t> The following example also creates a new JavaScript object with four properties: </a:t>
            </a:r>
          </a:p>
          <a:p>
            <a:r>
              <a:rPr lang="en-US" dirty="0"/>
              <a:t> Properties are the values associated with a JavaScript object.</a:t>
            </a:r>
          </a:p>
          <a:p>
            <a:r>
              <a:rPr lang="en-US" dirty="0"/>
              <a:t> A JavaScript object is a collection of unordered properties. </a:t>
            </a:r>
          </a:p>
          <a:p>
            <a:r>
              <a:rPr lang="en-US" dirty="0"/>
              <a:t> Properties can usually be changed, added, and deleted, but some are read only</a:t>
            </a:r>
          </a:p>
          <a:p>
            <a:r>
              <a:rPr lang="en-US" dirty="0"/>
              <a:t> Example </a:t>
            </a:r>
          </a:p>
          <a:p>
            <a:pPr marL="0" indent="0">
              <a:buNone/>
            </a:pPr>
            <a:r>
              <a:rPr lang="en-US" dirty="0"/>
              <a:t>	</a:t>
            </a:r>
            <a:r>
              <a:rPr lang="en-US" i="1" dirty="0"/>
              <a:t>var person = new Object();</a:t>
            </a:r>
          </a:p>
          <a:p>
            <a:pPr marL="0" indent="0">
              <a:buNone/>
            </a:pPr>
            <a:r>
              <a:rPr lang="en-US" i="1" dirty="0"/>
              <a:t>	 </a:t>
            </a:r>
            <a:r>
              <a:rPr lang="en-US" i="1" dirty="0" err="1"/>
              <a:t>person.firstName</a:t>
            </a:r>
            <a:r>
              <a:rPr lang="en-US" i="1" dirty="0"/>
              <a:t> = “</a:t>
            </a:r>
            <a:r>
              <a:rPr lang="en-US" i="1" dirty="0" err="1"/>
              <a:t>xyz</a:t>
            </a:r>
            <a:r>
              <a:rPr lang="en-US" i="1" dirty="0"/>
              <a:t>"; </a:t>
            </a:r>
          </a:p>
          <a:p>
            <a:pPr marL="0" indent="0">
              <a:buNone/>
            </a:pPr>
            <a:r>
              <a:rPr lang="en-US" i="1" dirty="0"/>
              <a:t>	</a:t>
            </a:r>
            <a:r>
              <a:rPr lang="en-US" i="1" dirty="0" err="1"/>
              <a:t>person.lastName</a:t>
            </a:r>
            <a:r>
              <a:rPr lang="en-US" i="1" dirty="0"/>
              <a:t> = “</a:t>
            </a:r>
            <a:r>
              <a:rPr lang="en-US" i="1" dirty="0" err="1"/>
              <a:t>pqr</a:t>
            </a:r>
            <a:r>
              <a:rPr lang="en-US" i="1" dirty="0"/>
              <a:t>"; </a:t>
            </a:r>
          </a:p>
          <a:p>
            <a:pPr marL="0" indent="0">
              <a:buNone/>
            </a:pPr>
            <a:r>
              <a:rPr lang="en-US" i="1" dirty="0"/>
              <a:t>	</a:t>
            </a:r>
            <a:r>
              <a:rPr lang="en-US" i="1" dirty="0" err="1"/>
              <a:t>person.age</a:t>
            </a:r>
            <a:r>
              <a:rPr lang="en-US" i="1" dirty="0"/>
              <a:t> = 50; </a:t>
            </a:r>
          </a:p>
          <a:p>
            <a:pPr marL="0" indent="0">
              <a:buNone/>
            </a:pPr>
            <a:r>
              <a:rPr lang="en-US" i="1" dirty="0"/>
              <a:t>	</a:t>
            </a:r>
            <a:r>
              <a:rPr lang="en-US" i="1" dirty="0" err="1"/>
              <a:t>person.eyeColor</a:t>
            </a:r>
            <a:r>
              <a:rPr lang="en-US" i="1" dirty="0"/>
              <a:t> = "blue";</a:t>
            </a:r>
            <a:endParaRPr lang="en-US" sz="2400" i="1" dirty="0"/>
          </a:p>
        </p:txBody>
      </p:sp>
    </p:spTree>
    <p:extLst>
      <p:ext uri="{BB962C8B-B14F-4D97-AF65-F5344CB8AC3E}">
        <p14:creationId xmlns:p14="http://schemas.microsoft.com/office/powerpoint/2010/main" val="3001935747"/>
      </p:ext>
    </p:extLst>
  </p:cSld>
  <p:clrMapOvr>
    <a:masterClrMapping/>
  </p:clrMapOvr>
  <p:transition>
    <p:fade/>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493949" y="110115"/>
            <a:ext cx="9204101" cy="634605"/>
          </a:xfrm>
        </p:spPr>
        <p:txBody>
          <a:bodyPr vert="horz" lIns="0" tIns="0" rIns="0" bIns="0" rtlCol="0" anchor="t" anchorCtr="0">
            <a:noAutofit/>
          </a:bodyPr>
          <a:lstStyle/>
          <a:p>
            <a:r>
              <a:rPr lang="en-US" sz="2800" dirty="0"/>
              <a:t>OBJECT Creation using new</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1737303" cy="4698000"/>
          </a:xfrm>
        </p:spPr>
        <p:txBody>
          <a:bodyPr/>
          <a:lstStyle/>
          <a:p>
            <a:r>
              <a:rPr lang="en-US" dirty="0"/>
              <a:t> The following example also creates a new JavaScript object with four properties: </a:t>
            </a:r>
          </a:p>
          <a:p>
            <a:r>
              <a:rPr lang="en-US" dirty="0"/>
              <a:t> Properties are the values associated with a JavaScript object.</a:t>
            </a:r>
          </a:p>
          <a:p>
            <a:r>
              <a:rPr lang="en-US" dirty="0"/>
              <a:t> A JavaScript object is a collection of unordered properties. </a:t>
            </a:r>
          </a:p>
          <a:p>
            <a:r>
              <a:rPr lang="en-US" dirty="0"/>
              <a:t> Properties can usually be changed, added, and deleted, but some are read only</a:t>
            </a:r>
          </a:p>
          <a:p>
            <a:r>
              <a:rPr lang="en-US" dirty="0"/>
              <a:t> Example </a:t>
            </a:r>
          </a:p>
          <a:p>
            <a:pPr marL="0" indent="0">
              <a:buNone/>
            </a:pPr>
            <a:r>
              <a:rPr lang="en-US" dirty="0"/>
              <a:t>	var person = new Object();</a:t>
            </a:r>
          </a:p>
          <a:p>
            <a:pPr marL="0" indent="0">
              <a:buNone/>
            </a:pPr>
            <a:r>
              <a:rPr lang="en-US" dirty="0"/>
              <a:t>	 </a:t>
            </a:r>
            <a:r>
              <a:rPr lang="en-US" dirty="0" err="1"/>
              <a:t>person.firstName</a:t>
            </a:r>
            <a:r>
              <a:rPr lang="en-US" dirty="0"/>
              <a:t> = “</a:t>
            </a:r>
            <a:r>
              <a:rPr lang="en-US" dirty="0" err="1"/>
              <a:t>xyz</a:t>
            </a:r>
            <a:r>
              <a:rPr lang="en-US" dirty="0"/>
              <a:t>"; </a:t>
            </a:r>
          </a:p>
          <a:p>
            <a:pPr marL="0" indent="0">
              <a:buNone/>
            </a:pPr>
            <a:r>
              <a:rPr lang="en-US" dirty="0"/>
              <a:t>	</a:t>
            </a:r>
            <a:r>
              <a:rPr lang="en-US" dirty="0" err="1"/>
              <a:t>person.lastName</a:t>
            </a:r>
            <a:r>
              <a:rPr lang="en-US" dirty="0"/>
              <a:t> = “</a:t>
            </a:r>
            <a:r>
              <a:rPr lang="en-US" dirty="0" err="1"/>
              <a:t>pqr</a:t>
            </a:r>
            <a:r>
              <a:rPr lang="en-US" dirty="0"/>
              <a:t>"; </a:t>
            </a:r>
          </a:p>
          <a:p>
            <a:pPr marL="0" indent="0">
              <a:buNone/>
            </a:pPr>
            <a:r>
              <a:rPr lang="en-US" dirty="0"/>
              <a:t>	</a:t>
            </a:r>
            <a:r>
              <a:rPr lang="en-US" dirty="0" err="1"/>
              <a:t>person.age</a:t>
            </a:r>
            <a:r>
              <a:rPr lang="en-US" dirty="0"/>
              <a:t> = 50; </a:t>
            </a:r>
          </a:p>
          <a:p>
            <a:pPr marL="0" indent="0">
              <a:buNone/>
            </a:pPr>
            <a:r>
              <a:rPr lang="en-US" dirty="0"/>
              <a:t>	</a:t>
            </a:r>
            <a:r>
              <a:rPr lang="en-US" dirty="0" err="1"/>
              <a:t>person.eyeColor</a:t>
            </a:r>
            <a:r>
              <a:rPr lang="en-US" dirty="0"/>
              <a:t> = "blue";</a:t>
            </a:r>
            <a:endParaRPr lang="en-US" sz="2400" dirty="0"/>
          </a:p>
        </p:txBody>
      </p:sp>
    </p:spTree>
    <p:extLst>
      <p:ext uri="{BB962C8B-B14F-4D97-AF65-F5344CB8AC3E}">
        <p14:creationId xmlns:p14="http://schemas.microsoft.com/office/powerpoint/2010/main" val="41870528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145401-1989-458A-84B6-D068542B508F}"/>
              </a:ext>
            </a:extLst>
          </p:cNvPr>
          <p:cNvPicPr>
            <a:picLocks noChangeAspect="1"/>
          </p:cNvPicPr>
          <p:nvPr/>
        </p:nvPicPr>
        <p:blipFill>
          <a:blip r:embed="rId2"/>
          <a:stretch>
            <a:fillRect/>
          </a:stretch>
        </p:blipFill>
        <p:spPr>
          <a:xfrm>
            <a:off x="119336" y="332656"/>
            <a:ext cx="6590780" cy="5976664"/>
          </a:xfrm>
          <a:prstGeom prst="rect">
            <a:avLst/>
          </a:prstGeom>
        </p:spPr>
      </p:pic>
      <p:pic>
        <p:nvPicPr>
          <p:cNvPr id="3" name="Picture 2">
            <a:extLst>
              <a:ext uri="{FF2B5EF4-FFF2-40B4-BE49-F238E27FC236}">
                <a16:creationId xmlns:a16="http://schemas.microsoft.com/office/drawing/2014/main" id="{46D0EE7D-F09B-4BE2-BD9A-6BDF2CE13E6F}"/>
              </a:ext>
            </a:extLst>
          </p:cNvPr>
          <p:cNvPicPr>
            <a:picLocks noChangeAspect="1"/>
          </p:cNvPicPr>
          <p:nvPr/>
        </p:nvPicPr>
        <p:blipFill>
          <a:blip r:embed="rId3"/>
          <a:stretch>
            <a:fillRect/>
          </a:stretch>
        </p:blipFill>
        <p:spPr>
          <a:xfrm>
            <a:off x="6736141" y="476672"/>
            <a:ext cx="5462770" cy="5445725"/>
          </a:xfrm>
          <a:prstGeom prst="rect">
            <a:avLst/>
          </a:prstGeom>
        </p:spPr>
      </p:pic>
    </p:spTree>
    <p:extLst>
      <p:ext uri="{BB962C8B-B14F-4D97-AF65-F5344CB8AC3E}">
        <p14:creationId xmlns:p14="http://schemas.microsoft.com/office/powerpoint/2010/main" val="1538431725"/>
      </p:ext>
    </p:extLst>
  </p:cSld>
  <p:clrMapOvr>
    <a:masterClrMapping/>
  </p:clrMapOvr>
  <p:transition>
    <p:fade/>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260648"/>
            <a:ext cx="9204101" cy="634605"/>
          </a:xfrm>
        </p:spPr>
        <p:txBody>
          <a:bodyPr vert="horz" lIns="0" tIns="0" rIns="0" bIns="0" rtlCol="0" anchor="t" anchorCtr="0">
            <a:noAutofit/>
          </a:bodyPr>
          <a:lstStyle/>
          <a:p>
            <a:r>
              <a:rPr lang="en-US" sz="2800" dirty="0"/>
              <a:t>Add new OBJECT properties &amp; Accessing OBJECT properties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1737303" cy="4698000"/>
          </a:xfrm>
        </p:spPr>
        <p:txBody>
          <a:bodyPr/>
          <a:lstStyle/>
          <a:p>
            <a:r>
              <a:rPr lang="en-US" dirty="0"/>
              <a:t> You can add new properties to an existing object by simply giving it a value. </a:t>
            </a:r>
          </a:p>
          <a:p>
            <a:r>
              <a:rPr lang="en-US" dirty="0"/>
              <a:t>Assume that the person object already exists - you can then give it new properties:</a:t>
            </a:r>
          </a:p>
          <a:p>
            <a:r>
              <a:rPr lang="en-US" dirty="0"/>
              <a:t> Example </a:t>
            </a:r>
            <a:r>
              <a:rPr lang="en-US" dirty="0" err="1"/>
              <a:t>person.city</a:t>
            </a:r>
            <a:r>
              <a:rPr lang="en-US" dirty="0"/>
              <a:t> = ”</a:t>
            </a:r>
            <a:r>
              <a:rPr lang="en-US" dirty="0" err="1"/>
              <a:t>kochi</a:t>
            </a:r>
            <a:r>
              <a:rPr lang="en-US" dirty="0"/>
              <a:t>";  </a:t>
            </a:r>
          </a:p>
          <a:p>
            <a:r>
              <a:rPr lang="en-US" dirty="0"/>
              <a:t>syntax for accessing the property of an object is: </a:t>
            </a:r>
          </a:p>
          <a:p>
            <a:pPr marL="0" indent="0">
              <a:buNone/>
            </a:pPr>
            <a:r>
              <a:rPr lang="en-US" dirty="0"/>
              <a:t>	</a:t>
            </a:r>
            <a:r>
              <a:rPr lang="en-US" dirty="0" err="1"/>
              <a:t>objectName.property</a:t>
            </a:r>
            <a:r>
              <a:rPr lang="en-US" dirty="0"/>
              <a:t>  ----- </a:t>
            </a:r>
            <a:r>
              <a:rPr lang="en-US" dirty="0" err="1"/>
              <a:t>person.age</a:t>
            </a:r>
            <a:r>
              <a:rPr lang="en-US" dirty="0"/>
              <a:t> </a:t>
            </a:r>
          </a:p>
          <a:p>
            <a:pPr marL="0" indent="0">
              <a:buNone/>
            </a:pPr>
            <a:r>
              <a:rPr lang="en-US" dirty="0"/>
              <a:t>		or </a:t>
            </a:r>
          </a:p>
          <a:p>
            <a:pPr marL="0" indent="0">
              <a:buNone/>
            </a:pPr>
            <a:r>
              <a:rPr lang="en-US" dirty="0"/>
              <a:t>	</a:t>
            </a:r>
            <a:r>
              <a:rPr lang="en-US" dirty="0" err="1"/>
              <a:t>objectName</a:t>
            </a:r>
            <a:r>
              <a:rPr lang="en-US" dirty="0"/>
              <a:t>["property"] -----person["age"] </a:t>
            </a:r>
          </a:p>
          <a:p>
            <a:pPr marL="0" indent="0">
              <a:buNone/>
            </a:pPr>
            <a:r>
              <a:rPr lang="en-US" dirty="0"/>
              <a:t>		or </a:t>
            </a:r>
          </a:p>
          <a:p>
            <a:pPr marL="0" indent="0">
              <a:buNone/>
            </a:pPr>
            <a:r>
              <a:rPr lang="en-US" dirty="0"/>
              <a:t>	</a:t>
            </a:r>
            <a:r>
              <a:rPr lang="en-US" dirty="0" err="1"/>
              <a:t>objectName</a:t>
            </a:r>
            <a:r>
              <a:rPr lang="en-US" dirty="0"/>
              <a:t>[expression] ------- x = "age"; person[x]</a:t>
            </a:r>
          </a:p>
          <a:p>
            <a:endParaRPr lang="en-US" dirty="0"/>
          </a:p>
          <a:p>
            <a:pPr marL="0" indent="0">
              <a:buNone/>
            </a:pPr>
            <a:r>
              <a:rPr lang="en-US" dirty="0"/>
              <a:t>	</a:t>
            </a:r>
            <a:endParaRPr lang="en-US" sz="2400" dirty="0"/>
          </a:p>
        </p:txBody>
      </p:sp>
    </p:spTree>
    <p:extLst>
      <p:ext uri="{BB962C8B-B14F-4D97-AF65-F5344CB8AC3E}">
        <p14:creationId xmlns:p14="http://schemas.microsoft.com/office/powerpoint/2010/main" val="1056092751"/>
      </p:ext>
    </p:extLst>
  </p:cSld>
  <p:clrMapOvr>
    <a:masterClrMapping/>
  </p:clrMapOvr>
  <p:transition>
    <p:fade/>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260648"/>
            <a:ext cx="9204101" cy="634605"/>
          </a:xfrm>
        </p:spPr>
        <p:txBody>
          <a:bodyPr vert="horz" lIns="0" tIns="0" rIns="0" bIns="0" rtlCol="0" anchor="t" anchorCtr="0">
            <a:noAutofit/>
          </a:bodyPr>
          <a:lstStyle/>
          <a:p>
            <a:r>
              <a:rPr lang="en-US" sz="2800" dirty="0"/>
              <a:t>Accessing OBJECT properties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1737303" cy="4698000"/>
          </a:xfrm>
        </p:spPr>
        <p:txBody>
          <a:bodyPr/>
          <a:lstStyle/>
          <a:p>
            <a:pPr marL="0" indent="0">
              <a:buNone/>
            </a:pPr>
            <a:r>
              <a:rPr lang="en-US" dirty="0"/>
              <a:t>	 </a:t>
            </a:r>
            <a:r>
              <a:rPr lang="en-US" dirty="0" err="1"/>
              <a:t>person.firstname</a:t>
            </a:r>
            <a:r>
              <a:rPr lang="en-US" dirty="0"/>
              <a:t> + " is " + </a:t>
            </a:r>
            <a:r>
              <a:rPr lang="en-US" dirty="0" err="1"/>
              <a:t>person.age</a:t>
            </a:r>
            <a:r>
              <a:rPr lang="en-US" dirty="0"/>
              <a:t> + " years old."; </a:t>
            </a:r>
          </a:p>
          <a:p>
            <a:pPr marL="0" indent="0">
              <a:buNone/>
            </a:pPr>
            <a:r>
              <a:rPr lang="en-US" dirty="0"/>
              <a:t>		or</a:t>
            </a:r>
          </a:p>
          <a:p>
            <a:pPr marL="0" indent="0">
              <a:buNone/>
            </a:pPr>
            <a:r>
              <a:rPr lang="en-US" dirty="0"/>
              <a:t>	 person["</a:t>
            </a:r>
            <a:r>
              <a:rPr lang="en-US" dirty="0" err="1"/>
              <a:t>firstname</a:t>
            </a:r>
            <a:r>
              <a:rPr lang="en-US" dirty="0"/>
              <a:t>"] + " is " + person["age"] + " years old."; </a:t>
            </a:r>
          </a:p>
          <a:p>
            <a:r>
              <a:rPr lang="en-US" dirty="0"/>
              <a:t> The JavaScript for...in statement loops through the properties of an object. </a:t>
            </a:r>
          </a:p>
          <a:p>
            <a:r>
              <a:rPr lang="en-US" dirty="0"/>
              <a:t> Syntax</a:t>
            </a:r>
          </a:p>
          <a:p>
            <a:pPr marL="0" indent="0">
              <a:buNone/>
            </a:pPr>
            <a:r>
              <a:rPr lang="en-US" dirty="0"/>
              <a:t>	 for (variable in object)</a:t>
            </a:r>
          </a:p>
          <a:p>
            <a:pPr marL="0" indent="0">
              <a:buNone/>
            </a:pPr>
            <a:r>
              <a:rPr lang="en-US" dirty="0"/>
              <a:t>	 { </a:t>
            </a:r>
          </a:p>
          <a:p>
            <a:pPr marL="0" indent="0">
              <a:buNone/>
            </a:pPr>
            <a:r>
              <a:rPr lang="en-US" dirty="0"/>
              <a:t>	code to be executed </a:t>
            </a:r>
          </a:p>
          <a:p>
            <a:pPr marL="0" indent="0">
              <a:buNone/>
            </a:pPr>
            <a:r>
              <a:rPr lang="en-US" dirty="0"/>
              <a:t>	  } </a:t>
            </a:r>
          </a:p>
          <a:p>
            <a:r>
              <a:rPr lang="en-US" dirty="0"/>
              <a:t> The block of code inside of the for...in loop will be executed once for each property.</a:t>
            </a:r>
          </a:p>
        </p:txBody>
      </p:sp>
    </p:spTree>
    <p:extLst>
      <p:ext uri="{BB962C8B-B14F-4D97-AF65-F5344CB8AC3E}">
        <p14:creationId xmlns:p14="http://schemas.microsoft.com/office/powerpoint/2010/main" val="3357331080"/>
      </p:ext>
    </p:extLst>
  </p:cSld>
  <p:clrMapOvr>
    <a:masterClrMapping/>
  </p:clrMapOvr>
  <p:transition>
    <p:fade/>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260648"/>
            <a:ext cx="9204101" cy="634605"/>
          </a:xfrm>
        </p:spPr>
        <p:txBody>
          <a:bodyPr vert="horz" lIns="0" tIns="0" rIns="0" bIns="0" rtlCol="0" anchor="t" anchorCtr="0">
            <a:noAutofit/>
          </a:bodyPr>
          <a:lstStyle/>
          <a:p>
            <a:r>
              <a:rPr lang="en-US" sz="2800" dirty="0"/>
              <a:t>Looping through the OBJECT</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1737303" cy="4698000"/>
          </a:xfrm>
        </p:spPr>
        <p:txBody>
          <a:bodyPr/>
          <a:lstStyle/>
          <a:p>
            <a:pPr marL="0" indent="0">
              <a:buNone/>
            </a:pPr>
            <a:r>
              <a:rPr lang="en-US" dirty="0"/>
              <a:t>	 JavaScript for...in Loop </a:t>
            </a:r>
          </a:p>
          <a:p>
            <a:r>
              <a:rPr lang="en-US" dirty="0"/>
              <a:t> Looping through the properties of an object: </a:t>
            </a:r>
          </a:p>
          <a:p>
            <a:r>
              <a:rPr lang="en-US" dirty="0"/>
              <a:t> Example </a:t>
            </a:r>
          </a:p>
        </p:txBody>
      </p:sp>
      <p:pic>
        <p:nvPicPr>
          <p:cNvPr id="2" name="Picture 1">
            <a:extLst>
              <a:ext uri="{FF2B5EF4-FFF2-40B4-BE49-F238E27FC236}">
                <a16:creationId xmlns:a16="http://schemas.microsoft.com/office/drawing/2014/main" id="{AC1B136B-B3F5-49FD-AE63-620A145F30E9}"/>
              </a:ext>
            </a:extLst>
          </p:cNvPr>
          <p:cNvPicPr>
            <a:picLocks noChangeAspect="1"/>
          </p:cNvPicPr>
          <p:nvPr/>
        </p:nvPicPr>
        <p:blipFill>
          <a:blip r:embed="rId3"/>
          <a:stretch>
            <a:fillRect/>
          </a:stretch>
        </p:blipFill>
        <p:spPr>
          <a:xfrm>
            <a:off x="2286816" y="1953651"/>
            <a:ext cx="7546359" cy="2398564"/>
          </a:xfrm>
          <a:prstGeom prst="rect">
            <a:avLst/>
          </a:prstGeom>
        </p:spPr>
      </p:pic>
      <p:pic>
        <p:nvPicPr>
          <p:cNvPr id="4" name="Picture 3">
            <a:extLst>
              <a:ext uri="{FF2B5EF4-FFF2-40B4-BE49-F238E27FC236}">
                <a16:creationId xmlns:a16="http://schemas.microsoft.com/office/drawing/2014/main" id="{C3EF5B4D-E57E-4F20-BA7F-6B0C119F40A8}"/>
              </a:ext>
            </a:extLst>
          </p:cNvPr>
          <p:cNvPicPr>
            <a:picLocks noChangeAspect="1"/>
          </p:cNvPicPr>
          <p:nvPr/>
        </p:nvPicPr>
        <p:blipFill>
          <a:blip r:embed="rId4"/>
          <a:stretch>
            <a:fillRect/>
          </a:stretch>
        </p:blipFill>
        <p:spPr>
          <a:xfrm>
            <a:off x="802204" y="4578205"/>
            <a:ext cx="5295900" cy="1581150"/>
          </a:xfrm>
          <a:prstGeom prst="rect">
            <a:avLst/>
          </a:prstGeom>
        </p:spPr>
      </p:pic>
      <p:pic>
        <p:nvPicPr>
          <p:cNvPr id="6" name="Picture 5">
            <a:extLst>
              <a:ext uri="{FF2B5EF4-FFF2-40B4-BE49-F238E27FC236}">
                <a16:creationId xmlns:a16="http://schemas.microsoft.com/office/drawing/2014/main" id="{A719214E-6B0B-47B3-AE8A-98A0F87B06CA}"/>
              </a:ext>
            </a:extLst>
          </p:cNvPr>
          <p:cNvPicPr>
            <a:picLocks noChangeAspect="1"/>
          </p:cNvPicPr>
          <p:nvPr/>
        </p:nvPicPr>
        <p:blipFill>
          <a:blip r:embed="rId5"/>
          <a:stretch>
            <a:fillRect/>
          </a:stretch>
        </p:blipFill>
        <p:spPr>
          <a:xfrm>
            <a:off x="6456040" y="4721127"/>
            <a:ext cx="5362575" cy="1428750"/>
          </a:xfrm>
          <a:prstGeom prst="rect">
            <a:avLst/>
          </a:prstGeom>
        </p:spPr>
      </p:pic>
    </p:spTree>
    <p:extLst>
      <p:ext uri="{BB962C8B-B14F-4D97-AF65-F5344CB8AC3E}">
        <p14:creationId xmlns:p14="http://schemas.microsoft.com/office/powerpoint/2010/main" val="1074324251"/>
      </p:ext>
    </p:extLst>
  </p:cSld>
  <p:clrMapOvr>
    <a:masterClrMapping/>
  </p:clrMapOvr>
  <p:transition>
    <p:fade/>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Delete the properties of OBJECT</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80000"/>
            <a:ext cx="11737303" cy="4698000"/>
          </a:xfrm>
        </p:spPr>
        <p:txBody>
          <a:bodyPr/>
          <a:lstStyle/>
          <a:p>
            <a:r>
              <a:rPr lang="en-US" dirty="0"/>
              <a:t> The delete keyword deletes a property from an object:</a:t>
            </a:r>
          </a:p>
          <a:p>
            <a:r>
              <a:rPr lang="en-US" dirty="0"/>
              <a:t> Example </a:t>
            </a:r>
          </a:p>
          <a:p>
            <a:pPr marL="0" indent="0">
              <a:buNone/>
            </a:pPr>
            <a:r>
              <a:rPr lang="en-US" dirty="0"/>
              <a:t>	var person = {</a:t>
            </a:r>
            <a:r>
              <a:rPr lang="en-US" dirty="0" err="1"/>
              <a:t>fname</a:t>
            </a:r>
            <a:r>
              <a:rPr lang="en-US" dirty="0"/>
              <a:t>:“</a:t>
            </a:r>
            <a:r>
              <a:rPr lang="en-US" dirty="0" err="1"/>
              <a:t>xyz</a:t>
            </a:r>
            <a:r>
              <a:rPr lang="en-US" dirty="0"/>
              <a:t>", </a:t>
            </a:r>
            <a:r>
              <a:rPr lang="en-US" dirty="0" err="1"/>
              <a:t>lname</a:t>
            </a:r>
            <a:r>
              <a:rPr lang="en-US" dirty="0"/>
              <a:t>:“</a:t>
            </a:r>
            <a:r>
              <a:rPr lang="en-US" dirty="0" err="1"/>
              <a:t>pqr</a:t>
            </a:r>
            <a:r>
              <a:rPr lang="en-US" dirty="0"/>
              <a:t>", age:50, city:“</a:t>
            </a:r>
            <a:r>
              <a:rPr lang="en-US" dirty="0" err="1"/>
              <a:t>kochi</a:t>
            </a:r>
            <a:r>
              <a:rPr lang="en-US" dirty="0"/>
              <a:t>"}; </a:t>
            </a:r>
          </a:p>
          <a:p>
            <a:pPr marL="0" indent="0">
              <a:buNone/>
            </a:pPr>
            <a:r>
              <a:rPr lang="en-US" dirty="0"/>
              <a:t>	delete </a:t>
            </a:r>
            <a:r>
              <a:rPr lang="en-US" dirty="0" err="1"/>
              <a:t>person.age</a:t>
            </a:r>
            <a:r>
              <a:rPr lang="en-US" dirty="0"/>
              <a:t>;  </a:t>
            </a:r>
          </a:p>
          <a:p>
            <a:pPr marL="0" indent="0">
              <a:buNone/>
            </a:pPr>
            <a:r>
              <a:rPr lang="en-US" dirty="0"/>
              <a:t>		 or </a:t>
            </a:r>
          </a:p>
          <a:p>
            <a:pPr marL="0" indent="0">
              <a:buNone/>
            </a:pPr>
            <a:r>
              <a:rPr lang="en-US" dirty="0"/>
              <a:t>	delete person["age"]; </a:t>
            </a:r>
          </a:p>
          <a:p>
            <a:r>
              <a:rPr lang="en-US" dirty="0"/>
              <a:t>The delete keyword deletes both the value of the property and the property itself.</a:t>
            </a:r>
          </a:p>
          <a:p>
            <a:r>
              <a:rPr lang="en-US" dirty="0"/>
              <a:t>After deletion, the property cannot be used before it is added back again. </a:t>
            </a:r>
          </a:p>
          <a:p>
            <a:r>
              <a:rPr lang="en-US" dirty="0"/>
              <a:t>The delete operator is designed to be used on object properties. </a:t>
            </a:r>
          </a:p>
          <a:p>
            <a:r>
              <a:rPr lang="en-US" dirty="0"/>
              <a:t>It has no effect on variables or functions</a:t>
            </a:r>
          </a:p>
        </p:txBody>
      </p:sp>
    </p:spTree>
    <p:extLst>
      <p:ext uri="{BB962C8B-B14F-4D97-AF65-F5344CB8AC3E}">
        <p14:creationId xmlns:p14="http://schemas.microsoft.com/office/powerpoint/2010/main" val="3566568396"/>
      </p:ext>
    </p:extLst>
  </p:cSld>
  <p:clrMapOvr>
    <a:masterClrMapping/>
  </p:clrMapOvr>
  <p:transition>
    <p:fade/>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STRINGS, NUMBERS, AND BOOLEANS AS OBJECTS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5" y="1052736"/>
            <a:ext cx="11737304" cy="4725264"/>
          </a:xfrm>
        </p:spPr>
        <p:txBody>
          <a:bodyPr/>
          <a:lstStyle/>
          <a:p>
            <a:r>
              <a:rPr lang="en-US" dirty="0"/>
              <a:t> When a JavaScript variable is declared with the keyword "new", the variable is created as an object: </a:t>
            </a:r>
          </a:p>
          <a:p>
            <a:pPr marL="0" indent="0">
              <a:buNone/>
            </a:pPr>
            <a:r>
              <a:rPr lang="en-US" dirty="0"/>
              <a:t>	var x = new String();</a:t>
            </a:r>
          </a:p>
          <a:p>
            <a:pPr marL="0" indent="0">
              <a:buNone/>
            </a:pPr>
            <a:r>
              <a:rPr lang="en-US" dirty="0"/>
              <a:t>	 // Declares x as a String object </a:t>
            </a:r>
          </a:p>
          <a:p>
            <a:pPr marL="0" indent="0">
              <a:buNone/>
            </a:pPr>
            <a:r>
              <a:rPr lang="en-US" dirty="0"/>
              <a:t>	var y = new Number();</a:t>
            </a:r>
          </a:p>
          <a:p>
            <a:pPr marL="0" indent="0">
              <a:buNone/>
            </a:pPr>
            <a:r>
              <a:rPr lang="en-US" dirty="0"/>
              <a:t>	 // Declares y as a Number object </a:t>
            </a:r>
          </a:p>
          <a:p>
            <a:pPr marL="0" indent="0">
              <a:buNone/>
            </a:pPr>
            <a:r>
              <a:rPr lang="en-US" dirty="0"/>
              <a:t>	var z = new Boolean(); </a:t>
            </a:r>
          </a:p>
          <a:p>
            <a:pPr marL="0" indent="0">
              <a:buNone/>
            </a:pPr>
            <a:r>
              <a:rPr lang="en-US" dirty="0"/>
              <a:t>	// Declares z as a Boolean object</a:t>
            </a:r>
          </a:p>
          <a:p>
            <a:r>
              <a:rPr lang="en-US" dirty="0"/>
              <a:t> Avoid String, Number, and Boolean objects.</a:t>
            </a:r>
          </a:p>
        </p:txBody>
      </p:sp>
    </p:spTree>
    <p:extLst>
      <p:ext uri="{BB962C8B-B14F-4D97-AF65-F5344CB8AC3E}">
        <p14:creationId xmlns:p14="http://schemas.microsoft.com/office/powerpoint/2010/main" val="1375470196"/>
      </p:ext>
    </p:extLst>
  </p:cSld>
  <p:clrMapOvr>
    <a:masterClrMapping/>
  </p:clrMapOvr>
  <p:transition>
    <p:fade/>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Math Object methods</a:t>
            </a:r>
          </a:p>
        </p:txBody>
      </p:sp>
      <p:pic>
        <p:nvPicPr>
          <p:cNvPr id="7" name="Picture 6">
            <a:extLst>
              <a:ext uri="{FF2B5EF4-FFF2-40B4-BE49-F238E27FC236}">
                <a16:creationId xmlns:a16="http://schemas.microsoft.com/office/drawing/2014/main" id="{4AC20EA9-73CF-405D-9AEF-6B7F45004E57}"/>
              </a:ext>
            </a:extLst>
          </p:cNvPr>
          <p:cNvPicPr>
            <a:picLocks noChangeAspect="1"/>
          </p:cNvPicPr>
          <p:nvPr/>
        </p:nvPicPr>
        <p:blipFill>
          <a:blip r:embed="rId3"/>
          <a:stretch>
            <a:fillRect/>
          </a:stretch>
        </p:blipFill>
        <p:spPr>
          <a:xfrm>
            <a:off x="695400" y="838420"/>
            <a:ext cx="9204101" cy="5355758"/>
          </a:xfrm>
          <a:prstGeom prst="rect">
            <a:avLst/>
          </a:prstGeom>
        </p:spPr>
      </p:pic>
    </p:spTree>
    <p:extLst>
      <p:ext uri="{BB962C8B-B14F-4D97-AF65-F5344CB8AC3E}">
        <p14:creationId xmlns:p14="http://schemas.microsoft.com/office/powerpoint/2010/main" val="4061226650"/>
      </p:ext>
    </p:extLst>
  </p:cSld>
  <p:clrMapOvr>
    <a:masterClrMapping/>
  </p:clrMapOvr>
  <p:transition>
    <p:fade/>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Math </a:t>
            </a:r>
            <a:r>
              <a:rPr lang="en-US" sz="2800"/>
              <a:t>Object methods</a:t>
            </a:r>
            <a:endParaRPr lang="en-US" sz="2800" dirty="0"/>
          </a:p>
        </p:txBody>
      </p:sp>
      <p:pic>
        <p:nvPicPr>
          <p:cNvPr id="2" name="Content Placeholder 1">
            <a:extLst>
              <a:ext uri="{FF2B5EF4-FFF2-40B4-BE49-F238E27FC236}">
                <a16:creationId xmlns:a16="http://schemas.microsoft.com/office/drawing/2014/main" id="{5E1E42D4-81E3-4566-96F6-14449819963E}"/>
              </a:ext>
            </a:extLst>
          </p:cNvPr>
          <p:cNvPicPr>
            <a:picLocks noGrp="1" noChangeAspect="1"/>
          </p:cNvPicPr>
          <p:nvPr>
            <p:ph idx="1"/>
          </p:nvPr>
        </p:nvPicPr>
        <p:blipFill>
          <a:blip r:embed="rId3"/>
          <a:stretch>
            <a:fillRect/>
          </a:stretch>
        </p:blipFill>
        <p:spPr>
          <a:xfrm>
            <a:off x="983432" y="1196751"/>
            <a:ext cx="9204101" cy="5015619"/>
          </a:xfrm>
          <a:prstGeom prst="rect">
            <a:avLst/>
          </a:prstGeom>
        </p:spPr>
      </p:pic>
    </p:spTree>
    <p:extLst>
      <p:ext uri="{BB962C8B-B14F-4D97-AF65-F5344CB8AC3E}">
        <p14:creationId xmlns:p14="http://schemas.microsoft.com/office/powerpoint/2010/main" val="2862042595"/>
      </p:ext>
    </p:extLst>
  </p:cSld>
  <p:clrMapOvr>
    <a:masterClrMapping/>
  </p:clrMapOvr>
  <p:transition>
    <p:fade/>
  </p:transition>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Math </a:t>
            </a:r>
            <a:r>
              <a:rPr lang="en-US" sz="2800"/>
              <a:t>Object methods</a:t>
            </a:r>
            <a:endParaRPr lang="en-US" sz="2800" dirty="0"/>
          </a:p>
        </p:txBody>
      </p:sp>
      <p:pic>
        <p:nvPicPr>
          <p:cNvPr id="6" name="Content Placeholder 5">
            <a:extLst>
              <a:ext uri="{FF2B5EF4-FFF2-40B4-BE49-F238E27FC236}">
                <a16:creationId xmlns:a16="http://schemas.microsoft.com/office/drawing/2014/main" id="{4F0E9952-3648-468A-950A-7BADE5EC1018}"/>
              </a:ext>
            </a:extLst>
          </p:cNvPr>
          <p:cNvPicPr>
            <a:picLocks noGrp="1" noChangeAspect="1"/>
          </p:cNvPicPr>
          <p:nvPr>
            <p:ph idx="1"/>
          </p:nvPr>
        </p:nvPicPr>
        <p:blipFill>
          <a:blip r:embed="rId3"/>
          <a:stretch>
            <a:fillRect/>
          </a:stretch>
        </p:blipFill>
        <p:spPr>
          <a:xfrm>
            <a:off x="1055440" y="1340768"/>
            <a:ext cx="6319589" cy="4353495"/>
          </a:xfrm>
          <a:prstGeom prst="rect">
            <a:avLst/>
          </a:prstGeom>
        </p:spPr>
      </p:pic>
    </p:spTree>
    <p:extLst>
      <p:ext uri="{BB962C8B-B14F-4D97-AF65-F5344CB8AC3E}">
        <p14:creationId xmlns:p14="http://schemas.microsoft.com/office/powerpoint/2010/main" val="669214472"/>
      </p:ext>
    </p:extLst>
  </p:cSld>
  <p:clrMapOvr>
    <a:masterClrMapping/>
  </p:clrMapOvr>
  <p:transition>
    <p:fade/>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343472" y="188640"/>
            <a:ext cx="9204101" cy="634605"/>
          </a:xfrm>
        </p:spPr>
        <p:txBody>
          <a:bodyPr vert="horz" lIns="0" tIns="0" rIns="0" bIns="0" rtlCol="0" anchor="t" anchorCtr="0">
            <a:noAutofit/>
          </a:bodyPr>
          <a:lstStyle/>
          <a:p>
            <a:r>
              <a:rPr lang="en-US" sz="2800" dirty="0"/>
              <a:t>String Object methods</a:t>
            </a:r>
          </a:p>
        </p:txBody>
      </p:sp>
      <p:pic>
        <p:nvPicPr>
          <p:cNvPr id="2" name="Picture 1">
            <a:extLst>
              <a:ext uri="{FF2B5EF4-FFF2-40B4-BE49-F238E27FC236}">
                <a16:creationId xmlns:a16="http://schemas.microsoft.com/office/drawing/2014/main" id="{D94FEB47-EE50-49A6-A669-41FDE56F1E86}"/>
              </a:ext>
            </a:extLst>
          </p:cNvPr>
          <p:cNvPicPr>
            <a:picLocks noChangeAspect="1"/>
          </p:cNvPicPr>
          <p:nvPr/>
        </p:nvPicPr>
        <p:blipFill>
          <a:blip r:embed="rId3"/>
          <a:stretch>
            <a:fillRect/>
          </a:stretch>
        </p:blipFill>
        <p:spPr>
          <a:xfrm>
            <a:off x="1070050" y="1075160"/>
            <a:ext cx="10138517" cy="5094689"/>
          </a:xfrm>
          <a:prstGeom prst="rect">
            <a:avLst/>
          </a:prstGeom>
        </p:spPr>
      </p:pic>
    </p:spTree>
    <p:extLst>
      <p:ext uri="{BB962C8B-B14F-4D97-AF65-F5344CB8AC3E}">
        <p14:creationId xmlns:p14="http://schemas.microsoft.com/office/powerpoint/2010/main" val="2622373349"/>
      </p:ext>
    </p:extLst>
  </p:cSld>
  <p:clrMapOvr>
    <a:masterClrMapping/>
  </p:clrMapOvr>
  <p:transition>
    <p:fade/>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String Object methods</a:t>
            </a:r>
          </a:p>
        </p:txBody>
      </p:sp>
      <p:pic>
        <p:nvPicPr>
          <p:cNvPr id="3" name="Picture 2">
            <a:extLst>
              <a:ext uri="{FF2B5EF4-FFF2-40B4-BE49-F238E27FC236}">
                <a16:creationId xmlns:a16="http://schemas.microsoft.com/office/drawing/2014/main" id="{27D2EB64-1F2C-48A6-BF58-98EF32F2CA35}"/>
              </a:ext>
            </a:extLst>
          </p:cNvPr>
          <p:cNvPicPr>
            <a:picLocks noChangeAspect="1"/>
          </p:cNvPicPr>
          <p:nvPr/>
        </p:nvPicPr>
        <p:blipFill>
          <a:blip r:embed="rId3"/>
          <a:stretch>
            <a:fillRect/>
          </a:stretch>
        </p:blipFill>
        <p:spPr>
          <a:xfrm>
            <a:off x="1343472" y="1052736"/>
            <a:ext cx="9361040" cy="5805264"/>
          </a:xfrm>
          <a:prstGeom prst="rect">
            <a:avLst/>
          </a:prstGeom>
        </p:spPr>
      </p:pic>
    </p:spTree>
    <p:extLst>
      <p:ext uri="{BB962C8B-B14F-4D97-AF65-F5344CB8AC3E}">
        <p14:creationId xmlns:p14="http://schemas.microsoft.com/office/powerpoint/2010/main" val="28676972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9620" y="3080634"/>
            <a:ext cx="9470836" cy="708406"/>
          </a:xfrm>
        </p:spPr>
        <p:txBody>
          <a:bodyPr/>
          <a:lstStyle/>
          <a:p>
            <a:pPr algn="ctr"/>
            <a:r>
              <a:rPr lang="en-US" dirty="0"/>
              <a:t>Style Sheets-Exploring CSS Selectors</a:t>
            </a:r>
          </a:p>
        </p:txBody>
      </p:sp>
    </p:spTree>
    <p:extLst>
      <p:ext uri="{BB962C8B-B14F-4D97-AF65-F5344CB8AC3E}">
        <p14:creationId xmlns:p14="http://schemas.microsoft.com/office/powerpoint/2010/main" val="3389252485"/>
      </p:ext>
    </p:extLst>
  </p:cSld>
  <p:clrMapOvr>
    <a:masterClrMapping/>
  </p:clrMapOvr>
  <p:transition>
    <p:fade/>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String Object methods</a:t>
            </a:r>
          </a:p>
        </p:txBody>
      </p:sp>
      <p:pic>
        <p:nvPicPr>
          <p:cNvPr id="2" name="Picture 1">
            <a:extLst>
              <a:ext uri="{FF2B5EF4-FFF2-40B4-BE49-F238E27FC236}">
                <a16:creationId xmlns:a16="http://schemas.microsoft.com/office/drawing/2014/main" id="{5B96E209-7334-4572-BE66-8C01DA91182C}"/>
              </a:ext>
            </a:extLst>
          </p:cNvPr>
          <p:cNvPicPr>
            <a:picLocks noChangeAspect="1"/>
          </p:cNvPicPr>
          <p:nvPr/>
        </p:nvPicPr>
        <p:blipFill>
          <a:blip r:embed="rId3"/>
          <a:stretch>
            <a:fillRect/>
          </a:stretch>
        </p:blipFill>
        <p:spPr>
          <a:xfrm>
            <a:off x="479376" y="1124745"/>
            <a:ext cx="11477625" cy="5040560"/>
          </a:xfrm>
          <a:prstGeom prst="rect">
            <a:avLst/>
          </a:prstGeom>
        </p:spPr>
      </p:pic>
    </p:spTree>
    <p:extLst>
      <p:ext uri="{BB962C8B-B14F-4D97-AF65-F5344CB8AC3E}">
        <p14:creationId xmlns:p14="http://schemas.microsoft.com/office/powerpoint/2010/main" val="4087339624"/>
      </p:ext>
    </p:extLst>
  </p:cSld>
  <p:clrMapOvr>
    <a:masterClrMapping/>
  </p:clrMapOvr>
  <p:transition>
    <p:fade/>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String Object methods</a:t>
            </a:r>
          </a:p>
        </p:txBody>
      </p:sp>
      <p:pic>
        <p:nvPicPr>
          <p:cNvPr id="3" name="Picture 2">
            <a:extLst>
              <a:ext uri="{FF2B5EF4-FFF2-40B4-BE49-F238E27FC236}">
                <a16:creationId xmlns:a16="http://schemas.microsoft.com/office/drawing/2014/main" id="{2D0C9F8F-9E64-4973-A027-3A1A010F034C}"/>
              </a:ext>
            </a:extLst>
          </p:cNvPr>
          <p:cNvPicPr>
            <a:picLocks noChangeAspect="1"/>
          </p:cNvPicPr>
          <p:nvPr/>
        </p:nvPicPr>
        <p:blipFill>
          <a:blip r:embed="rId3"/>
          <a:stretch>
            <a:fillRect/>
          </a:stretch>
        </p:blipFill>
        <p:spPr>
          <a:xfrm>
            <a:off x="983432" y="1196752"/>
            <a:ext cx="10020300" cy="4838700"/>
          </a:xfrm>
          <a:prstGeom prst="rect">
            <a:avLst/>
          </a:prstGeom>
        </p:spPr>
      </p:pic>
    </p:spTree>
    <p:extLst>
      <p:ext uri="{BB962C8B-B14F-4D97-AF65-F5344CB8AC3E}">
        <p14:creationId xmlns:p14="http://schemas.microsoft.com/office/powerpoint/2010/main" val="2688178413"/>
      </p:ext>
    </p:extLst>
  </p:cSld>
  <p:clrMapOvr>
    <a:masterClrMapping/>
  </p:clrMapOvr>
  <p:transition>
    <p:fade/>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Character processing methods</a:t>
            </a:r>
          </a:p>
        </p:txBody>
      </p:sp>
      <p:sp>
        <p:nvSpPr>
          <p:cNvPr id="6" name="Content Placeholder 2">
            <a:extLst>
              <a:ext uri="{FF2B5EF4-FFF2-40B4-BE49-F238E27FC236}">
                <a16:creationId xmlns:a16="http://schemas.microsoft.com/office/drawing/2014/main" id="{D1E56AC8-4C0A-4171-A927-A43CF473B2F5}"/>
              </a:ext>
            </a:extLst>
          </p:cNvPr>
          <p:cNvSpPr>
            <a:spLocks noGrp="1"/>
          </p:cNvSpPr>
          <p:nvPr>
            <p:ph idx="1"/>
          </p:nvPr>
        </p:nvSpPr>
        <p:spPr>
          <a:xfrm>
            <a:off x="191345" y="1052736"/>
            <a:ext cx="11737304" cy="4725264"/>
          </a:xfrm>
        </p:spPr>
        <p:txBody>
          <a:bodyPr/>
          <a:lstStyle/>
          <a:p>
            <a:r>
              <a:rPr lang="en-US" dirty="0"/>
              <a:t>String object’s character-processing methods, including: </a:t>
            </a:r>
          </a:p>
          <a:p>
            <a:pPr lvl="1"/>
            <a:r>
              <a:rPr lang="en-US" dirty="0"/>
              <a:t> </a:t>
            </a:r>
            <a:r>
              <a:rPr lang="en-US" sz="2400" dirty="0" err="1"/>
              <a:t>charAt</a:t>
            </a:r>
            <a:r>
              <a:rPr lang="en-US" sz="2400" dirty="0"/>
              <a:t>—returns the character at a specific position </a:t>
            </a:r>
          </a:p>
          <a:p>
            <a:pPr lvl="1"/>
            <a:r>
              <a:rPr lang="en-US" sz="2400" dirty="0"/>
              <a:t> </a:t>
            </a:r>
            <a:r>
              <a:rPr lang="en-US" sz="2400" dirty="0" err="1"/>
              <a:t>charCodeAt</a:t>
            </a:r>
            <a:r>
              <a:rPr lang="en-US" sz="2400" dirty="0"/>
              <a:t>—returns the Unicode value of the character at a specific position </a:t>
            </a:r>
          </a:p>
          <a:p>
            <a:pPr lvl="1"/>
            <a:r>
              <a:rPr lang="en-US" sz="2400" dirty="0"/>
              <a:t> </a:t>
            </a:r>
            <a:r>
              <a:rPr lang="en-US" sz="2400" dirty="0" err="1"/>
              <a:t>fromCharCode</a:t>
            </a:r>
            <a:r>
              <a:rPr lang="en-US" sz="2400" dirty="0"/>
              <a:t>—returns a string created from a series of Unicode values</a:t>
            </a:r>
          </a:p>
          <a:p>
            <a:pPr lvl="1"/>
            <a:r>
              <a:rPr lang="en-US" sz="2400" dirty="0"/>
              <a:t> </a:t>
            </a:r>
            <a:r>
              <a:rPr lang="en-US" sz="2400" dirty="0" err="1"/>
              <a:t>toLowerCase</a:t>
            </a:r>
            <a:r>
              <a:rPr lang="en-US" sz="2400" dirty="0"/>
              <a:t>—returns the lowercase version of a string </a:t>
            </a:r>
          </a:p>
          <a:p>
            <a:pPr lvl="1"/>
            <a:r>
              <a:rPr lang="en-US" sz="2400" dirty="0" err="1"/>
              <a:t>toUpperCase</a:t>
            </a:r>
            <a:r>
              <a:rPr lang="en-US" sz="2400" dirty="0"/>
              <a:t>—returns the uppercase version of a string</a:t>
            </a:r>
          </a:p>
        </p:txBody>
      </p:sp>
      <p:pic>
        <p:nvPicPr>
          <p:cNvPr id="7" name="Picture 6">
            <a:extLst>
              <a:ext uri="{FF2B5EF4-FFF2-40B4-BE49-F238E27FC236}">
                <a16:creationId xmlns:a16="http://schemas.microsoft.com/office/drawing/2014/main" id="{A023C42D-F6E7-46C9-BF54-F18BADA20BC4}"/>
              </a:ext>
            </a:extLst>
          </p:cNvPr>
          <p:cNvPicPr>
            <a:picLocks noChangeAspect="1"/>
          </p:cNvPicPr>
          <p:nvPr/>
        </p:nvPicPr>
        <p:blipFill>
          <a:blip r:embed="rId3"/>
          <a:stretch>
            <a:fillRect/>
          </a:stretch>
        </p:blipFill>
        <p:spPr>
          <a:xfrm>
            <a:off x="2351584" y="3717032"/>
            <a:ext cx="6057900" cy="2990850"/>
          </a:xfrm>
          <a:prstGeom prst="rect">
            <a:avLst/>
          </a:prstGeom>
        </p:spPr>
      </p:pic>
    </p:spTree>
    <p:extLst>
      <p:ext uri="{BB962C8B-B14F-4D97-AF65-F5344CB8AC3E}">
        <p14:creationId xmlns:p14="http://schemas.microsoft.com/office/powerpoint/2010/main" val="2275537732"/>
      </p:ext>
    </p:extLst>
  </p:cSld>
  <p:clrMapOvr>
    <a:masterClrMapping/>
  </p:clrMapOvr>
  <p:transition>
    <p:fade/>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Character processing methods</a:t>
            </a:r>
          </a:p>
        </p:txBody>
      </p:sp>
      <p:pic>
        <p:nvPicPr>
          <p:cNvPr id="6" name="Content Placeholder 5">
            <a:extLst>
              <a:ext uri="{FF2B5EF4-FFF2-40B4-BE49-F238E27FC236}">
                <a16:creationId xmlns:a16="http://schemas.microsoft.com/office/drawing/2014/main" id="{4F468C38-9E25-4533-AD26-939B8025DA7E}"/>
              </a:ext>
            </a:extLst>
          </p:cNvPr>
          <p:cNvPicPr>
            <a:picLocks noGrp="1" noChangeAspect="1"/>
          </p:cNvPicPr>
          <p:nvPr>
            <p:ph idx="1"/>
          </p:nvPr>
        </p:nvPicPr>
        <p:blipFill>
          <a:blip r:embed="rId3"/>
          <a:stretch>
            <a:fillRect/>
          </a:stretch>
        </p:blipFill>
        <p:spPr>
          <a:xfrm>
            <a:off x="609600" y="1700808"/>
            <a:ext cx="10972800" cy="3679279"/>
          </a:xfrm>
          <a:prstGeom prst="rect">
            <a:avLst/>
          </a:prstGeom>
        </p:spPr>
      </p:pic>
    </p:spTree>
    <p:extLst>
      <p:ext uri="{BB962C8B-B14F-4D97-AF65-F5344CB8AC3E}">
        <p14:creationId xmlns:p14="http://schemas.microsoft.com/office/powerpoint/2010/main" val="1847890684"/>
      </p:ext>
    </p:extLst>
  </p:cSld>
  <p:clrMapOvr>
    <a:masterClrMapping/>
  </p:clrMapOvr>
  <p:transition>
    <p:fade/>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Character processing methods</a:t>
            </a:r>
          </a:p>
        </p:txBody>
      </p:sp>
      <p:pic>
        <p:nvPicPr>
          <p:cNvPr id="2" name="Content Placeholder 1">
            <a:extLst>
              <a:ext uri="{FF2B5EF4-FFF2-40B4-BE49-F238E27FC236}">
                <a16:creationId xmlns:a16="http://schemas.microsoft.com/office/drawing/2014/main" id="{51FBE835-01C4-43FF-832E-05400A1150F1}"/>
              </a:ext>
            </a:extLst>
          </p:cNvPr>
          <p:cNvPicPr>
            <a:picLocks noGrp="1" noChangeAspect="1"/>
          </p:cNvPicPr>
          <p:nvPr>
            <p:ph idx="1"/>
          </p:nvPr>
        </p:nvPicPr>
        <p:blipFill>
          <a:blip r:embed="rId3"/>
          <a:stretch>
            <a:fillRect/>
          </a:stretch>
        </p:blipFill>
        <p:spPr>
          <a:xfrm>
            <a:off x="371364" y="548680"/>
            <a:ext cx="11449272" cy="6277522"/>
          </a:xfrm>
          <a:prstGeom prst="rect">
            <a:avLst/>
          </a:prstGeom>
        </p:spPr>
      </p:pic>
    </p:spTree>
    <p:extLst>
      <p:ext uri="{BB962C8B-B14F-4D97-AF65-F5344CB8AC3E}">
        <p14:creationId xmlns:p14="http://schemas.microsoft.com/office/powerpoint/2010/main" val="2988716286"/>
      </p:ext>
    </p:extLst>
  </p:cSld>
  <p:clrMapOvr>
    <a:masterClrMapping/>
  </p:clrMapOvr>
  <p:transition>
    <p:fade/>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Date Object Methods</a:t>
            </a:r>
          </a:p>
        </p:txBody>
      </p:sp>
      <p:sp>
        <p:nvSpPr>
          <p:cNvPr id="4" name="Content Placeholder 3">
            <a:extLst>
              <a:ext uri="{FF2B5EF4-FFF2-40B4-BE49-F238E27FC236}">
                <a16:creationId xmlns:a16="http://schemas.microsoft.com/office/drawing/2014/main" id="{1BF26F4C-3A01-4455-A0C9-B5B1C7ADA7A3}"/>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068ED71C-12B3-4F86-8041-AF7CD0C7F4E0}"/>
              </a:ext>
            </a:extLst>
          </p:cNvPr>
          <p:cNvPicPr>
            <a:picLocks noChangeAspect="1"/>
          </p:cNvPicPr>
          <p:nvPr/>
        </p:nvPicPr>
        <p:blipFill>
          <a:blip r:embed="rId3"/>
          <a:stretch>
            <a:fillRect/>
          </a:stretch>
        </p:blipFill>
        <p:spPr>
          <a:xfrm>
            <a:off x="580528" y="595539"/>
            <a:ext cx="9818820" cy="6262461"/>
          </a:xfrm>
          <a:prstGeom prst="rect">
            <a:avLst/>
          </a:prstGeom>
        </p:spPr>
      </p:pic>
    </p:spTree>
    <p:extLst>
      <p:ext uri="{BB962C8B-B14F-4D97-AF65-F5344CB8AC3E}">
        <p14:creationId xmlns:p14="http://schemas.microsoft.com/office/powerpoint/2010/main" val="2623770982"/>
      </p:ext>
    </p:extLst>
  </p:cSld>
  <p:clrMapOvr>
    <a:masterClrMapping/>
  </p:clrMapOvr>
  <p:transition>
    <p:fade/>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Date Object Methods</a:t>
            </a:r>
          </a:p>
        </p:txBody>
      </p:sp>
      <p:pic>
        <p:nvPicPr>
          <p:cNvPr id="2" name="Content Placeholder 1">
            <a:extLst>
              <a:ext uri="{FF2B5EF4-FFF2-40B4-BE49-F238E27FC236}">
                <a16:creationId xmlns:a16="http://schemas.microsoft.com/office/drawing/2014/main" id="{93D2B1E4-76E5-49B7-843A-DEAEF8B3AA2C}"/>
              </a:ext>
            </a:extLst>
          </p:cNvPr>
          <p:cNvPicPr>
            <a:picLocks noGrp="1" noChangeAspect="1"/>
          </p:cNvPicPr>
          <p:nvPr>
            <p:ph idx="1"/>
          </p:nvPr>
        </p:nvPicPr>
        <p:blipFill>
          <a:blip r:embed="rId3"/>
          <a:stretch>
            <a:fillRect/>
          </a:stretch>
        </p:blipFill>
        <p:spPr>
          <a:xfrm>
            <a:off x="407369" y="1119204"/>
            <a:ext cx="10212212" cy="5802586"/>
          </a:xfrm>
          <a:prstGeom prst="rect">
            <a:avLst/>
          </a:prstGeom>
        </p:spPr>
      </p:pic>
    </p:spTree>
    <p:extLst>
      <p:ext uri="{BB962C8B-B14F-4D97-AF65-F5344CB8AC3E}">
        <p14:creationId xmlns:p14="http://schemas.microsoft.com/office/powerpoint/2010/main" val="2490777452"/>
      </p:ext>
    </p:extLst>
  </p:cSld>
  <p:clrMapOvr>
    <a:masterClrMapping/>
  </p:clrMapOvr>
  <p:transition>
    <p:fade/>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Date Object Methods</a:t>
            </a:r>
          </a:p>
        </p:txBody>
      </p:sp>
      <p:pic>
        <p:nvPicPr>
          <p:cNvPr id="2" name="Content Placeholder 1">
            <a:extLst>
              <a:ext uri="{FF2B5EF4-FFF2-40B4-BE49-F238E27FC236}">
                <a16:creationId xmlns:a16="http://schemas.microsoft.com/office/drawing/2014/main" id="{93D2B1E4-76E5-49B7-843A-DEAEF8B3AA2C}"/>
              </a:ext>
            </a:extLst>
          </p:cNvPr>
          <p:cNvPicPr>
            <a:picLocks noGrp="1" noChangeAspect="1"/>
          </p:cNvPicPr>
          <p:nvPr>
            <p:ph idx="1"/>
          </p:nvPr>
        </p:nvPicPr>
        <p:blipFill>
          <a:blip r:embed="rId3"/>
          <a:stretch>
            <a:fillRect/>
          </a:stretch>
        </p:blipFill>
        <p:spPr>
          <a:xfrm>
            <a:off x="407369" y="1119204"/>
            <a:ext cx="10212212" cy="5802586"/>
          </a:xfrm>
          <a:prstGeom prst="rect">
            <a:avLst/>
          </a:prstGeom>
        </p:spPr>
      </p:pic>
    </p:spTree>
    <p:extLst>
      <p:ext uri="{BB962C8B-B14F-4D97-AF65-F5344CB8AC3E}">
        <p14:creationId xmlns:p14="http://schemas.microsoft.com/office/powerpoint/2010/main" val="235409850"/>
      </p:ext>
    </p:extLst>
  </p:cSld>
  <p:clrMapOvr>
    <a:masterClrMapping/>
  </p:clrMapOvr>
  <p:transition>
    <p:fade/>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Date Object Methods</a:t>
            </a:r>
          </a:p>
        </p:txBody>
      </p:sp>
      <p:pic>
        <p:nvPicPr>
          <p:cNvPr id="6" name="Content Placeholder 5">
            <a:extLst>
              <a:ext uri="{FF2B5EF4-FFF2-40B4-BE49-F238E27FC236}">
                <a16:creationId xmlns:a16="http://schemas.microsoft.com/office/drawing/2014/main" id="{F5005314-61E3-4D95-B824-237B99D590A6}"/>
              </a:ext>
            </a:extLst>
          </p:cNvPr>
          <p:cNvPicPr>
            <a:picLocks noGrp="1" noChangeAspect="1"/>
          </p:cNvPicPr>
          <p:nvPr>
            <p:ph idx="1"/>
          </p:nvPr>
        </p:nvPicPr>
        <p:blipFill>
          <a:blip r:embed="rId3"/>
          <a:stretch>
            <a:fillRect/>
          </a:stretch>
        </p:blipFill>
        <p:spPr>
          <a:xfrm>
            <a:off x="551384" y="1124744"/>
            <a:ext cx="9204101" cy="5693021"/>
          </a:xfrm>
          <a:prstGeom prst="rect">
            <a:avLst/>
          </a:prstGeom>
        </p:spPr>
      </p:pic>
    </p:spTree>
    <p:extLst>
      <p:ext uri="{BB962C8B-B14F-4D97-AF65-F5344CB8AC3E}">
        <p14:creationId xmlns:p14="http://schemas.microsoft.com/office/powerpoint/2010/main" val="136398905"/>
      </p:ext>
    </p:extLst>
  </p:cSld>
  <p:clrMapOvr>
    <a:masterClrMapping/>
  </p:clrMapOvr>
  <p:transition>
    <p:fade/>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Date Object Methods</a:t>
            </a:r>
          </a:p>
        </p:txBody>
      </p:sp>
      <p:pic>
        <p:nvPicPr>
          <p:cNvPr id="4" name="Content Placeholder 3">
            <a:extLst>
              <a:ext uri="{FF2B5EF4-FFF2-40B4-BE49-F238E27FC236}">
                <a16:creationId xmlns:a16="http://schemas.microsoft.com/office/drawing/2014/main" id="{C648A7A2-D736-4B5B-8A06-EC0E440762CC}"/>
              </a:ext>
            </a:extLst>
          </p:cNvPr>
          <p:cNvPicPr>
            <a:picLocks noGrp="1" noChangeAspect="1"/>
          </p:cNvPicPr>
          <p:nvPr>
            <p:ph idx="1"/>
          </p:nvPr>
        </p:nvPicPr>
        <p:blipFill>
          <a:blip r:embed="rId3"/>
          <a:stretch>
            <a:fillRect/>
          </a:stretch>
        </p:blipFill>
        <p:spPr>
          <a:xfrm>
            <a:off x="609600" y="1519220"/>
            <a:ext cx="10972800" cy="4510123"/>
          </a:xfrm>
          <a:prstGeom prst="rect">
            <a:avLst/>
          </a:prstGeom>
        </p:spPr>
      </p:pic>
    </p:spTree>
    <p:extLst>
      <p:ext uri="{BB962C8B-B14F-4D97-AF65-F5344CB8AC3E}">
        <p14:creationId xmlns:p14="http://schemas.microsoft.com/office/powerpoint/2010/main" val="17080358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048388"/>
            <a:ext cx="11737304" cy="1282676"/>
          </a:xfrm>
        </p:spPr>
        <p:txBody>
          <a:bodyPr/>
          <a:lstStyle/>
          <a:p>
            <a:r>
              <a:rPr lang="en-US" dirty="0"/>
              <a:t>CSS selectors are used to "find" (or select) the HTML elements you want to style.</a:t>
            </a:r>
          </a:p>
          <a:p>
            <a:r>
              <a:rPr lang="en-US" altLang="en-US" dirty="0">
                <a:latin typeface="Open Sans" panose="020B0606030504020204" pitchFamily="34" charset="0"/>
                <a:ea typeface="Open Sans" panose="020B0606030504020204" pitchFamily="34" charset="0"/>
                <a:cs typeface="Open Sans" panose="020B0606030504020204" pitchFamily="34" charset="0"/>
              </a:rPr>
              <a:t>There are six different selector forms</a:t>
            </a:r>
          </a:p>
          <a:p>
            <a:pPr lvl="1"/>
            <a:r>
              <a:rPr lang="en-IN" sz="2400" dirty="0"/>
              <a:t>Simple selector </a:t>
            </a:r>
            <a:endParaRPr lang="en-US" sz="2400" dirty="0"/>
          </a:p>
          <a:p>
            <a:pPr lvl="1"/>
            <a:r>
              <a:rPr lang="en-IN" sz="2400" dirty="0"/>
              <a:t>Class selector </a:t>
            </a:r>
            <a:endParaRPr lang="en-US" sz="2400" dirty="0"/>
          </a:p>
          <a:p>
            <a:pPr lvl="1"/>
            <a:r>
              <a:rPr lang="en-IN" sz="2400" dirty="0"/>
              <a:t>Generic selector </a:t>
            </a:r>
            <a:endParaRPr lang="en-US" sz="2400" dirty="0"/>
          </a:p>
          <a:p>
            <a:pPr lvl="1"/>
            <a:r>
              <a:rPr lang="en-IN" sz="2400" dirty="0"/>
              <a:t>Id selector </a:t>
            </a:r>
            <a:endParaRPr lang="en-US" sz="2400" dirty="0"/>
          </a:p>
          <a:p>
            <a:pPr lvl="1"/>
            <a:r>
              <a:rPr lang="en-IN" sz="2400" dirty="0"/>
              <a:t>Universal selector </a:t>
            </a:r>
            <a:endParaRPr lang="en-US" sz="2400" dirty="0"/>
          </a:p>
          <a:p>
            <a:pPr lvl="1"/>
            <a:r>
              <a:rPr lang="en-IN" sz="2400" dirty="0"/>
              <a:t>Pseudo classes </a:t>
            </a:r>
            <a:endParaRPr lang="en-US" sz="2400" dirty="0"/>
          </a:p>
          <a:p>
            <a:pPr lvl="1"/>
            <a:endParaRPr lang="en-GB" alt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pPr algn="ctr"/>
            <a:r>
              <a:rPr lang="en-US" sz="2800" dirty="0"/>
              <a:t>Exploring CSS Selectors</a:t>
            </a:r>
          </a:p>
        </p:txBody>
      </p:sp>
    </p:spTree>
    <p:extLst>
      <p:ext uri="{BB962C8B-B14F-4D97-AF65-F5344CB8AC3E}">
        <p14:creationId xmlns:p14="http://schemas.microsoft.com/office/powerpoint/2010/main" val="711285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4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Boolean and Number Objects</a:t>
            </a:r>
          </a:p>
        </p:txBody>
      </p:sp>
      <p:sp>
        <p:nvSpPr>
          <p:cNvPr id="6" name="Content Placeholder 2">
            <a:extLst>
              <a:ext uri="{FF2B5EF4-FFF2-40B4-BE49-F238E27FC236}">
                <a16:creationId xmlns:a16="http://schemas.microsoft.com/office/drawing/2014/main" id="{D1E56AC8-4C0A-4171-A927-A43CF473B2F5}"/>
              </a:ext>
            </a:extLst>
          </p:cNvPr>
          <p:cNvSpPr>
            <a:spLocks noGrp="1"/>
          </p:cNvSpPr>
          <p:nvPr>
            <p:ph idx="1"/>
          </p:nvPr>
        </p:nvSpPr>
        <p:spPr>
          <a:xfrm>
            <a:off x="191345" y="1052736"/>
            <a:ext cx="11737304" cy="4725264"/>
          </a:xfrm>
        </p:spPr>
        <p:txBody>
          <a:bodyPr/>
          <a:lstStyle/>
          <a:p>
            <a:r>
              <a:rPr lang="en-US" dirty="0"/>
              <a:t>JavaScript provides the Boolean and Number objects as object wrappers for </a:t>
            </a:r>
            <a:r>
              <a:rPr lang="en-US" dirty="0" err="1"/>
              <a:t>boolean</a:t>
            </a:r>
            <a:r>
              <a:rPr lang="en-US" dirty="0"/>
              <a:t> true/ false values and numbers, respectively.</a:t>
            </a:r>
          </a:p>
          <a:p>
            <a:r>
              <a:rPr lang="en-US" dirty="0"/>
              <a:t> These wrappers define methods and properties useful in manipulating </a:t>
            </a:r>
            <a:r>
              <a:rPr lang="en-US" dirty="0" err="1"/>
              <a:t>boolean</a:t>
            </a:r>
            <a:r>
              <a:rPr lang="en-US" dirty="0"/>
              <a:t> values and numbers. </a:t>
            </a:r>
          </a:p>
          <a:p>
            <a:r>
              <a:rPr lang="en-US" dirty="0"/>
              <a:t>When a JavaScript program requires a </a:t>
            </a:r>
            <a:r>
              <a:rPr lang="en-US" dirty="0" err="1"/>
              <a:t>boolean</a:t>
            </a:r>
            <a:r>
              <a:rPr lang="en-US" dirty="0"/>
              <a:t> value, JavaScript automatically creates a Boolean object to store the value.</a:t>
            </a:r>
          </a:p>
          <a:p>
            <a:pPr marL="0" indent="0">
              <a:buNone/>
            </a:pPr>
            <a:r>
              <a:rPr lang="en-US" dirty="0"/>
              <a:t>	var b = new Boolean( </a:t>
            </a:r>
            <a:r>
              <a:rPr lang="en-US" dirty="0" err="1"/>
              <a:t>booleanValue</a:t>
            </a:r>
            <a:r>
              <a:rPr lang="en-US" dirty="0"/>
              <a:t> );</a:t>
            </a:r>
          </a:p>
          <a:p>
            <a:r>
              <a:rPr lang="en-US" dirty="0"/>
              <a:t>The </a:t>
            </a:r>
            <a:r>
              <a:rPr lang="en-US" dirty="0" err="1"/>
              <a:t>booleanValue</a:t>
            </a:r>
            <a:r>
              <a:rPr lang="en-US" dirty="0"/>
              <a:t> specifies whether the Boolean object should contain true or false.</a:t>
            </a:r>
          </a:p>
          <a:p>
            <a:r>
              <a:rPr lang="en-US" dirty="0"/>
              <a:t> If </a:t>
            </a:r>
            <a:r>
              <a:rPr lang="en-US" dirty="0" err="1"/>
              <a:t>booleanValue</a:t>
            </a:r>
            <a:r>
              <a:rPr lang="en-US" dirty="0"/>
              <a:t> is false, 0, null, </a:t>
            </a:r>
            <a:r>
              <a:rPr lang="en-US" dirty="0" err="1"/>
              <a:t>Number.NaN</a:t>
            </a:r>
            <a:r>
              <a:rPr lang="en-US" dirty="0"/>
              <a:t> or an empty string (""), or if no argument is supplied, the new Boolean object contains false.</a:t>
            </a:r>
            <a:endParaRPr lang="en-US" sz="2400" dirty="0"/>
          </a:p>
        </p:txBody>
      </p:sp>
      <p:pic>
        <p:nvPicPr>
          <p:cNvPr id="3" name="Picture 2">
            <a:extLst>
              <a:ext uri="{FF2B5EF4-FFF2-40B4-BE49-F238E27FC236}">
                <a16:creationId xmlns:a16="http://schemas.microsoft.com/office/drawing/2014/main" id="{55A0749A-5D12-45D0-B6AA-3D843B7451D3}"/>
              </a:ext>
            </a:extLst>
          </p:cNvPr>
          <p:cNvPicPr>
            <a:picLocks noChangeAspect="1"/>
          </p:cNvPicPr>
          <p:nvPr/>
        </p:nvPicPr>
        <p:blipFill>
          <a:blip r:embed="rId3"/>
          <a:stretch>
            <a:fillRect/>
          </a:stretch>
        </p:blipFill>
        <p:spPr>
          <a:xfrm>
            <a:off x="225114" y="5301208"/>
            <a:ext cx="11891751" cy="1559730"/>
          </a:xfrm>
          <a:prstGeom prst="rect">
            <a:avLst/>
          </a:prstGeom>
        </p:spPr>
      </p:pic>
    </p:spTree>
    <p:extLst>
      <p:ext uri="{BB962C8B-B14F-4D97-AF65-F5344CB8AC3E}">
        <p14:creationId xmlns:p14="http://schemas.microsoft.com/office/powerpoint/2010/main" val="3795842708"/>
      </p:ext>
    </p:extLst>
  </p:cSld>
  <p:clrMapOvr>
    <a:masterClrMapping/>
  </p:clrMapOvr>
  <p:transition>
    <p:fade/>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Boolean and Number Objects</a:t>
            </a:r>
          </a:p>
        </p:txBody>
      </p:sp>
      <p:sp>
        <p:nvSpPr>
          <p:cNvPr id="6" name="Content Placeholder 2">
            <a:extLst>
              <a:ext uri="{FF2B5EF4-FFF2-40B4-BE49-F238E27FC236}">
                <a16:creationId xmlns:a16="http://schemas.microsoft.com/office/drawing/2014/main" id="{D1E56AC8-4C0A-4171-A927-A43CF473B2F5}"/>
              </a:ext>
            </a:extLst>
          </p:cNvPr>
          <p:cNvSpPr>
            <a:spLocks noGrp="1"/>
          </p:cNvSpPr>
          <p:nvPr>
            <p:ph idx="1"/>
          </p:nvPr>
        </p:nvSpPr>
        <p:spPr>
          <a:xfrm>
            <a:off x="191345" y="1052736"/>
            <a:ext cx="11737304" cy="4725264"/>
          </a:xfrm>
        </p:spPr>
        <p:txBody>
          <a:bodyPr/>
          <a:lstStyle/>
          <a:p>
            <a:r>
              <a:rPr lang="en-US" dirty="0"/>
              <a:t>JavaScript automatically creates Number objects to store numeric values in a script. You can create a Number object with the statement</a:t>
            </a:r>
          </a:p>
          <a:p>
            <a:pPr marL="0" indent="0">
              <a:buNone/>
            </a:pPr>
            <a:r>
              <a:rPr lang="en-US" dirty="0"/>
              <a:t>	var n = new Number( </a:t>
            </a:r>
            <a:r>
              <a:rPr lang="en-US" dirty="0" err="1"/>
              <a:t>numericValue</a:t>
            </a:r>
            <a:r>
              <a:rPr lang="en-US" dirty="0"/>
              <a:t> );</a:t>
            </a:r>
          </a:p>
          <a:p>
            <a:r>
              <a:rPr lang="en-US" dirty="0"/>
              <a:t>The constructor argument </a:t>
            </a:r>
            <a:r>
              <a:rPr lang="en-US" dirty="0" err="1"/>
              <a:t>numericValue</a:t>
            </a:r>
            <a:r>
              <a:rPr lang="en-US" dirty="0"/>
              <a:t> is the number to store in the object.</a:t>
            </a:r>
          </a:p>
          <a:p>
            <a:r>
              <a:rPr lang="en-US" dirty="0"/>
              <a:t>We can explicitly create Number objects, normally the JavaScript interpreter creates them as needed</a:t>
            </a:r>
            <a:endParaRPr lang="en-US" sz="2400" dirty="0"/>
          </a:p>
        </p:txBody>
      </p:sp>
    </p:spTree>
    <p:extLst>
      <p:ext uri="{BB962C8B-B14F-4D97-AF65-F5344CB8AC3E}">
        <p14:creationId xmlns:p14="http://schemas.microsoft.com/office/powerpoint/2010/main" val="978366077"/>
      </p:ext>
    </p:extLst>
  </p:cSld>
  <p:clrMapOvr>
    <a:masterClrMapping/>
  </p:clrMapOvr>
  <p:transition>
    <p:fade/>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Boolean and Number Objects</a:t>
            </a:r>
          </a:p>
        </p:txBody>
      </p:sp>
      <p:pic>
        <p:nvPicPr>
          <p:cNvPr id="4" name="Content Placeholder 3">
            <a:extLst>
              <a:ext uri="{FF2B5EF4-FFF2-40B4-BE49-F238E27FC236}">
                <a16:creationId xmlns:a16="http://schemas.microsoft.com/office/drawing/2014/main" id="{8676D382-16A6-49A5-A343-FB3D02781BE2}"/>
              </a:ext>
            </a:extLst>
          </p:cNvPr>
          <p:cNvPicPr>
            <a:picLocks noGrp="1" noChangeAspect="1"/>
          </p:cNvPicPr>
          <p:nvPr>
            <p:ph idx="1"/>
          </p:nvPr>
        </p:nvPicPr>
        <p:blipFill>
          <a:blip r:embed="rId3"/>
          <a:stretch>
            <a:fillRect/>
          </a:stretch>
        </p:blipFill>
        <p:spPr>
          <a:xfrm>
            <a:off x="551384" y="1196752"/>
            <a:ext cx="10723552" cy="5551830"/>
          </a:xfrm>
          <a:prstGeom prst="rect">
            <a:avLst/>
          </a:prstGeom>
        </p:spPr>
      </p:pic>
    </p:spTree>
    <p:extLst>
      <p:ext uri="{BB962C8B-B14F-4D97-AF65-F5344CB8AC3E}">
        <p14:creationId xmlns:p14="http://schemas.microsoft.com/office/powerpoint/2010/main" val="2006306473"/>
      </p:ext>
    </p:extLst>
  </p:cSld>
  <p:clrMapOvr>
    <a:masterClrMapping/>
  </p:clrMapOvr>
  <p:transition>
    <p:fade/>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24461"/>
            <a:ext cx="9204101" cy="634605"/>
          </a:xfrm>
        </p:spPr>
        <p:txBody>
          <a:bodyPr vert="horz" lIns="0" tIns="0" rIns="0" bIns="0" rtlCol="0" anchor="t" anchorCtr="0">
            <a:noAutofit/>
          </a:bodyPr>
          <a:lstStyle/>
          <a:p>
            <a:r>
              <a:rPr lang="en-US" sz="2800" dirty="0"/>
              <a:t>Document Objects</a:t>
            </a:r>
          </a:p>
        </p:txBody>
      </p:sp>
      <p:sp>
        <p:nvSpPr>
          <p:cNvPr id="6" name="Content Placeholder 2">
            <a:extLst>
              <a:ext uri="{FF2B5EF4-FFF2-40B4-BE49-F238E27FC236}">
                <a16:creationId xmlns:a16="http://schemas.microsoft.com/office/drawing/2014/main" id="{D1E56AC8-4C0A-4171-A927-A43CF473B2F5}"/>
              </a:ext>
            </a:extLst>
          </p:cNvPr>
          <p:cNvSpPr>
            <a:spLocks noGrp="1"/>
          </p:cNvSpPr>
          <p:nvPr>
            <p:ph idx="1"/>
          </p:nvPr>
        </p:nvSpPr>
        <p:spPr>
          <a:xfrm>
            <a:off x="191345" y="1052736"/>
            <a:ext cx="11737304" cy="4725264"/>
          </a:xfrm>
        </p:spPr>
        <p:txBody>
          <a:bodyPr/>
          <a:lstStyle/>
          <a:p>
            <a:r>
              <a:rPr lang="en-US" dirty="0"/>
              <a:t>The document object, which is provided by the browser and allows JavaScript code to manipulate the current document in the browser.</a:t>
            </a:r>
          </a:p>
          <a:p>
            <a:r>
              <a:rPr lang="en-US" dirty="0"/>
              <a:t>The document object has several properties and methods, such as method </a:t>
            </a:r>
            <a:r>
              <a:rPr lang="en-US" dirty="0" err="1"/>
              <a:t>document.getElementByID</a:t>
            </a:r>
            <a:endParaRPr lang="en-US" dirty="0"/>
          </a:p>
          <a:p>
            <a:endParaRPr lang="en-US" sz="2400" dirty="0"/>
          </a:p>
        </p:txBody>
      </p:sp>
      <p:pic>
        <p:nvPicPr>
          <p:cNvPr id="2" name="Picture 1">
            <a:extLst>
              <a:ext uri="{FF2B5EF4-FFF2-40B4-BE49-F238E27FC236}">
                <a16:creationId xmlns:a16="http://schemas.microsoft.com/office/drawing/2014/main" id="{31CE3882-22B5-4EBF-8D77-C5753F9CAF97}"/>
              </a:ext>
            </a:extLst>
          </p:cNvPr>
          <p:cNvPicPr>
            <a:picLocks noChangeAspect="1"/>
          </p:cNvPicPr>
          <p:nvPr/>
        </p:nvPicPr>
        <p:blipFill>
          <a:blip r:embed="rId3"/>
          <a:stretch>
            <a:fillRect/>
          </a:stretch>
        </p:blipFill>
        <p:spPr>
          <a:xfrm>
            <a:off x="623392" y="3164557"/>
            <a:ext cx="10744200" cy="2352675"/>
          </a:xfrm>
          <a:prstGeom prst="rect">
            <a:avLst/>
          </a:prstGeom>
        </p:spPr>
      </p:pic>
    </p:spTree>
    <p:extLst>
      <p:ext uri="{BB962C8B-B14F-4D97-AF65-F5344CB8AC3E}">
        <p14:creationId xmlns:p14="http://schemas.microsoft.com/office/powerpoint/2010/main" val="2355015930"/>
      </p:ext>
    </p:extLst>
  </p:cSld>
  <p:clrMapOvr>
    <a:masterClrMapping/>
  </p:clrMapOvr>
  <p:transition>
    <p:fade/>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9620" y="3080634"/>
            <a:ext cx="9470836" cy="708406"/>
          </a:xfrm>
        </p:spPr>
        <p:txBody>
          <a:bodyPr/>
          <a:lstStyle/>
          <a:p>
            <a:pPr algn="ctr"/>
            <a:r>
              <a:rPr lang="en-US" dirty="0"/>
              <a:t>DOCUMENT OBJECT MODEL</a:t>
            </a:r>
          </a:p>
        </p:txBody>
      </p:sp>
      <p:sp>
        <p:nvSpPr>
          <p:cNvPr id="2" name="TextBox 1">
            <a:extLst>
              <a:ext uri="{FF2B5EF4-FFF2-40B4-BE49-F238E27FC236}">
                <a16:creationId xmlns:a16="http://schemas.microsoft.com/office/drawing/2014/main" id="{EB873E17-BB40-4949-B2EA-77940527B802}"/>
              </a:ext>
            </a:extLst>
          </p:cNvPr>
          <p:cNvSpPr txBox="1"/>
          <p:nvPr/>
        </p:nvSpPr>
        <p:spPr>
          <a:xfrm>
            <a:off x="983432" y="4365104"/>
            <a:ext cx="10801200" cy="816634"/>
          </a:xfrm>
          <a:prstGeom prst="rect">
            <a:avLst/>
          </a:prstGeom>
          <a:noFill/>
          <a:ln>
            <a:solidFill>
              <a:schemeClr val="accent2"/>
            </a:solidFill>
          </a:ln>
        </p:spPr>
        <p:txBody>
          <a:bodyPr wrap="square" lIns="0" tIns="36576" rIns="0" bIns="0" rtlCol="0">
            <a:spAutoFit/>
          </a:bodyPr>
          <a:lstStyle/>
          <a:p>
            <a:pPr>
              <a:lnSpc>
                <a:spcPct val="150000"/>
              </a:lnSpc>
              <a:spcAft>
                <a:spcPts val="600"/>
              </a:spcAft>
              <a:buClr>
                <a:schemeClr val="accent2"/>
              </a:buClr>
              <a:buSzPct val="70000"/>
            </a:pPr>
            <a:r>
              <a:rPr lang="en-US" i="1" dirty="0"/>
              <a:t>The W3C Document Object Model (DOM) is a platform and language-neutral interface that allows programs and scripts to dynamically access and update the content, structure, and style of a document."</a:t>
            </a:r>
            <a:endParaRPr lang="en-US" sz="1200" dirty="0"/>
          </a:p>
        </p:txBody>
      </p:sp>
    </p:spTree>
    <p:extLst>
      <p:ext uri="{BB962C8B-B14F-4D97-AF65-F5344CB8AC3E}">
        <p14:creationId xmlns:p14="http://schemas.microsoft.com/office/powerpoint/2010/main" val="3405924385"/>
      </p:ext>
    </p:extLst>
  </p:cSld>
  <p:clrMapOvr>
    <a:masterClrMapping/>
  </p:clrMapOvr>
  <p:transition>
    <p:fade/>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16632"/>
            <a:ext cx="9204101" cy="634605"/>
          </a:xfrm>
        </p:spPr>
        <p:txBody>
          <a:bodyPr vert="horz" lIns="0" tIns="0" rIns="0" bIns="0" rtlCol="0" anchor="t" anchorCtr="0">
            <a:noAutofit/>
          </a:bodyPr>
          <a:lstStyle/>
          <a:p>
            <a:r>
              <a:rPr lang="en-US" sz="2800" dirty="0"/>
              <a:t>DOM</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4" y="1124744"/>
            <a:ext cx="11817382" cy="4409968"/>
          </a:xfrm>
        </p:spPr>
        <p:txBody>
          <a:bodyPr/>
          <a:lstStyle/>
          <a:p>
            <a:pPr algn="just"/>
            <a:r>
              <a:rPr lang="en-US" dirty="0"/>
              <a:t>DOM is </a:t>
            </a:r>
            <a:r>
              <a:rPr lang="en-US" b="1" i="1" dirty="0"/>
              <a:t>a model for describing HTML documents </a:t>
            </a:r>
          </a:p>
          <a:p>
            <a:pPr algn="just"/>
            <a:r>
              <a:rPr lang="en-US" dirty="0"/>
              <a:t>A common set of properties/methods to access everything in a web document </a:t>
            </a:r>
          </a:p>
          <a:p>
            <a:pPr algn="just"/>
            <a:r>
              <a:rPr lang="en-US" dirty="0"/>
              <a:t>When a web page is loaded, the </a:t>
            </a:r>
            <a:r>
              <a:rPr lang="en-US" dirty="0">
                <a:highlight>
                  <a:srgbClr val="FFFF00"/>
                </a:highlight>
              </a:rPr>
              <a:t>browser creates a Document Object Model of the page</a:t>
            </a:r>
            <a:r>
              <a:rPr lang="en-US" dirty="0"/>
              <a:t>. </a:t>
            </a:r>
          </a:p>
          <a:p>
            <a:pPr algn="just"/>
            <a:r>
              <a:rPr lang="en-US" dirty="0"/>
              <a:t> The HTML DOM model is </a:t>
            </a:r>
            <a:r>
              <a:rPr lang="en-US" dirty="0">
                <a:highlight>
                  <a:srgbClr val="FFFF00"/>
                </a:highlight>
              </a:rPr>
              <a:t>constructed as a tree of Objects</a:t>
            </a:r>
            <a:r>
              <a:rPr lang="en-US" dirty="0"/>
              <a:t>: </a:t>
            </a:r>
          </a:p>
          <a:p>
            <a:pPr algn="just"/>
            <a:r>
              <a:rPr lang="en-US" dirty="0"/>
              <a:t> Objects are in a hierarchy </a:t>
            </a:r>
          </a:p>
          <a:p>
            <a:pPr algn="just"/>
            <a:r>
              <a:rPr lang="en-US" dirty="0"/>
              <a:t> The </a:t>
            </a:r>
            <a:r>
              <a:rPr lang="en-US" dirty="0">
                <a:highlight>
                  <a:srgbClr val="FFFF00"/>
                </a:highlight>
              </a:rPr>
              <a:t>window is the parent </a:t>
            </a:r>
            <a:r>
              <a:rPr lang="en-US" dirty="0"/>
              <a:t>for a given web page</a:t>
            </a:r>
          </a:p>
          <a:p>
            <a:pPr algn="just"/>
            <a:r>
              <a:rPr lang="en-US" dirty="0"/>
              <a:t> </a:t>
            </a:r>
            <a:r>
              <a:rPr lang="en-US" dirty="0">
                <a:highlight>
                  <a:srgbClr val="FFFF00"/>
                </a:highlight>
              </a:rPr>
              <a:t>Document is the child </a:t>
            </a:r>
            <a:r>
              <a:rPr lang="en-US" dirty="0"/>
              <a:t>with the objects that are most commonly manipulated</a:t>
            </a:r>
          </a:p>
          <a:p>
            <a:pPr algn="just"/>
            <a:r>
              <a:rPr lang="en-US" dirty="0"/>
              <a:t>The HTML </a:t>
            </a:r>
            <a:r>
              <a:rPr lang="en-US" i="1" dirty="0"/>
              <a:t>DOM is a standard </a:t>
            </a:r>
            <a:r>
              <a:rPr lang="en-US" dirty="0"/>
              <a:t>for how to get, change, add, or delete HTML elements.</a:t>
            </a:r>
          </a:p>
          <a:p>
            <a:pPr algn="just"/>
            <a:r>
              <a:rPr lang="en-US" dirty="0"/>
              <a:t> HTML DOM methods are actions you can perform (on HTML Elements). </a:t>
            </a:r>
          </a:p>
          <a:p>
            <a:pPr algn="just"/>
            <a:r>
              <a:rPr lang="en-US" dirty="0"/>
              <a:t> HTML DOM properties are values (of HTML Elements) that you can set or change.</a:t>
            </a:r>
            <a:endParaRPr lang="en-US" dirty="0">
              <a:highlight>
                <a:srgbClr val="FFFF00"/>
              </a:highlight>
            </a:endParaRPr>
          </a:p>
        </p:txBody>
      </p:sp>
    </p:spTree>
    <p:extLst>
      <p:ext uri="{BB962C8B-B14F-4D97-AF65-F5344CB8AC3E}">
        <p14:creationId xmlns:p14="http://schemas.microsoft.com/office/powerpoint/2010/main" val="998407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92555"/>
            <a:ext cx="9204101" cy="634605"/>
          </a:xfrm>
        </p:spPr>
        <p:txBody>
          <a:bodyPr vert="horz" lIns="0" tIns="0" rIns="0" bIns="0" rtlCol="0" anchor="t" anchorCtr="0">
            <a:noAutofit/>
          </a:bodyPr>
          <a:lstStyle/>
          <a:p>
            <a:r>
              <a:rPr lang="en-US" sz="2800" dirty="0"/>
              <a:t>Document Object Model</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407368" y="1124744"/>
            <a:ext cx="11593288" cy="4409968"/>
          </a:xfrm>
        </p:spPr>
        <p:txBody>
          <a:bodyPr/>
          <a:lstStyle/>
          <a:p>
            <a:pPr algn="just"/>
            <a:r>
              <a:rPr lang="en-US" dirty="0"/>
              <a:t>The DOM gives you scripting access to all the elements on a web page.</a:t>
            </a:r>
          </a:p>
          <a:p>
            <a:pPr algn="just"/>
            <a:r>
              <a:rPr lang="en-US" dirty="0"/>
              <a:t>Inside the browser, the whole web page—paragraphs, forms, tables, etc.—is represented in an object hierarchy.</a:t>
            </a:r>
          </a:p>
          <a:p>
            <a:pPr algn="just"/>
            <a:r>
              <a:rPr lang="en-US" dirty="0"/>
              <a:t>Using DOM, we can dynamically create, modify, and remove elements on the page.</a:t>
            </a:r>
          </a:p>
          <a:p>
            <a:pPr algn="just"/>
            <a:r>
              <a:rPr lang="en-US" dirty="0"/>
              <a:t>JavaScript can </a:t>
            </a:r>
            <a:r>
              <a:rPr lang="en-US" dirty="0">
                <a:highlight>
                  <a:srgbClr val="FFFF00"/>
                </a:highlight>
              </a:rPr>
              <a:t>change all the HTML elements </a:t>
            </a:r>
            <a:r>
              <a:rPr lang="en-US" dirty="0"/>
              <a:t>on the page </a:t>
            </a:r>
          </a:p>
          <a:p>
            <a:pPr algn="just"/>
            <a:r>
              <a:rPr lang="en-US" dirty="0"/>
              <a:t>JavaScript can </a:t>
            </a:r>
            <a:r>
              <a:rPr lang="en-US" dirty="0">
                <a:highlight>
                  <a:srgbClr val="FFFF00"/>
                </a:highlight>
              </a:rPr>
              <a:t>change all the HTML attributes </a:t>
            </a:r>
            <a:r>
              <a:rPr lang="en-US" dirty="0"/>
              <a:t>on the page </a:t>
            </a:r>
          </a:p>
          <a:p>
            <a:pPr algn="just"/>
            <a:r>
              <a:rPr lang="en-US" dirty="0"/>
              <a:t>JavaScript can </a:t>
            </a:r>
            <a:r>
              <a:rPr lang="en-US" dirty="0">
                <a:highlight>
                  <a:srgbClr val="FFFF00"/>
                </a:highlight>
              </a:rPr>
              <a:t>change all the CSS styles </a:t>
            </a:r>
            <a:r>
              <a:rPr lang="en-US" dirty="0"/>
              <a:t>on the page</a:t>
            </a:r>
          </a:p>
          <a:p>
            <a:pPr algn="just"/>
            <a:r>
              <a:rPr lang="en-US" dirty="0"/>
              <a:t> JavaScript can </a:t>
            </a:r>
            <a:r>
              <a:rPr lang="en-US" dirty="0">
                <a:highlight>
                  <a:srgbClr val="FFFF00"/>
                </a:highlight>
              </a:rPr>
              <a:t>remove existing HTML elements and attributes </a:t>
            </a:r>
          </a:p>
          <a:p>
            <a:pPr algn="just"/>
            <a:r>
              <a:rPr lang="en-US" dirty="0"/>
              <a:t> JavaScript can </a:t>
            </a:r>
            <a:r>
              <a:rPr lang="en-US" dirty="0">
                <a:highlight>
                  <a:srgbClr val="FFFF00"/>
                </a:highlight>
              </a:rPr>
              <a:t>add new HTML elements and attributes </a:t>
            </a:r>
          </a:p>
          <a:p>
            <a:pPr algn="just"/>
            <a:r>
              <a:rPr lang="en-US" dirty="0"/>
              <a:t> JavaScript can </a:t>
            </a:r>
            <a:r>
              <a:rPr lang="en-US" dirty="0">
                <a:highlight>
                  <a:srgbClr val="FFFF00"/>
                </a:highlight>
              </a:rPr>
              <a:t>react to all existing HTML events on the pag</a:t>
            </a:r>
            <a:r>
              <a:rPr lang="en-US" dirty="0"/>
              <a:t>e </a:t>
            </a:r>
          </a:p>
          <a:p>
            <a:pPr algn="just"/>
            <a:r>
              <a:rPr lang="en-US" dirty="0"/>
              <a:t> JavaScript can </a:t>
            </a:r>
            <a:r>
              <a:rPr lang="en-US" dirty="0">
                <a:highlight>
                  <a:srgbClr val="FFFF00"/>
                </a:highlight>
              </a:rPr>
              <a:t>create new HTML events on the page</a:t>
            </a:r>
          </a:p>
        </p:txBody>
      </p:sp>
    </p:spTree>
    <p:extLst>
      <p:ext uri="{BB962C8B-B14F-4D97-AF65-F5344CB8AC3E}">
        <p14:creationId xmlns:p14="http://schemas.microsoft.com/office/powerpoint/2010/main" val="35416018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24462"/>
            <a:ext cx="9204101" cy="634605"/>
          </a:xfrm>
        </p:spPr>
        <p:txBody>
          <a:bodyPr vert="horz" lIns="0" tIns="0" rIns="0" bIns="0" rtlCol="0" anchor="t" anchorCtr="0">
            <a:noAutofit/>
          </a:bodyPr>
          <a:lstStyle/>
          <a:p>
            <a:r>
              <a:rPr lang="en-US" sz="2800" dirty="0"/>
              <a:t>DOM nodes and Trees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543314" y="1124744"/>
            <a:ext cx="11457342" cy="4409968"/>
          </a:xfrm>
        </p:spPr>
        <p:txBody>
          <a:bodyPr/>
          <a:lstStyle/>
          <a:p>
            <a:pPr algn="just"/>
            <a:r>
              <a:rPr lang="en-US" dirty="0"/>
              <a:t>The document’s </a:t>
            </a:r>
            <a:r>
              <a:rPr lang="en-US" dirty="0" err="1">
                <a:highlight>
                  <a:srgbClr val="FFFF00"/>
                </a:highlight>
              </a:rPr>
              <a:t>getElementById</a:t>
            </a:r>
            <a:r>
              <a:rPr lang="en-US" dirty="0">
                <a:highlight>
                  <a:srgbClr val="FFFF00"/>
                </a:highlight>
              </a:rPr>
              <a:t> method is the simplest way to access </a:t>
            </a:r>
            <a:r>
              <a:rPr lang="en-US" dirty="0"/>
              <a:t>a specific element in a page. The method returns objects called </a:t>
            </a:r>
            <a:r>
              <a:rPr lang="en-US" dirty="0">
                <a:highlight>
                  <a:srgbClr val="FFFF00"/>
                </a:highlight>
              </a:rPr>
              <a:t>DOM nodes</a:t>
            </a:r>
            <a:r>
              <a:rPr lang="en-US" dirty="0"/>
              <a:t>. </a:t>
            </a:r>
          </a:p>
          <a:p>
            <a:pPr algn="just"/>
            <a:r>
              <a:rPr lang="en-US" dirty="0"/>
              <a:t>Every piece of an HTML5 page (elements, attributes, text, etc.) is modeled in the web browser by a DOM node.</a:t>
            </a:r>
          </a:p>
          <a:p>
            <a:pPr algn="just"/>
            <a:r>
              <a:rPr lang="en-US" dirty="0"/>
              <a:t>All the nodes in a document make up the page’s DOM tree, which describes the relationships among elements. </a:t>
            </a:r>
          </a:p>
          <a:p>
            <a:pPr algn="just"/>
            <a:r>
              <a:rPr lang="en-US" dirty="0"/>
              <a:t>Nodes are related to each other through </a:t>
            </a:r>
            <a:r>
              <a:rPr lang="en-US" dirty="0">
                <a:highlight>
                  <a:srgbClr val="FFFF00"/>
                </a:highlight>
              </a:rPr>
              <a:t>child-parent relationships</a:t>
            </a:r>
            <a:r>
              <a:rPr lang="en-US" dirty="0"/>
              <a:t>.</a:t>
            </a:r>
          </a:p>
          <a:p>
            <a:pPr algn="just"/>
            <a:r>
              <a:rPr lang="en-US" dirty="0"/>
              <a:t> An HTML5 element inside another element is said to be its child—the containing element is known as the </a:t>
            </a:r>
            <a:r>
              <a:rPr lang="en-US" dirty="0">
                <a:highlight>
                  <a:srgbClr val="FFFF00"/>
                </a:highlight>
              </a:rPr>
              <a:t>parent.</a:t>
            </a:r>
            <a:r>
              <a:rPr lang="en-US" dirty="0"/>
              <a:t> </a:t>
            </a:r>
          </a:p>
          <a:p>
            <a:pPr algn="just"/>
            <a:r>
              <a:rPr lang="en-US" dirty="0"/>
              <a:t>A node can have multiple children but only one parent. </a:t>
            </a:r>
          </a:p>
          <a:p>
            <a:pPr algn="just"/>
            <a:r>
              <a:rPr lang="en-US" dirty="0"/>
              <a:t>Nodes with the same parent node are referred to as </a:t>
            </a:r>
            <a:r>
              <a:rPr lang="en-US" dirty="0">
                <a:highlight>
                  <a:srgbClr val="FFFF00"/>
                </a:highlight>
              </a:rPr>
              <a:t>siblings.</a:t>
            </a:r>
          </a:p>
        </p:txBody>
      </p:sp>
    </p:spTree>
    <p:extLst>
      <p:ext uri="{BB962C8B-B14F-4D97-AF65-F5344CB8AC3E}">
        <p14:creationId xmlns:p14="http://schemas.microsoft.com/office/powerpoint/2010/main" val="2144425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24462"/>
            <a:ext cx="9204101" cy="634605"/>
          </a:xfrm>
        </p:spPr>
        <p:txBody>
          <a:bodyPr vert="horz" lIns="0" tIns="0" rIns="0" bIns="0" rtlCol="0" anchor="t" anchorCtr="0">
            <a:noAutofit/>
          </a:bodyPr>
          <a:lstStyle/>
          <a:p>
            <a:r>
              <a:rPr lang="en-US" sz="2800" dirty="0"/>
              <a:t>DOM nodes and Trees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543314" y="1124744"/>
            <a:ext cx="3968510" cy="4409968"/>
          </a:xfrm>
        </p:spPr>
        <p:txBody>
          <a:bodyPr/>
          <a:lstStyle/>
          <a:p>
            <a:pPr algn="just"/>
            <a:r>
              <a:rPr lang="en-US" dirty="0"/>
              <a:t>The </a:t>
            </a:r>
            <a:r>
              <a:rPr lang="en-US" dirty="0">
                <a:highlight>
                  <a:srgbClr val="FFFF00"/>
                </a:highlight>
              </a:rPr>
              <a:t>head and body nodes are siblings</a:t>
            </a:r>
            <a:r>
              <a:rPr lang="en-US" dirty="0"/>
              <a:t> since they’re both children of the html node. </a:t>
            </a:r>
          </a:p>
          <a:p>
            <a:pPr algn="just"/>
            <a:r>
              <a:rPr lang="en-US" dirty="0"/>
              <a:t>The </a:t>
            </a:r>
            <a:r>
              <a:rPr lang="en-US" dirty="0">
                <a:solidFill>
                  <a:srgbClr val="FF0000"/>
                </a:solidFill>
              </a:rPr>
              <a:t>head</a:t>
            </a:r>
            <a:r>
              <a:rPr lang="en-US" dirty="0"/>
              <a:t> contains the </a:t>
            </a:r>
            <a:r>
              <a:rPr lang="en-US" dirty="0">
                <a:highlight>
                  <a:srgbClr val="FFFF00"/>
                </a:highlight>
              </a:rPr>
              <a:t>meta and title nodes</a:t>
            </a:r>
          </a:p>
          <a:p>
            <a:pPr algn="just"/>
            <a:r>
              <a:rPr lang="en-US" dirty="0"/>
              <a:t>The body node contains nodes representing each of the elements in the document’s body element.</a:t>
            </a:r>
          </a:p>
          <a:p>
            <a:pPr algn="just"/>
            <a:r>
              <a:rPr lang="en-US" dirty="0"/>
              <a:t> The </a:t>
            </a:r>
            <a:r>
              <a:rPr lang="en-US" dirty="0">
                <a:highlight>
                  <a:srgbClr val="FFFF00"/>
                </a:highlight>
              </a:rPr>
              <a:t>li nodes are children of the ul node</a:t>
            </a:r>
            <a:r>
              <a:rPr lang="en-US" dirty="0"/>
              <a:t> since they’re nested inside it.</a:t>
            </a:r>
          </a:p>
        </p:txBody>
      </p:sp>
      <p:pic>
        <p:nvPicPr>
          <p:cNvPr id="2" name="Picture 1">
            <a:extLst>
              <a:ext uri="{FF2B5EF4-FFF2-40B4-BE49-F238E27FC236}">
                <a16:creationId xmlns:a16="http://schemas.microsoft.com/office/drawing/2014/main" id="{F7BA05B2-E6BA-4782-8545-9101FD1A1ABF}"/>
              </a:ext>
            </a:extLst>
          </p:cNvPr>
          <p:cNvPicPr>
            <a:picLocks noChangeAspect="1"/>
          </p:cNvPicPr>
          <p:nvPr/>
        </p:nvPicPr>
        <p:blipFill>
          <a:blip r:embed="rId3"/>
          <a:stretch>
            <a:fillRect/>
          </a:stretch>
        </p:blipFill>
        <p:spPr>
          <a:xfrm>
            <a:off x="4651845" y="1143011"/>
            <a:ext cx="7505700" cy="4791075"/>
          </a:xfrm>
          <a:prstGeom prst="rect">
            <a:avLst/>
          </a:prstGeom>
        </p:spPr>
      </p:pic>
    </p:spTree>
    <p:extLst>
      <p:ext uri="{BB962C8B-B14F-4D97-AF65-F5344CB8AC3E}">
        <p14:creationId xmlns:p14="http://schemas.microsoft.com/office/powerpoint/2010/main" val="3651202091"/>
      </p:ext>
    </p:extLst>
  </p:cSld>
  <p:clrMapOvr>
    <a:masterClrMapping/>
  </p:clrMapOvr>
  <p:transition>
    <p:fade/>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884984-62B7-49EF-91C5-ECE332A10BF7}"/>
              </a:ext>
            </a:extLst>
          </p:cNvPr>
          <p:cNvPicPr>
            <a:picLocks noChangeAspect="1"/>
          </p:cNvPicPr>
          <p:nvPr/>
        </p:nvPicPr>
        <p:blipFill>
          <a:blip r:embed="rId2"/>
          <a:stretch>
            <a:fillRect/>
          </a:stretch>
        </p:blipFill>
        <p:spPr>
          <a:xfrm>
            <a:off x="1233487" y="109537"/>
            <a:ext cx="9725025" cy="6638925"/>
          </a:xfrm>
          <a:prstGeom prst="rect">
            <a:avLst/>
          </a:prstGeom>
        </p:spPr>
      </p:pic>
    </p:spTree>
    <p:extLst>
      <p:ext uri="{BB962C8B-B14F-4D97-AF65-F5344CB8AC3E}">
        <p14:creationId xmlns:p14="http://schemas.microsoft.com/office/powerpoint/2010/main" val="387242750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048388"/>
            <a:ext cx="11737304" cy="1282676"/>
          </a:xfrm>
        </p:spPr>
        <p:txBody>
          <a:bodyPr/>
          <a:lstStyle/>
          <a:p>
            <a:pPr>
              <a:defRPr/>
            </a:pPr>
            <a:r>
              <a:rPr lang="en-IN" dirty="0"/>
              <a:t>Simple selector form is a list of style rules, and </a:t>
            </a:r>
            <a:r>
              <a:rPr lang="en-IN" dirty="0">
                <a:solidFill>
                  <a:srgbClr val="FF0000"/>
                </a:solidFill>
              </a:rPr>
              <a:t>property values in the rule apply to all occurrences</a:t>
            </a:r>
            <a:r>
              <a:rPr lang="en-IN" dirty="0"/>
              <a:t> of the all of the named element</a:t>
            </a:r>
          </a:p>
          <a:p>
            <a:pPr>
              <a:defRPr/>
            </a:pPr>
            <a:r>
              <a:rPr lang="en-IN" dirty="0"/>
              <a:t> The </a:t>
            </a:r>
            <a:r>
              <a:rPr lang="en-IN" dirty="0">
                <a:solidFill>
                  <a:srgbClr val="FF0000"/>
                </a:solidFill>
              </a:rPr>
              <a:t>selector is a tag name or a list of tag names, separated by commas</a:t>
            </a:r>
          </a:p>
          <a:p>
            <a:pPr>
              <a:defRPr/>
            </a:pPr>
            <a:r>
              <a:rPr lang="en-IN" dirty="0"/>
              <a:t>Ex) h1, h3 { font-size: 24pt ;} </a:t>
            </a:r>
            <a:endParaRPr lang="en-US" dirty="0"/>
          </a:p>
          <a:p>
            <a:pPr marL="0" indent="0">
              <a:buNone/>
              <a:defRPr/>
            </a:pPr>
            <a:r>
              <a:rPr lang="en-IN" dirty="0"/>
              <a:t>	h2 { font-size: 20pt ;} </a:t>
            </a:r>
            <a:endParaRPr lang="en-US" dirty="0"/>
          </a:p>
          <a:p>
            <a:pPr algn="just">
              <a:defRPr/>
            </a:pPr>
            <a:r>
              <a:rPr lang="en-IN" dirty="0">
                <a:solidFill>
                  <a:srgbClr val="FF0000"/>
                </a:solidFill>
              </a:rPr>
              <a:t>Contextual selectors</a:t>
            </a:r>
            <a:r>
              <a:rPr lang="en-IN" dirty="0"/>
              <a:t>: Selectors can also specify that the </a:t>
            </a:r>
            <a:r>
              <a:rPr lang="en-IN" dirty="0">
                <a:solidFill>
                  <a:srgbClr val="FF0000"/>
                </a:solidFill>
              </a:rPr>
              <a:t>style should apply only to elements in certain positions </a:t>
            </a:r>
            <a:r>
              <a:rPr lang="en-IN" dirty="0"/>
              <a:t>in the document</a:t>
            </a:r>
          </a:p>
          <a:p>
            <a:pPr algn="just">
              <a:defRPr/>
            </a:pPr>
            <a:r>
              <a:rPr lang="en-IN" dirty="0"/>
              <a:t> Ex) selector applies its style to the content of italic elements that are descendants of bold elements in the body of the document. </a:t>
            </a:r>
          </a:p>
          <a:p>
            <a:pPr marL="0" indent="0">
              <a:buNone/>
              <a:defRPr/>
            </a:pPr>
            <a:r>
              <a:rPr lang="en-IN" dirty="0"/>
              <a:t>		body b </a:t>
            </a:r>
            <a:r>
              <a:rPr lang="en-IN" dirty="0" err="1"/>
              <a:t>i</a:t>
            </a:r>
            <a:r>
              <a:rPr lang="en-IN" dirty="0"/>
              <a:t> {font-size: 24pt ;} </a:t>
            </a:r>
            <a:endParaRPr lang="en-US" dirty="0"/>
          </a:p>
          <a:p>
            <a:pPr>
              <a:defRPr/>
            </a:pPr>
            <a:r>
              <a:rPr lang="en-IN" dirty="0"/>
              <a:t>Also called as </a:t>
            </a:r>
            <a:r>
              <a:rPr lang="en-IN" dirty="0">
                <a:solidFill>
                  <a:srgbClr val="FF0000"/>
                </a:solidFill>
              </a:rPr>
              <a:t>descendant selectors. </a:t>
            </a:r>
            <a:endParaRPr lang="en-US" dirty="0">
              <a:solidFill>
                <a:srgbClr val="FF0000"/>
              </a:solidFill>
            </a:endParaRPr>
          </a:p>
          <a:p>
            <a:pPr lvl="1"/>
            <a:endParaRPr lang="en-GB" alt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pPr algn="ctr"/>
            <a:r>
              <a:rPr lang="en-US" sz="2800" dirty="0"/>
              <a:t>Exploring CSS Selectors-</a:t>
            </a:r>
            <a:r>
              <a:rPr lang="en-IN" sz="2800" dirty="0"/>
              <a:t> Simple selector </a:t>
            </a:r>
            <a:endParaRPr lang="en-US" sz="2800" dirty="0"/>
          </a:p>
        </p:txBody>
      </p:sp>
    </p:spTree>
    <p:extLst>
      <p:ext uri="{BB962C8B-B14F-4D97-AF65-F5344CB8AC3E}">
        <p14:creationId xmlns:p14="http://schemas.microsoft.com/office/powerpoint/2010/main" val="818701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4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24462"/>
            <a:ext cx="9204101" cy="634605"/>
          </a:xfrm>
        </p:spPr>
        <p:txBody>
          <a:bodyPr vert="horz" lIns="0" tIns="0" rIns="0" bIns="0" rtlCol="0" anchor="t" anchorCtr="0">
            <a:noAutofit/>
          </a:bodyPr>
          <a:lstStyle/>
          <a:p>
            <a:r>
              <a:rPr lang="en-US" sz="2800" dirty="0"/>
              <a:t>DOM nodes and Trees</a:t>
            </a:r>
          </a:p>
        </p:txBody>
      </p:sp>
      <p:pic>
        <p:nvPicPr>
          <p:cNvPr id="6" name="Content Placeholder 5">
            <a:extLst>
              <a:ext uri="{FF2B5EF4-FFF2-40B4-BE49-F238E27FC236}">
                <a16:creationId xmlns:a16="http://schemas.microsoft.com/office/drawing/2014/main" id="{8948BF09-414C-4E64-B591-FDA59325A4BC}"/>
              </a:ext>
            </a:extLst>
          </p:cNvPr>
          <p:cNvPicPr>
            <a:picLocks noGrp="1" noChangeAspect="1"/>
          </p:cNvPicPr>
          <p:nvPr>
            <p:ph idx="1"/>
          </p:nvPr>
        </p:nvPicPr>
        <p:blipFill>
          <a:blip r:embed="rId3"/>
          <a:stretch>
            <a:fillRect/>
          </a:stretch>
        </p:blipFill>
        <p:spPr>
          <a:xfrm>
            <a:off x="767408" y="1124744"/>
            <a:ext cx="6840760" cy="5008113"/>
          </a:xfrm>
          <a:prstGeom prst="rect">
            <a:avLst/>
          </a:prstGeom>
        </p:spPr>
      </p:pic>
      <p:pic>
        <p:nvPicPr>
          <p:cNvPr id="4" name="Picture 3">
            <a:extLst>
              <a:ext uri="{FF2B5EF4-FFF2-40B4-BE49-F238E27FC236}">
                <a16:creationId xmlns:a16="http://schemas.microsoft.com/office/drawing/2014/main" id="{0847EF6A-EADF-49F4-A222-172A67BBABCB}"/>
              </a:ext>
            </a:extLst>
          </p:cNvPr>
          <p:cNvPicPr>
            <a:picLocks noChangeAspect="1"/>
          </p:cNvPicPr>
          <p:nvPr/>
        </p:nvPicPr>
        <p:blipFill>
          <a:blip r:embed="rId4"/>
          <a:stretch>
            <a:fillRect/>
          </a:stretch>
        </p:blipFill>
        <p:spPr>
          <a:xfrm>
            <a:off x="7824192" y="1052736"/>
            <a:ext cx="3968511" cy="5184576"/>
          </a:xfrm>
          <a:prstGeom prst="rect">
            <a:avLst/>
          </a:prstGeom>
        </p:spPr>
      </p:pic>
    </p:spTree>
    <p:extLst>
      <p:ext uri="{BB962C8B-B14F-4D97-AF65-F5344CB8AC3E}">
        <p14:creationId xmlns:p14="http://schemas.microsoft.com/office/powerpoint/2010/main" val="2241608395"/>
      </p:ext>
    </p:extLst>
  </p:cSld>
  <p:clrMapOvr>
    <a:masterClrMapping/>
  </p:clrMapOvr>
  <p:transition>
    <p:fade/>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24462"/>
            <a:ext cx="9204101" cy="634605"/>
          </a:xfrm>
        </p:spPr>
        <p:txBody>
          <a:bodyPr vert="horz" lIns="0" tIns="0" rIns="0" bIns="0" rtlCol="0" anchor="t" anchorCtr="0">
            <a:noAutofit/>
          </a:bodyPr>
          <a:lstStyle/>
          <a:p>
            <a:r>
              <a:rPr lang="en-US" sz="2800" dirty="0"/>
              <a:t>FINDING &amp; CHANGING HTML ELEMENTS</a:t>
            </a:r>
          </a:p>
        </p:txBody>
      </p:sp>
      <p:pic>
        <p:nvPicPr>
          <p:cNvPr id="9" name="Content Placeholder 8">
            <a:extLst>
              <a:ext uri="{FF2B5EF4-FFF2-40B4-BE49-F238E27FC236}">
                <a16:creationId xmlns:a16="http://schemas.microsoft.com/office/drawing/2014/main" id="{8A626F47-6E40-4CFB-AA47-24FE2BA28A1F}"/>
              </a:ext>
            </a:extLst>
          </p:cNvPr>
          <p:cNvPicPr>
            <a:picLocks noGrp="1" noChangeAspect="1"/>
          </p:cNvPicPr>
          <p:nvPr>
            <p:ph idx="1"/>
          </p:nvPr>
        </p:nvPicPr>
        <p:blipFill>
          <a:blip r:embed="rId3">
            <a:duotone>
              <a:prstClr val="black"/>
              <a:schemeClr val="tx2">
                <a:tint val="45000"/>
                <a:satMod val="400000"/>
              </a:schemeClr>
            </a:duotone>
          </a:blip>
          <a:stretch>
            <a:fillRect/>
          </a:stretch>
        </p:blipFill>
        <p:spPr>
          <a:xfrm>
            <a:off x="1463206" y="1124744"/>
            <a:ext cx="9265587" cy="4997450"/>
          </a:xfrm>
          <a:prstGeom prst="rect">
            <a:avLst/>
          </a:prstGeom>
        </p:spPr>
      </p:pic>
    </p:spTree>
    <p:extLst>
      <p:ext uri="{BB962C8B-B14F-4D97-AF65-F5344CB8AC3E}">
        <p14:creationId xmlns:p14="http://schemas.microsoft.com/office/powerpoint/2010/main" val="3399316626"/>
      </p:ext>
    </p:extLst>
  </p:cSld>
  <p:clrMapOvr>
    <a:masterClrMapping/>
  </p:clrMapOvr>
  <p:transition>
    <p:fade/>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24462"/>
            <a:ext cx="9204101" cy="634605"/>
          </a:xfrm>
        </p:spPr>
        <p:txBody>
          <a:bodyPr vert="horz" lIns="0" tIns="0" rIns="0" bIns="0" rtlCol="0" anchor="t" anchorCtr="0">
            <a:noAutofit/>
          </a:bodyPr>
          <a:lstStyle/>
          <a:p>
            <a:r>
              <a:rPr lang="en-US" sz="2800" dirty="0"/>
              <a:t>ADDING AND DELETING HTML ELEMENTS</a:t>
            </a:r>
          </a:p>
        </p:txBody>
      </p:sp>
      <p:pic>
        <p:nvPicPr>
          <p:cNvPr id="4" name="Picture 3">
            <a:extLst>
              <a:ext uri="{FF2B5EF4-FFF2-40B4-BE49-F238E27FC236}">
                <a16:creationId xmlns:a16="http://schemas.microsoft.com/office/drawing/2014/main" id="{BFB26013-5586-4516-8DA6-627C76496B5D}"/>
              </a:ext>
            </a:extLst>
          </p:cNvPr>
          <p:cNvPicPr>
            <a:picLocks noChangeAspect="1"/>
          </p:cNvPicPr>
          <p:nvPr/>
        </p:nvPicPr>
        <p:blipFill>
          <a:blip r:embed="rId3"/>
          <a:stretch>
            <a:fillRect/>
          </a:stretch>
        </p:blipFill>
        <p:spPr>
          <a:xfrm>
            <a:off x="695400" y="1268760"/>
            <a:ext cx="11146509" cy="4519265"/>
          </a:xfrm>
          <a:prstGeom prst="rect">
            <a:avLst/>
          </a:prstGeom>
        </p:spPr>
      </p:pic>
    </p:spTree>
    <p:extLst>
      <p:ext uri="{BB962C8B-B14F-4D97-AF65-F5344CB8AC3E}">
        <p14:creationId xmlns:p14="http://schemas.microsoft.com/office/powerpoint/2010/main" val="3464307652"/>
      </p:ext>
    </p:extLst>
  </p:cSld>
  <p:clrMapOvr>
    <a:masterClrMapping/>
  </p:clrMapOvr>
  <p:transition>
    <p:fade/>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16632"/>
            <a:ext cx="9204101" cy="634605"/>
          </a:xfrm>
        </p:spPr>
        <p:txBody>
          <a:bodyPr vert="horz" lIns="0" tIns="0" rIns="0" bIns="0" rtlCol="0" anchor="t" anchorCtr="0">
            <a:noAutofit/>
          </a:bodyPr>
          <a:lstStyle/>
          <a:p>
            <a:r>
              <a:rPr lang="en-US" sz="2800" dirty="0"/>
              <a:t>CHANGING THE VALUE OF AN ATTRIBUTE</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4" y="1124744"/>
            <a:ext cx="11817382" cy="4409968"/>
          </a:xfrm>
        </p:spPr>
        <p:txBody>
          <a:bodyPr/>
          <a:lstStyle/>
          <a:p>
            <a:pPr algn="just"/>
            <a:r>
              <a:rPr lang="en-US" dirty="0"/>
              <a:t>To change the value of an HTML attribute, use this syntax:</a:t>
            </a:r>
          </a:p>
          <a:p>
            <a:pPr marL="0" indent="0" algn="just">
              <a:buNone/>
            </a:pPr>
            <a:r>
              <a:rPr lang="en-US" dirty="0"/>
              <a:t>	</a:t>
            </a:r>
            <a:r>
              <a:rPr lang="en-US" dirty="0" err="1"/>
              <a:t>document.getElementById</a:t>
            </a:r>
            <a:r>
              <a:rPr lang="en-US" dirty="0"/>
              <a:t>(id).attribute = new value</a:t>
            </a:r>
          </a:p>
          <a:p>
            <a:pPr marL="366713" lvl="1" indent="0" algn="just">
              <a:buNone/>
            </a:pPr>
            <a:r>
              <a:rPr lang="en-US" sz="2400" i="1" dirty="0"/>
              <a:t>&lt;!DOCTYPE html&gt;</a:t>
            </a:r>
          </a:p>
          <a:p>
            <a:pPr marL="366713" lvl="1" indent="0" algn="just">
              <a:buNone/>
            </a:pPr>
            <a:r>
              <a:rPr lang="en-US" sz="2400" i="1" dirty="0"/>
              <a:t>&lt;html&gt;&lt;body&gt;</a:t>
            </a:r>
          </a:p>
          <a:p>
            <a:pPr marL="366713" lvl="1" indent="0" algn="just">
              <a:buNone/>
            </a:pPr>
            <a:r>
              <a:rPr lang="en-US" sz="2400" i="1" dirty="0"/>
              <a:t>&lt;</a:t>
            </a:r>
            <a:r>
              <a:rPr lang="en-US" sz="2400" i="1" dirty="0" err="1"/>
              <a:t>img</a:t>
            </a:r>
            <a:r>
              <a:rPr lang="en-US" sz="2400" i="1" dirty="0"/>
              <a:t> id=“</a:t>
            </a:r>
            <a:r>
              <a:rPr lang="en-US" sz="2400" i="1" dirty="0" err="1"/>
              <a:t>clg</a:t>
            </a:r>
            <a:r>
              <a:rPr lang="en-US" sz="2400" i="1" dirty="0"/>
              <a:t>“ </a:t>
            </a:r>
            <a:r>
              <a:rPr lang="en-US" sz="2400" i="1" dirty="0" err="1"/>
              <a:t>src</a:t>
            </a:r>
            <a:r>
              <a:rPr lang="en-US" sz="2400" i="1" dirty="0"/>
              <a:t>=“sjc.jpg"&gt;</a:t>
            </a:r>
          </a:p>
          <a:p>
            <a:pPr marL="366713" lvl="1" indent="0" algn="just">
              <a:buNone/>
            </a:pPr>
            <a:r>
              <a:rPr lang="en-US" sz="2400" i="1" dirty="0"/>
              <a:t>&lt;script&gt;</a:t>
            </a:r>
          </a:p>
          <a:p>
            <a:pPr marL="366713" lvl="1" indent="0" algn="just">
              <a:buNone/>
            </a:pPr>
            <a:r>
              <a:rPr lang="en-US" sz="2400" i="1" dirty="0"/>
              <a:t>	</a:t>
            </a:r>
            <a:r>
              <a:rPr lang="en-US" sz="2400" i="1" dirty="0" err="1"/>
              <a:t>document.getElementById</a:t>
            </a:r>
            <a:r>
              <a:rPr lang="en-US" sz="2400" i="1" dirty="0"/>
              <a:t>(“</a:t>
            </a:r>
            <a:r>
              <a:rPr lang="en-US" sz="2400" i="1" dirty="0" err="1"/>
              <a:t>clg</a:t>
            </a:r>
            <a:r>
              <a:rPr lang="en-US" sz="2400" i="1" dirty="0"/>
              <a:t>").</a:t>
            </a:r>
            <a:r>
              <a:rPr lang="en-US" sz="2400" i="1" dirty="0" err="1"/>
              <a:t>src</a:t>
            </a:r>
            <a:r>
              <a:rPr lang="en-US" sz="2400" i="1" dirty="0"/>
              <a:t> =“sjclogo.jpg";</a:t>
            </a:r>
          </a:p>
          <a:p>
            <a:pPr marL="366713" lvl="1" indent="0" algn="just">
              <a:buNone/>
            </a:pPr>
            <a:r>
              <a:rPr lang="en-US" sz="2400" i="1" dirty="0"/>
              <a:t>&lt;/script&gt;</a:t>
            </a:r>
          </a:p>
          <a:p>
            <a:pPr marL="366713" lvl="1" indent="0" algn="just">
              <a:buNone/>
            </a:pPr>
            <a:r>
              <a:rPr lang="en-US" sz="2400" i="1" dirty="0"/>
              <a:t>&lt;/body&gt;</a:t>
            </a:r>
          </a:p>
          <a:p>
            <a:pPr marL="366713" lvl="1" indent="0" algn="just">
              <a:buNone/>
            </a:pPr>
            <a:r>
              <a:rPr lang="en-US" sz="2400" i="1" dirty="0"/>
              <a:t>&lt;/html&gt;</a:t>
            </a:r>
            <a:endParaRPr lang="en-US" sz="2400" i="1" dirty="0">
              <a:highlight>
                <a:srgbClr val="FFFF00"/>
              </a:highlight>
            </a:endParaRPr>
          </a:p>
        </p:txBody>
      </p:sp>
    </p:spTree>
    <p:extLst>
      <p:ext uri="{BB962C8B-B14F-4D97-AF65-F5344CB8AC3E}">
        <p14:creationId xmlns:p14="http://schemas.microsoft.com/office/powerpoint/2010/main" val="2897338348"/>
      </p:ext>
    </p:extLst>
  </p:cSld>
  <p:clrMapOvr>
    <a:masterClrMapping/>
  </p:clrMapOvr>
  <p:transition>
    <p:fade/>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16632"/>
            <a:ext cx="9204101" cy="634605"/>
          </a:xfrm>
        </p:spPr>
        <p:txBody>
          <a:bodyPr vert="horz" lIns="0" tIns="0" rIns="0" bIns="0" rtlCol="0" anchor="t" anchorCtr="0">
            <a:noAutofit/>
          </a:bodyPr>
          <a:lstStyle/>
          <a:p>
            <a:r>
              <a:rPr lang="en-US" sz="2800" dirty="0"/>
              <a:t>CHANGING THE HTML Style</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127448" y="1124744"/>
            <a:ext cx="10881278" cy="4409968"/>
          </a:xfrm>
        </p:spPr>
        <p:txBody>
          <a:bodyPr/>
          <a:lstStyle/>
          <a:p>
            <a:pPr algn="just"/>
            <a:r>
              <a:rPr lang="en-US" dirty="0"/>
              <a:t>To change the style of an HTML element, use this syntax:</a:t>
            </a:r>
          </a:p>
          <a:p>
            <a:pPr marL="0" indent="0" algn="just">
              <a:buNone/>
            </a:pPr>
            <a:r>
              <a:rPr lang="en-US" dirty="0"/>
              <a:t>	</a:t>
            </a:r>
            <a:r>
              <a:rPr lang="en-US" dirty="0" err="1"/>
              <a:t>document.getElementById</a:t>
            </a:r>
            <a:r>
              <a:rPr lang="en-US" dirty="0"/>
              <a:t>(id).</a:t>
            </a:r>
            <a:r>
              <a:rPr lang="en-US" dirty="0" err="1"/>
              <a:t>style.property</a:t>
            </a:r>
            <a:r>
              <a:rPr lang="en-US" dirty="0"/>
              <a:t> = new style</a:t>
            </a:r>
          </a:p>
          <a:p>
            <a:pPr marL="0" indent="0" algn="just">
              <a:buNone/>
            </a:pPr>
            <a:r>
              <a:rPr lang="en-US" i="1" dirty="0"/>
              <a:t>&lt;html&gt;</a:t>
            </a:r>
          </a:p>
          <a:p>
            <a:pPr marL="0" indent="0" algn="just">
              <a:buNone/>
            </a:pPr>
            <a:r>
              <a:rPr lang="en-US" i="1" dirty="0"/>
              <a:t>&lt;body&gt;</a:t>
            </a:r>
          </a:p>
          <a:p>
            <a:pPr marL="0" indent="0" algn="just">
              <a:buNone/>
            </a:pPr>
            <a:r>
              <a:rPr lang="en-US" i="1" dirty="0"/>
              <a:t>&lt;p id="p1"&gt;Hello World!&lt;/p&gt;</a:t>
            </a:r>
          </a:p>
          <a:p>
            <a:pPr marL="0" indent="0" algn="just">
              <a:buNone/>
            </a:pPr>
            <a:r>
              <a:rPr lang="en-US" i="1" dirty="0"/>
              <a:t>&lt;script&gt;</a:t>
            </a:r>
          </a:p>
          <a:p>
            <a:pPr marL="0" indent="0" algn="just">
              <a:buNone/>
            </a:pPr>
            <a:r>
              <a:rPr lang="en-US" i="1" dirty="0"/>
              <a:t>	</a:t>
            </a:r>
            <a:r>
              <a:rPr lang="en-US" i="1" dirty="0" err="1"/>
              <a:t>document.getElementById</a:t>
            </a:r>
            <a:r>
              <a:rPr lang="en-US" i="1" dirty="0"/>
              <a:t>("p1").</a:t>
            </a:r>
            <a:r>
              <a:rPr lang="en-US" i="1" dirty="0" err="1"/>
              <a:t>style.color</a:t>
            </a:r>
            <a:r>
              <a:rPr lang="en-US" i="1" dirty="0"/>
              <a:t> = "blue";</a:t>
            </a:r>
          </a:p>
          <a:p>
            <a:pPr marL="0" indent="0" algn="just">
              <a:buNone/>
            </a:pPr>
            <a:r>
              <a:rPr lang="en-US" i="1" dirty="0"/>
              <a:t>&lt;/script&gt;</a:t>
            </a:r>
          </a:p>
          <a:p>
            <a:pPr marL="0" indent="0" algn="just">
              <a:buNone/>
            </a:pPr>
            <a:r>
              <a:rPr lang="en-US" i="1" dirty="0"/>
              <a:t>&lt;p&gt;The paragraph above was changed by a script.&lt;/p&gt;</a:t>
            </a:r>
          </a:p>
          <a:p>
            <a:pPr marL="0" indent="0" algn="just">
              <a:buNone/>
            </a:pPr>
            <a:r>
              <a:rPr lang="en-US" i="1" dirty="0"/>
              <a:t>&lt;/body&gt;</a:t>
            </a:r>
          </a:p>
          <a:p>
            <a:pPr marL="0" indent="0" algn="just">
              <a:buNone/>
            </a:pPr>
            <a:r>
              <a:rPr lang="en-US" i="1" dirty="0"/>
              <a:t>&lt;/html&gt;</a:t>
            </a:r>
            <a:endParaRPr lang="en-US" sz="2400" i="1" dirty="0">
              <a:highlight>
                <a:srgbClr val="FFFF00"/>
              </a:highlight>
            </a:endParaRPr>
          </a:p>
        </p:txBody>
      </p:sp>
    </p:spTree>
    <p:extLst>
      <p:ext uri="{BB962C8B-B14F-4D97-AF65-F5344CB8AC3E}">
        <p14:creationId xmlns:p14="http://schemas.microsoft.com/office/powerpoint/2010/main" val="1384407491"/>
      </p:ext>
    </p:extLst>
  </p:cSld>
  <p:clrMapOvr>
    <a:masterClrMapping/>
  </p:clrMapOvr>
  <p:transition>
    <p:fade/>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16632"/>
            <a:ext cx="9204101" cy="634605"/>
          </a:xfrm>
        </p:spPr>
        <p:txBody>
          <a:bodyPr vert="horz" lIns="0" tIns="0" rIns="0" bIns="0" rtlCol="0" anchor="t" anchorCtr="0">
            <a:noAutofit/>
          </a:bodyPr>
          <a:lstStyle/>
          <a:p>
            <a:r>
              <a:rPr lang="en-US" sz="2800" dirty="0"/>
              <a:t>DOM EVENTS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4" y="1124744"/>
            <a:ext cx="11817382" cy="4409968"/>
          </a:xfrm>
        </p:spPr>
        <p:txBody>
          <a:bodyPr/>
          <a:lstStyle/>
          <a:p>
            <a:pPr algn="just"/>
            <a:r>
              <a:rPr lang="en-US" dirty="0"/>
              <a:t>HTML DOM allows JavaScript to react to HTML events:</a:t>
            </a:r>
          </a:p>
          <a:p>
            <a:pPr algn="just"/>
            <a:r>
              <a:rPr lang="en-US" dirty="0"/>
              <a:t>JavaScript can execute a statement (typically, call a function) </a:t>
            </a:r>
          </a:p>
          <a:p>
            <a:r>
              <a:rPr lang="en-US" dirty="0"/>
              <a:t>A JavaScript can be executed when an event occurs, like when a user clicks on an HTML element.</a:t>
            </a:r>
          </a:p>
          <a:p>
            <a:r>
              <a:rPr lang="en-US" dirty="0"/>
              <a:t>To execute code when a user clicks on an element, add JavaScript code to an HTML event attribute:</a:t>
            </a:r>
          </a:p>
          <a:p>
            <a:pPr algn="just"/>
            <a:r>
              <a:rPr lang="en-US" dirty="0"/>
              <a:t>when an event occurs</a:t>
            </a:r>
          </a:p>
          <a:p>
            <a:pPr marL="0" indent="0" algn="just">
              <a:buNone/>
            </a:pPr>
            <a:r>
              <a:rPr lang="en-US" dirty="0"/>
              <a:t>	 &lt;… </a:t>
            </a:r>
            <a:r>
              <a:rPr lang="en-US" dirty="0" err="1"/>
              <a:t>oneventname</a:t>
            </a:r>
            <a:r>
              <a:rPr lang="en-US" dirty="0"/>
              <a:t>="</a:t>
            </a:r>
            <a:r>
              <a:rPr lang="en-US" dirty="0" err="1"/>
              <a:t>javascript</a:t>
            </a:r>
            <a:r>
              <a:rPr lang="en-US" dirty="0"/>
              <a:t> </a:t>
            </a:r>
            <a:r>
              <a:rPr lang="en-US" dirty="0" err="1"/>
              <a:t>stmt</a:t>
            </a:r>
            <a:r>
              <a:rPr lang="en-US" dirty="0"/>
              <a:t>;"&gt;</a:t>
            </a:r>
          </a:p>
          <a:p>
            <a:pPr marL="0" indent="0" algn="just">
              <a:buNone/>
            </a:pPr>
            <a:r>
              <a:rPr lang="en-US" dirty="0"/>
              <a:t>	 &lt;BODY … onload="</a:t>
            </a:r>
            <a:r>
              <a:rPr lang="en-US" dirty="0" err="1"/>
              <a:t>func</a:t>
            </a:r>
            <a:r>
              <a:rPr lang="en-US" dirty="0"/>
              <a:t>();"&gt;</a:t>
            </a:r>
          </a:p>
          <a:p>
            <a:pPr marL="0" indent="0" algn="just">
              <a:buNone/>
            </a:pPr>
            <a:r>
              <a:rPr lang="en-US" dirty="0"/>
              <a:t>	 &lt;INPUT type="submit“ name=“submit” </a:t>
            </a:r>
            <a:r>
              <a:rPr lang="en-US" dirty="0" err="1"/>
              <a:t>onsubmit</a:t>
            </a:r>
            <a:r>
              <a:rPr lang="en-US" dirty="0"/>
              <a:t>="fun();"&gt;</a:t>
            </a:r>
          </a:p>
          <a:p>
            <a:pPr algn="just"/>
            <a:endParaRPr lang="en-US" dirty="0"/>
          </a:p>
          <a:p>
            <a:pPr algn="just"/>
            <a:endParaRPr lang="en-US" sz="2400" dirty="0">
              <a:highlight>
                <a:srgbClr val="FFFF00"/>
              </a:highlight>
            </a:endParaRPr>
          </a:p>
        </p:txBody>
      </p:sp>
    </p:spTree>
    <p:extLst>
      <p:ext uri="{BB962C8B-B14F-4D97-AF65-F5344CB8AC3E}">
        <p14:creationId xmlns:p14="http://schemas.microsoft.com/office/powerpoint/2010/main" val="4124418288"/>
      </p:ext>
    </p:extLst>
  </p:cSld>
  <p:clrMapOvr>
    <a:masterClrMapping/>
  </p:clrMapOvr>
  <p:transition>
    <p:fade/>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16632"/>
            <a:ext cx="9204101" cy="634605"/>
          </a:xfrm>
        </p:spPr>
        <p:txBody>
          <a:bodyPr vert="horz" lIns="0" tIns="0" rIns="0" bIns="0" rtlCol="0" anchor="t" anchorCtr="0">
            <a:noAutofit/>
          </a:bodyPr>
          <a:lstStyle/>
          <a:p>
            <a:r>
              <a:rPr lang="en-US" sz="2800" dirty="0"/>
              <a:t>DOM EVENTS</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4" y="1124744"/>
            <a:ext cx="11817382" cy="4409968"/>
          </a:xfrm>
        </p:spPr>
        <p:txBody>
          <a:bodyPr/>
          <a:lstStyle/>
          <a:p>
            <a:pPr algn="just"/>
            <a:r>
              <a:rPr lang="en-US" dirty="0" err="1"/>
              <a:t>onsubmit</a:t>
            </a:r>
            <a:r>
              <a:rPr lang="en-US" dirty="0"/>
              <a:t> - call when submit button is clicked</a:t>
            </a:r>
          </a:p>
          <a:p>
            <a:pPr algn="just"/>
            <a:r>
              <a:rPr lang="en-US" dirty="0"/>
              <a:t> onclick - call when this button is clicked</a:t>
            </a:r>
          </a:p>
          <a:p>
            <a:pPr algn="just"/>
            <a:r>
              <a:rPr lang="en-US" dirty="0"/>
              <a:t> </a:t>
            </a:r>
            <a:r>
              <a:rPr lang="en-US" dirty="0" err="1"/>
              <a:t>onreset</a:t>
            </a:r>
            <a:r>
              <a:rPr lang="en-US" dirty="0"/>
              <a:t> - call when the reset button is clicked</a:t>
            </a:r>
          </a:p>
          <a:p>
            <a:pPr algn="just"/>
            <a:r>
              <a:rPr lang="en-US" dirty="0"/>
              <a:t> onload - call after page loads</a:t>
            </a:r>
          </a:p>
          <a:p>
            <a:pPr algn="just"/>
            <a:r>
              <a:rPr lang="en-US" dirty="0"/>
              <a:t> </a:t>
            </a:r>
            <a:r>
              <a:rPr lang="en-US" dirty="0" err="1"/>
              <a:t>onmouseover</a:t>
            </a:r>
            <a:r>
              <a:rPr lang="en-US" dirty="0"/>
              <a:t> - call when mouse pointer enters image area</a:t>
            </a:r>
          </a:p>
          <a:p>
            <a:pPr algn="just"/>
            <a:r>
              <a:rPr lang="en-US" dirty="0"/>
              <a:t> </a:t>
            </a:r>
            <a:r>
              <a:rPr lang="en-US" dirty="0" err="1"/>
              <a:t>onmouseout</a:t>
            </a:r>
            <a:r>
              <a:rPr lang="en-US" dirty="0"/>
              <a:t> - call when mouse pointer leaves image area</a:t>
            </a:r>
          </a:p>
          <a:p>
            <a:pPr algn="just"/>
            <a:r>
              <a:rPr lang="en-US" dirty="0"/>
              <a:t> </a:t>
            </a:r>
            <a:r>
              <a:rPr lang="en-US" dirty="0" err="1"/>
              <a:t>onfocus</a:t>
            </a:r>
            <a:r>
              <a:rPr lang="en-US" dirty="0"/>
              <a:t> - call when control receives focus</a:t>
            </a:r>
          </a:p>
          <a:p>
            <a:pPr algn="just"/>
            <a:r>
              <a:rPr lang="en-US" dirty="0"/>
              <a:t> </a:t>
            </a:r>
            <a:r>
              <a:rPr lang="en-US" dirty="0" err="1"/>
              <a:t>onblur</a:t>
            </a:r>
            <a:r>
              <a:rPr lang="en-US" dirty="0"/>
              <a:t> - call when a control loses focus</a:t>
            </a:r>
          </a:p>
          <a:p>
            <a:pPr algn="just"/>
            <a:r>
              <a:rPr lang="en-US" dirty="0"/>
              <a:t> </a:t>
            </a:r>
            <a:r>
              <a:rPr lang="en-US" dirty="0" err="1"/>
              <a:t>onchange</a:t>
            </a:r>
            <a:r>
              <a:rPr lang="en-US" dirty="0"/>
              <a:t> - call when a control loses focus and the value of its contents has changed</a:t>
            </a:r>
          </a:p>
          <a:p>
            <a:pPr algn="just"/>
            <a:r>
              <a:rPr lang="en-US" dirty="0"/>
              <a:t> many more</a:t>
            </a:r>
            <a:endParaRPr lang="en-US" sz="2400" dirty="0">
              <a:highlight>
                <a:srgbClr val="FFFF00"/>
              </a:highlight>
            </a:endParaRPr>
          </a:p>
        </p:txBody>
      </p:sp>
    </p:spTree>
    <p:extLst>
      <p:ext uri="{BB962C8B-B14F-4D97-AF65-F5344CB8AC3E}">
        <p14:creationId xmlns:p14="http://schemas.microsoft.com/office/powerpoint/2010/main" val="193968783"/>
      </p:ext>
    </p:extLst>
  </p:cSld>
  <p:clrMapOvr>
    <a:masterClrMapping/>
  </p:clrMapOvr>
  <p:transition>
    <p:fade/>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16632"/>
            <a:ext cx="9204101" cy="634605"/>
          </a:xfrm>
        </p:spPr>
        <p:txBody>
          <a:bodyPr vert="horz" lIns="0" tIns="0" rIns="0" bIns="0" rtlCol="0" anchor="t" anchorCtr="0">
            <a:noAutofit/>
          </a:bodyPr>
          <a:lstStyle/>
          <a:p>
            <a:r>
              <a:rPr lang="en-US" sz="2800" dirty="0"/>
              <a:t>DOM EVENTS</a:t>
            </a:r>
          </a:p>
        </p:txBody>
      </p:sp>
      <p:pic>
        <p:nvPicPr>
          <p:cNvPr id="6" name="Content Placeholder 5">
            <a:extLst>
              <a:ext uri="{FF2B5EF4-FFF2-40B4-BE49-F238E27FC236}">
                <a16:creationId xmlns:a16="http://schemas.microsoft.com/office/drawing/2014/main" id="{543AB18A-09EE-4FC6-92E0-490C0C7B8B34}"/>
              </a:ext>
            </a:extLst>
          </p:cNvPr>
          <p:cNvPicPr>
            <a:picLocks noGrp="1" noChangeAspect="1"/>
          </p:cNvPicPr>
          <p:nvPr>
            <p:ph idx="1"/>
          </p:nvPr>
        </p:nvPicPr>
        <p:blipFill>
          <a:blip r:embed="rId3"/>
          <a:stretch>
            <a:fillRect/>
          </a:stretch>
        </p:blipFill>
        <p:spPr>
          <a:xfrm>
            <a:off x="1190284" y="1080293"/>
            <a:ext cx="9442220" cy="5661910"/>
          </a:xfrm>
          <a:prstGeom prst="rect">
            <a:avLst/>
          </a:prstGeom>
        </p:spPr>
      </p:pic>
    </p:spTree>
    <p:extLst>
      <p:ext uri="{BB962C8B-B14F-4D97-AF65-F5344CB8AC3E}">
        <p14:creationId xmlns:p14="http://schemas.microsoft.com/office/powerpoint/2010/main" val="1285623599"/>
      </p:ext>
    </p:extLst>
  </p:cSld>
  <p:clrMapOvr>
    <a:masterClrMapping/>
  </p:clrMapOvr>
  <p:transition>
    <p:fade/>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16632"/>
            <a:ext cx="9204101" cy="634605"/>
          </a:xfrm>
        </p:spPr>
        <p:txBody>
          <a:bodyPr vert="horz" lIns="0" tIns="0" rIns="0" bIns="0" rtlCol="0" anchor="t" anchorCtr="0">
            <a:noAutofit/>
          </a:bodyPr>
          <a:lstStyle/>
          <a:p>
            <a:r>
              <a:rPr lang="en-US" sz="2800" dirty="0"/>
              <a:t>DOM EVENTS</a:t>
            </a:r>
          </a:p>
        </p:txBody>
      </p:sp>
      <p:pic>
        <p:nvPicPr>
          <p:cNvPr id="4" name="Content Placeholder 3">
            <a:extLst>
              <a:ext uri="{FF2B5EF4-FFF2-40B4-BE49-F238E27FC236}">
                <a16:creationId xmlns:a16="http://schemas.microsoft.com/office/drawing/2014/main" id="{D3A2A9DE-ED80-4F33-8370-E995F8239439}"/>
              </a:ext>
            </a:extLst>
          </p:cNvPr>
          <p:cNvPicPr>
            <a:picLocks noGrp="1" noChangeAspect="1"/>
          </p:cNvPicPr>
          <p:nvPr>
            <p:ph idx="1"/>
          </p:nvPr>
        </p:nvPicPr>
        <p:blipFill>
          <a:blip r:embed="rId3"/>
          <a:stretch>
            <a:fillRect/>
          </a:stretch>
        </p:blipFill>
        <p:spPr>
          <a:xfrm>
            <a:off x="493243" y="1080293"/>
            <a:ext cx="9505056" cy="5661075"/>
          </a:xfrm>
          <a:prstGeom prst="rect">
            <a:avLst/>
          </a:prstGeom>
        </p:spPr>
      </p:pic>
    </p:spTree>
    <p:extLst>
      <p:ext uri="{BB962C8B-B14F-4D97-AF65-F5344CB8AC3E}">
        <p14:creationId xmlns:p14="http://schemas.microsoft.com/office/powerpoint/2010/main" val="2008261728"/>
      </p:ext>
    </p:extLst>
  </p:cSld>
  <p:clrMapOvr>
    <a:masterClrMapping/>
  </p:clrMapOvr>
  <p:transition>
    <p:fade/>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16632"/>
            <a:ext cx="9204101" cy="634605"/>
          </a:xfrm>
        </p:spPr>
        <p:txBody>
          <a:bodyPr vert="horz" lIns="0" tIns="0" rIns="0" bIns="0" rtlCol="0" anchor="t" anchorCtr="0">
            <a:noAutofit/>
          </a:bodyPr>
          <a:lstStyle/>
          <a:p>
            <a:r>
              <a:rPr lang="en-US" sz="2800" dirty="0"/>
              <a:t>Event handling using DOM –onclick and </a:t>
            </a:r>
            <a:r>
              <a:rPr lang="en-US" sz="2800" dirty="0" err="1"/>
              <a:t>onMouseover</a:t>
            </a:r>
            <a:endParaRPr lang="en-US" sz="2800" dirty="0"/>
          </a:p>
        </p:txBody>
      </p:sp>
      <p:pic>
        <p:nvPicPr>
          <p:cNvPr id="6" name="Content Placeholder 5">
            <a:extLst>
              <a:ext uri="{FF2B5EF4-FFF2-40B4-BE49-F238E27FC236}">
                <a16:creationId xmlns:a16="http://schemas.microsoft.com/office/drawing/2014/main" id="{9C6DA99B-4D7C-4520-B54B-92EA5886455E}"/>
              </a:ext>
            </a:extLst>
          </p:cNvPr>
          <p:cNvPicPr>
            <a:picLocks noGrp="1" noChangeAspect="1"/>
          </p:cNvPicPr>
          <p:nvPr>
            <p:ph idx="1"/>
          </p:nvPr>
        </p:nvPicPr>
        <p:blipFill>
          <a:blip r:embed="rId3"/>
          <a:stretch>
            <a:fillRect/>
          </a:stretch>
        </p:blipFill>
        <p:spPr>
          <a:xfrm>
            <a:off x="587388" y="1124744"/>
            <a:ext cx="11017224" cy="2978731"/>
          </a:xfrm>
          <a:prstGeom prst="rect">
            <a:avLst/>
          </a:prstGeom>
        </p:spPr>
      </p:pic>
      <p:pic>
        <p:nvPicPr>
          <p:cNvPr id="7" name="Picture 6">
            <a:extLst>
              <a:ext uri="{FF2B5EF4-FFF2-40B4-BE49-F238E27FC236}">
                <a16:creationId xmlns:a16="http://schemas.microsoft.com/office/drawing/2014/main" id="{D293A329-0E31-4BE6-BE83-5ECDEE6EF57B}"/>
              </a:ext>
            </a:extLst>
          </p:cNvPr>
          <p:cNvPicPr>
            <a:picLocks noChangeAspect="1"/>
          </p:cNvPicPr>
          <p:nvPr/>
        </p:nvPicPr>
        <p:blipFill>
          <a:blip r:embed="rId4"/>
          <a:stretch>
            <a:fillRect/>
          </a:stretch>
        </p:blipFill>
        <p:spPr>
          <a:xfrm>
            <a:off x="1703512" y="4103475"/>
            <a:ext cx="1971675" cy="2076450"/>
          </a:xfrm>
          <a:prstGeom prst="rect">
            <a:avLst/>
          </a:prstGeom>
          <a:ln>
            <a:solidFill>
              <a:schemeClr val="accent2"/>
            </a:solidFill>
          </a:ln>
        </p:spPr>
      </p:pic>
      <p:pic>
        <p:nvPicPr>
          <p:cNvPr id="8" name="Picture 7">
            <a:extLst>
              <a:ext uri="{FF2B5EF4-FFF2-40B4-BE49-F238E27FC236}">
                <a16:creationId xmlns:a16="http://schemas.microsoft.com/office/drawing/2014/main" id="{D13AB37E-9755-45C4-923B-E2FE240C0117}"/>
              </a:ext>
            </a:extLst>
          </p:cNvPr>
          <p:cNvPicPr>
            <a:picLocks noChangeAspect="1"/>
          </p:cNvPicPr>
          <p:nvPr/>
        </p:nvPicPr>
        <p:blipFill>
          <a:blip r:embed="rId5"/>
          <a:stretch>
            <a:fillRect/>
          </a:stretch>
        </p:blipFill>
        <p:spPr>
          <a:xfrm>
            <a:off x="4776675" y="4327312"/>
            <a:ext cx="6734175" cy="1628775"/>
          </a:xfrm>
          <a:prstGeom prst="rect">
            <a:avLst/>
          </a:prstGeom>
          <a:ln>
            <a:solidFill>
              <a:schemeClr val="accent2"/>
            </a:solidFill>
          </a:ln>
        </p:spPr>
      </p:pic>
    </p:spTree>
    <p:extLst>
      <p:ext uri="{BB962C8B-B14F-4D97-AF65-F5344CB8AC3E}">
        <p14:creationId xmlns:p14="http://schemas.microsoft.com/office/powerpoint/2010/main" val="40911477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048388"/>
            <a:ext cx="11737304" cy="1282676"/>
          </a:xfrm>
        </p:spPr>
        <p:txBody>
          <a:bodyPr/>
          <a:lstStyle/>
          <a:p>
            <a:pPr>
              <a:defRPr/>
            </a:pPr>
            <a:r>
              <a:rPr lang="en-IN" dirty="0"/>
              <a:t>Used to </a:t>
            </a:r>
            <a:r>
              <a:rPr lang="en-IN" dirty="0">
                <a:solidFill>
                  <a:srgbClr val="FF0000"/>
                </a:solidFill>
              </a:rPr>
              <a:t>allow different occurrences of the same tag to use different style specifications.</a:t>
            </a:r>
            <a:r>
              <a:rPr lang="en-IN" dirty="0"/>
              <a:t> </a:t>
            </a:r>
            <a:endParaRPr lang="en-US" dirty="0"/>
          </a:p>
          <a:p>
            <a:pPr>
              <a:defRPr/>
            </a:pPr>
            <a:r>
              <a:rPr lang="en-US" sz="2200" dirty="0"/>
              <a:t>HTML and XHTML require </a:t>
            </a:r>
            <a:r>
              <a:rPr lang="en-US" sz="2200" dirty="0">
                <a:solidFill>
                  <a:srgbClr val="FF0000"/>
                </a:solidFill>
              </a:rPr>
              <a:t>each id be unique</a:t>
            </a:r>
            <a:r>
              <a:rPr lang="en-US" sz="2200" dirty="0"/>
              <a:t>– therefore an id value can only be used once in a document.</a:t>
            </a:r>
          </a:p>
          <a:p>
            <a:pPr>
              <a:defRPr/>
            </a:pPr>
            <a:r>
              <a:rPr lang="en-US" sz="2200" dirty="0"/>
              <a:t>You can mark a group of elements with a common identifier using the class attribute.</a:t>
            </a:r>
            <a:br>
              <a:rPr lang="en-US" sz="2200" dirty="0"/>
            </a:br>
            <a:r>
              <a:rPr lang="en-US" sz="2200" b="1" dirty="0">
                <a:latin typeface="Courier New" pitchFamily="49" charset="0"/>
              </a:rPr>
              <a:t>&lt;element class=“class”&gt; … &lt;/element&gt;</a:t>
            </a:r>
          </a:p>
          <a:p>
            <a:pPr>
              <a:defRPr/>
            </a:pPr>
            <a:r>
              <a:rPr lang="en-IN" sz="2200" dirty="0"/>
              <a:t>A style class has a </a:t>
            </a:r>
            <a:r>
              <a:rPr lang="en-IN" sz="2200" dirty="0">
                <a:solidFill>
                  <a:srgbClr val="FF0000"/>
                </a:solidFill>
              </a:rPr>
              <a:t>name</a:t>
            </a:r>
            <a:r>
              <a:rPr lang="en-IN" sz="2200" dirty="0"/>
              <a:t>, which is attached to </a:t>
            </a:r>
            <a:r>
              <a:rPr lang="en-IN" dirty="0"/>
              <a:t>the </a:t>
            </a:r>
            <a:r>
              <a:rPr lang="en-IN" dirty="0">
                <a:solidFill>
                  <a:srgbClr val="FF0000"/>
                </a:solidFill>
              </a:rPr>
              <a:t>tag‘s name with a period. </a:t>
            </a:r>
            <a:endParaRPr lang="en-US" dirty="0">
              <a:solidFill>
                <a:srgbClr val="FF0000"/>
              </a:solidFill>
            </a:endParaRPr>
          </a:p>
          <a:p>
            <a:pPr marL="0" indent="0">
              <a:buNone/>
              <a:defRPr/>
            </a:pPr>
            <a:r>
              <a:rPr lang="en-IN" dirty="0"/>
              <a:t>	</a:t>
            </a:r>
            <a:r>
              <a:rPr lang="en-IN" dirty="0" err="1"/>
              <a:t>p.ques</a:t>
            </a:r>
            <a:r>
              <a:rPr lang="en-IN" dirty="0"/>
              <a:t>{property-value list} </a:t>
            </a:r>
            <a:endParaRPr lang="en-US" dirty="0"/>
          </a:p>
          <a:p>
            <a:pPr marL="0" indent="0">
              <a:buNone/>
              <a:defRPr/>
            </a:pPr>
            <a:r>
              <a:rPr lang="en-IN" dirty="0"/>
              <a:t>	</a:t>
            </a:r>
            <a:r>
              <a:rPr lang="en-IN" dirty="0" err="1"/>
              <a:t>p.ans</a:t>
            </a:r>
            <a:r>
              <a:rPr lang="en-IN" dirty="0"/>
              <a:t> {property-value list} </a:t>
            </a:r>
            <a:endParaRPr lang="en-US" dirty="0"/>
          </a:p>
          <a:p>
            <a:pPr marL="0" indent="0">
              <a:buNone/>
              <a:defRPr/>
            </a:pPr>
            <a:r>
              <a:rPr lang="en-IN" dirty="0"/>
              <a:t>	&lt;p class = “ques"&gt; What is WWW?&lt;/p&gt; </a:t>
            </a:r>
            <a:endParaRPr lang="en-US" dirty="0"/>
          </a:p>
          <a:p>
            <a:pPr marL="0" indent="0">
              <a:buNone/>
              <a:defRPr/>
            </a:pPr>
            <a:r>
              <a:rPr lang="en-IN" dirty="0"/>
              <a:t>	&lt;p class = “</a:t>
            </a:r>
            <a:r>
              <a:rPr lang="en-IN" dirty="0" err="1"/>
              <a:t>ans</a:t>
            </a:r>
            <a:r>
              <a:rPr lang="en-IN" dirty="0"/>
              <a:t>"&gt; WWW is World wide </a:t>
            </a:r>
            <a:r>
              <a:rPr lang="en-IN" dirty="0" err="1"/>
              <a:t>web,an</a:t>
            </a:r>
            <a:r>
              <a:rPr lang="en-IN" dirty="0"/>
              <a:t> information repository which can 	be accessed over internet&lt;/p&gt; </a:t>
            </a:r>
            <a:endParaRPr lang="en-US" dirty="0"/>
          </a:p>
          <a:p>
            <a:pPr lvl="1"/>
            <a:endParaRPr lang="en-GB" alt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pPr algn="ctr"/>
            <a:r>
              <a:rPr lang="en-US" sz="2800" dirty="0"/>
              <a:t>Exploring CSS Selectors-</a:t>
            </a:r>
            <a:r>
              <a:rPr lang="en-IN" sz="2800" dirty="0"/>
              <a:t> class selector </a:t>
            </a:r>
            <a:endParaRPr lang="en-US" sz="2800" dirty="0"/>
          </a:p>
        </p:txBody>
      </p:sp>
    </p:spTree>
    <p:extLst>
      <p:ext uri="{BB962C8B-B14F-4D97-AF65-F5344CB8AC3E}">
        <p14:creationId xmlns:p14="http://schemas.microsoft.com/office/powerpoint/2010/main" val="2266876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4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16632"/>
            <a:ext cx="9204101" cy="634605"/>
          </a:xfrm>
        </p:spPr>
        <p:txBody>
          <a:bodyPr vert="horz" lIns="0" tIns="0" rIns="0" bIns="0" rtlCol="0" anchor="t" anchorCtr="0">
            <a:noAutofit/>
          </a:bodyPr>
          <a:lstStyle/>
          <a:p>
            <a:r>
              <a:rPr lang="en-US" sz="2800" dirty="0"/>
              <a:t>Event handling using DOM –onload()</a:t>
            </a:r>
          </a:p>
        </p:txBody>
      </p:sp>
      <p:pic>
        <p:nvPicPr>
          <p:cNvPr id="2" name="Content Placeholder 1">
            <a:extLst>
              <a:ext uri="{FF2B5EF4-FFF2-40B4-BE49-F238E27FC236}">
                <a16:creationId xmlns:a16="http://schemas.microsoft.com/office/drawing/2014/main" id="{49BD8C6E-7FF6-48BE-A815-92F6940EAC31}"/>
              </a:ext>
            </a:extLst>
          </p:cNvPr>
          <p:cNvPicPr>
            <a:picLocks noGrp="1" noChangeAspect="1"/>
          </p:cNvPicPr>
          <p:nvPr>
            <p:ph idx="1"/>
          </p:nvPr>
        </p:nvPicPr>
        <p:blipFill>
          <a:blip r:embed="rId3"/>
          <a:stretch>
            <a:fillRect/>
          </a:stretch>
        </p:blipFill>
        <p:spPr>
          <a:xfrm>
            <a:off x="609600" y="1124744"/>
            <a:ext cx="7358063" cy="4990564"/>
          </a:xfrm>
          <a:prstGeom prst="rect">
            <a:avLst/>
          </a:prstGeom>
        </p:spPr>
      </p:pic>
      <p:pic>
        <p:nvPicPr>
          <p:cNvPr id="6" name="Picture 5">
            <a:extLst>
              <a:ext uri="{FF2B5EF4-FFF2-40B4-BE49-F238E27FC236}">
                <a16:creationId xmlns:a16="http://schemas.microsoft.com/office/drawing/2014/main" id="{1EC66BCF-7C6D-46E7-8105-4447D43FB9B1}"/>
              </a:ext>
            </a:extLst>
          </p:cNvPr>
          <p:cNvPicPr>
            <a:picLocks noChangeAspect="1"/>
          </p:cNvPicPr>
          <p:nvPr/>
        </p:nvPicPr>
        <p:blipFill>
          <a:blip r:embed="rId4"/>
          <a:stretch>
            <a:fillRect/>
          </a:stretch>
        </p:blipFill>
        <p:spPr>
          <a:xfrm>
            <a:off x="8688288" y="2310338"/>
            <a:ext cx="2381250" cy="2619375"/>
          </a:xfrm>
          <a:prstGeom prst="rect">
            <a:avLst/>
          </a:prstGeom>
          <a:ln>
            <a:solidFill>
              <a:schemeClr val="accent2"/>
            </a:solidFill>
          </a:ln>
        </p:spPr>
      </p:pic>
    </p:spTree>
    <p:extLst>
      <p:ext uri="{BB962C8B-B14F-4D97-AF65-F5344CB8AC3E}">
        <p14:creationId xmlns:p14="http://schemas.microsoft.com/office/powerpoint/2010/main" val="2534253665"/>
      </p:ext>
    </p:extLst>
  </p:cSld>
  <p:clrMapOvr>
    <a:masterClrMapping/>
  </p:clrMapOvr>
  <p:transition>
    <p:fade/>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16632"/>
            <a:ext cx="9204101" cy="634605"/>
          </a:xfrm>
        </p:spPr>
        <p:txBody>
          <a:bodyPr vert="horz" lIns="0" tIns="0" rIns="0" bIns="0" rtlCol="0" anchor="t" anchorCtr="0">
            <a:noAutofit/>
          </a:bodyPr>
          <a:lstStyle/>
          <a:p>
            <a:r>
              <a:rPr lang="en-US" sz="2800" dirty="0"/>
              <a:t>Form Handling –onclick event</a:t>
            </a:r>
          </a:p>
        </p:txBody>
      </p:sp>
      <p:sp>
        <p:nvSpPr>
          <p:cNvPr id="3" name="Content Placeholder 2">
            <a:extLst>
              <a:ext uri="{FF2B5EF4-FFF2-40B4-BE49-F238E27FC236}">
                <a16:creationId xmlns:a16="http://schemas.microsoft.com/office/drawing/2014/main" id="{F38CAC3A-68C5-4391-87E4-1FFCBA64172C}"/>
              </a:ext>
            </a:extLst>
          </p:cNvPr>
          <p:cNvSpPr>
            <a:spLocks noGrp="1"/>
          </p:cNvSpPr>
          <p:nvPr>
            <p:ph idx="1"/>
          </p:nvPr>
        </p:nvSpPr>
        <p:spPr>
          <a:xfrm>
            <a:off x="609600" y="1425600"/>
            <a:ext cx="10814992" cy="2507456"/>
          </a:xfrm>
        </p:spPr>
        <p:txBody>
          <a:bodyPr/>
          <a:lstStyle/>
          <a:p>
            <a:endParaRPr lang="en-US" dirty="0"/>
          </a:p>
        </p:txBody>
      </p:sp>
      <p:pic>
        <p:nvPicPr>
          <p:cNvPr id="4" name="Picture 3">
            <a:extLst>
              <a:ext uri="{FF2B5EF4-FFF2-40B4-BE49-F238E27FC236}">
                <a16:creationId xmlns:a16="http://schemas.microsoft.com/office/drawing/2014/main" id="{EDDB5A4E-8C7F-4999-8790-6F3CE07D3125}"/>
              </a:ext>
            </a:extLst>
          </p:cNvPr>
          <p:cNvPicPr>
            <a:picLocks noChangeAspect="1"/>
          </p:cNvPicPr>
          <p:nvPr/>
        </p:nvPicPr>
        <p:blipFill>
          <a:blip r:embed="rId3"/>
          <a:stretch>
            <a:fillRect/>
          </a:stretch>
        </p:blipFill>
        <p:spPr>
          <a:xfrm>
            <a:off x="609600" y="1047750"/>
            <a:ext cx="11195428" cy="2741290"/>
          </a:xfrm>
          <a:prstGeom prst="rect">
            <a:avLst/>
          </a:prstGeom>
        </p:spPr>
      </p:pic>
      <p:pic>
        <p:nvPicPr>
          <p:cNvPr id="9" name="Picture 8">
            <a:extLst>
              <a:ext uri="{FF2B5EF4-FFF2-40B4-BE49-F238E27FC236}">
                <a16:creationId xmlns:a16="http://schemas.microsoft.com/office/drawing/2014/main" id="{A77A19D5-B51E-4999-8C9F-E22D08D1010C}"/>
              </a:ext>
            </a:extLst>
          </p:cNvPr>
          <p:cNvPicPr>
            <a:picLocks noChangeAspect="1"/>
          </p:cNvPicPr>
          <p:nvPr/>
        </p:nvPicPr>
        <p:blipFill>
          <a:blip r:embed="rId4"/>
          <a:stretch>
            <a:fillRect/>
          </a:stretch>
        </p:blipFill>
        <p:spPr>
          <a:xfrm>
            <a:off x="1445096" y="4085553"/>
            <a:ext cx="9144000" cy="1885950"/>
          </a:xfrm>
          <a:prstGeom prst="rect">
            <a:avLst/>
          </a:prstGeom>
        </p:spPr>
      </p:pic>
    </p:spTree>
    <p:extLst>
      <p:ext uri="{BB962C8B-B14F-4D97-AF65-F5344CB8AC3E}">
        <p14:creationId xmlns:p14="http://schemas.microsoft.com/office/powerpoint/2010/main" val="4206023408"/>
      </p:ext>
    </p:extLst>
  </p:cSld>
  <p:clrMapOvr>
    <a:masterClrMapping/>
  </p:clrMapOvr>
  <p:transition>
    <p:fade/>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16632"/>
            <a:ext cx="9204101" cy="634605"/>
          </a:xfrm>
        </p:spPr>
        <p:txBody>
          <a:bodyPr vert="horz" lIns="0" tIns="0" rIns="0" bIns="0" rtlCol="0" anchor="t" anchorCtr="0">
            <a:noAutofit/>
          </a:bodyPr>
          <a:lstStyle/>
          <a:p>
            <a:r>
              <a:rPr lang="en-US" sz="2800" dirty="0"/>
              <a:t>Form Handling –onclick event</a:t>
            </a:r>
          </a:p>
        </p:txBody>
      </p:sp>
      <p:pic>
        <p:nvPicPr>
          <p:cNvPr id="2" name="Content Placeholder 1">
            <a:extLst>
              <a:ext uri="{FF2B5EF4-FFF2-40B4-BE49-F238E27FC236}">
                <a16:creationId xmlns:a16="http://schemas.microsoft.com/office/drawing/2014/main" id="{95A9CCAD-75B7-4890-9BA5-47D9BCFF71DA}"/>
              </a:ext>
            </a:extLst>
          </p:cNvPr>
          <p:cNvPicPr>
            <a:picLocks noGrp="1" noChangeAspect="1"/>
          </p:cNvPicPr>
          <p:nvPr>
            <p:ph idx="1"/>
          </p:nvPr>
        </p:nvPicPr>
        <p:blipFill>
          <a:blip r:embed="rId3"/>
          <a:stretch>
            <a:fillRect/>
          </a:stretch>
        </p:blipFill>
        <p:spPr>
          <a:xfrm>
            <a:off x="119336" y="1080438"/>
            <a:ext cx="6759079" cy="3463888"/>
          </a:xfrm>
          <a:prstGeom prst="rect">
            <a:avLst/>
          </a:prstGeom>
        </p:spPr>
      </p:pic>
      <p:pic>
        <p:nvPicPr>
          <p:cNvPr id="6" name="Picture 5">
            <a:extLst>
              <a:ext uri="{FF2B5EF4-FFF2-40B4-BE49-F238E27FC236}">
                <a16:creationId xmlns:a16="http://schemas.microsoft.com/office/drawing/2014/main" id="{BA692EE8-03C4-425F-9F4E-60900ECA2817}"/>
              </a:ext>
            </a:extLst>
          </p:cNvPr>
          <p:cNvPicPr>
            <a:picLocks noChangeAspect="1"/>
          </p:cNvPicPr>
          <p:nvPr/>
        </p:nvPicPr>
        <p:blipFill>
          <a:blip r:embed="rId4"/>
          <a:stretch>
            <a:fillRect/>
          </a:stretch>
        </p:blipFill>
        <p:spPr>
          <a:xfrm>
            <a:off x="6878415" y="1534408"/>
            <a:ext cx="5178067" cy="2555947"/>
          </a:xfrm>
          <a:prstGeom prst="rect">
            <a:avLst/>
          </a:prstGeom>
        </p:spPr>
      </p:pic>
    </p:spTree>
    <p:extLst>
      <p:ext uri="{BB962C8B-B14F-4D97-AF65-F5344CB8AC3E}">
        <p14:creationId xmlns:p14="http://schemas.microsoft.com/office/powerpoint/2010/main" val="3866224245"/>
      </p:ext>
    </p:extLst>
  </p:cSld>
  <p:clrMapOvr>
    <a:masterClrMapping/>
  </p:clrMapOvr>
  <p:transition>
    <p:fade/>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16632"/>
            <a:ext cx="9204101" cy="634605"/>
          </a:xfrm>
        </p:spPr>
        <p:txBody>
          <a:bodyPr vert="horz" lIns="0" tIns="0" rIns="0" bIns="0" rtlCol="0" anchor="t" anchorCtr="0">
            <a:noAutofit/>
          </a:bodyPr>
          <a:lstStyle/>
          <a:p>
            <a:r>
              <a:rPr lang="en-US" sz="2800" dirty="0"/>
              <a:t>Form Handling –</a:t>
            </a:r>
            <a:r>
              <a:rPr lang="en-US" sz="2800" dirty="0" err="1"/>
              <a:t>onchange</a:t>
            </a:r>
            <a:r>
              <a:rPr lang="en-US" sz="2800" dirty="0"/>
              <a:t> event</a:t>
            </a:r>
          </a:p>
        </p:txBody>
      </p:sp>
      <p:sp>
        <p:nvSpPr>
          <p:cNvPr id="4" name="Content Placeholder 3">
            <a:extLst>
              <a:ext uri="{FF2B5EF4-FFF2-40B4-BE49-F238E27FC236}">
                <a16:creationId xmlns:a16="http://schemas.microsoft.com/office/drawing/2014/main" id="{26CCB918-7F0A-4A50-BF38-C5B65680012E}"/>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8CD28CAE-8CFC-4DFE-84FB-9A0AD55A7D3A}"/>
              </a:ext>
            </a:extLst>
          </p:cNvPr>
          <p:cNvPicPr>
            <a:picLocks noChangeAspect="1"/>
          </p:cNvPicPr>
          <p:nvPr/>
        </p:nvPicPr>
        <p:blipFill>
          <a:blip r:embed="rId3"/>
          <a:stretch>
            <a:fillRect/>
          </a:stretch>
        </p:blipFill>
        <p:spPr>
          <a:xfrm>
            <a:off x="6096000" y="1449919"/>
            <a:ext cx="5400675" cy="3152775"/>
          </a:xfrm>
          <a:prstGeom prst="rect">
            <a:avLst/>
          </a:prstGeom>
        </p:spPr>
      </p:pic>
      <p:pic>
        <p:nvPicPr>
          <p:cNvPr id="8" name="Picture 7">
            <a:extLst>
              <a:ext uri="{FF2B5EF4-FFF2-40B4-BE49-F238E27FC236}">
                <a16:creationId xmlns:a16="http://schemas.microsoft.com/office/drawing/2014/main" id="{D39B148E-A722-46E8-B4ED-79D7F8EAC6BA}"/>
              </a:ext>
            </a:extLst>
          </p:cNvPr>
          <p:cNvPicPr>
            <a:picLocks noChangeAspect="1"/>
          </p:cNvPicPr>
          <p:nvPr/>
        </p:nvPicPr>
        <p:blipFill>
          <a:blip r:embed="rId4"/>
          <a:stretch>
            <a:fillRect/>
          </a:stretch>
        </p:blipFill>
        <p:spPr>
          <a:xfrm>
            <a:off x="609600" y="1449919"/>
            <a:ext cx="5295900" cy="2895600"/>
          </a:xfrm>
          <a:prstGeom prst="rect">
            <a:avLst/>
          </a:prstGeom>
        </p:spPr>
      </p:pic>
    </p:spTree>
    <p:extLst>
      <p:ext uri="{BB962C8B-B14F-4D97-AF65-F5344CB8AC3E}">
        <p14:creationId xmlns:p14="http://schemas.microsoft.com/office/powerpoint/2010/main" val="196828506"/>
      </p:ext>
    </p:extLst>
  </p:cSld>
  <p:clrMapOvr>
    <a:masterClrMapping/>
  </p:clrMapOvr>
  <p:transition>
    <p:fade/>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16632"/>
            <a:ext cx="9204101" cy="634605"/>
          </a:xfrm>
        </p:spPr>
        <p:txBody>
          <a:bodyPr vert="horz" lIns="0" tIns="0" rIns="0" bIns="0" rtlCol="0" anchor="t" anchorCtr="0">
            <a:noAutofit/>
          </a:bodyPr>
          <a:lstStyle/>
          <a:p>
            <a:r>
              <a:rPr lang="en-US" sz="2800" dirty="0"/>
              <a:t>Form Handling –</a:t>
            </a:r>
            <a:r>
              <a:rPr lang="en-US" sz="2800" dirty="0" err="1"/>
              <a:t>onchange</a:t>
            </a:r>
            <a:r>
              <a:rPr lang="en-US" sz="2800" dirty="0"/>
              <a:t> event</a:t>
            </a:r>
          </a:p>
        </p:txBody>
      </p:sp>
      <p:pic>
        <p:nvPicPr>
          <p:cNvPr id="2" name="Picture 1">
            <a:extLst>
              <a:ext uri="{FF2B5EF4-FFF2-40B4-BE49-F238E27FC236}">
                <a16:creationId xmlns:a16="http://schemas.microsoft.com/office/drawing/2014/main" id="{A4C02F6A-F1EA-4FA4-80CE-F6BD8736467E}"/>
              </a:ext>
            </a:extLst>
          </p:cNvPr>
          <p:cNvPicPr>
            <a:picLocks noChangeAspect="1"/>
          </p:cNvPicPr>
          <p:nvPr/>
        </p:nvPicPr>
        <p:blipFill>
          <a:blip r:embed="rId3"/>
          <a:stretch>
            <a:fillRect/>
          </a:stretch>
        </p:blipFill>
        <p:spPr>
          <a:xfrm>
            <a:off x="551384" y="1196752"/>
            <a:ext cx="9649072" cy="5525734"/>
          </a:xfrm>
          <a:prstGeom prst="rect">
            <a:avLst/>
          </a:prstGeom>
        </p:spPr>
      </p:pic>
    </p:spTree>
    <p:extLst>
      <p:ext uri="{BB962C8B-B14F-4D97-AF65-F5344CB8AC3E}">
        <p14:creationId xmlns:p14="http://schemas.microsoft.com/office/powerpoint/2010/main" val="2649400543"/>
      </p:ext>
    </p:extLst>
  </p:cSld>
  <p:clrMapOvr>
    <a:masterClrMapping/>
  </p:clrMapOvr>
  <p:transition>
    <p:fade/>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16632"/>
            <a:ext cx="9204101" cy="634605"/>
          </a:xfrm>
        </p:spPr>
        <p:txBody>
          <a:bodyPr vert="horz" lIns="0" tIns="0" rIns="0" bIns="0" rtlCol="0" anchor="t" anchorCtr="0">
            <a:noAutofit/>
          </a:bodyPr>
          <a:lstStyle/>
          <a:p>
            <a:r>
              <a:rPr lang="en-US" sz="2800" dirty="0"/>
              <a:t>Node in DOM</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4" y="1124744"/>
            <a:ext cx="11817382" cy="4409968"/>
          </a:xfrm>
        </p:spPr>
        <p:txBody>
          <a:bodyPr/>
          <a:lstStyle/>
          <a:p>
            <a:r>
              <a:rPr lang="en-US" dirty="0"/>
              <a:t>Any element on a page including text &amp; whitespaces of a DOM structure is known as “NODE.”</a:t>
            </a:r>
          </a:p>
          <a:p>
            <a:r>
              <a:rPr lang="en-US" dirty="0"/>
              <a:t>Nodes can be between HTML Tags.</a:t>
            </a:r>
          </a:p>
          <a:p>
            <a:r>
              <a:rPr lang="en-US" dirty="0"/>
              <a:t>Nodes available in DOM:</a:t>
            </a:r>
          </a:p>
          <a:p>
            <a:pPr lvl="1"/>
            <a:r>
              <a:rPr lang="en-US" sz="2400" dirty="0" err="1"/>
              <a:t>node.childNodes</a:t>
            </a:r>
            <a:endParaRPr lang="en-US" sz="2400" dirty="0"/>
          </a:p>
          <a:p>
            <a:pPr lvl="1"/>
            <a:r>
              <a:rPr lang="en-US" sz="2400" dirty="0" err="1"/>
              <a:t>node.firstChild</a:t>
            </a:r>
            <a:endParaRPr lang="en-US" sz="2400" dirty="0"/>
          </a:p>
          <a:p>
            <a:pPr lvl="1"/>
            <a:r>
              <a:rPr lang="en-US" sz="2400" dirty="0" err="1"/>
              <a:t>node.lastChild</a:t>
            </a:r>
            <a:endParaRPr lang="en-US" sz="2400" dirty="0"/>
          </a:p>
          <a:p>
            <a:pPr lvl="1"/>
            <a:r>
              <a:rPr lang="en-US" sz="2400" dirty="0" err="1"/>
              <a:t>node.parentNode</a:t>
            </a:r>
            <a:endParaRPr lang="en-US" sz="2400" dirty="0"/>
          </a:p>
          <a:p>
            <a:pPr lvl="1"/>
            <a:r>
              <a:rPr lang="en-US" sz="2400" dirty="0" err="1"/>
              <a:t>node.nextSibling</a:t>
            </a:r>
            <a:endParaRPr lang="en-US" sz="2400" dirty="0"/>
          </a:p>
          <a:p>
            <a:pPr lvl="1"/>
            <a:r>
              <a:rPr lang="en-US" sz="2400" dirty="0" err="1"/>
              <a:t>node.previousSibling</a:t>
            </a:r>
            <a:endParaRPr lang="en-US" sz="2400" dirty="0"/>
          </a:p>
        </p:txBody>
      </p:sp>
    </p:spTree>
    <p:extLst>
      <p:ext uri="{BB962C8B-B14F-4D97-AF65-F5344CB8AC3E}">
        <p14:creationId xmlns:p14="http://schemas.microsoft.com/office/powerpoint/2010/main" val="2433368797"/>
      </p:ext>
    </p:extLst>
  </p:cSld>
  <p:clrMapOvr>
    <a:masterClrMapping/>
  </p:clrMapOvr>
  <p:transition>
    <p:fade/>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16632"/>
            <a:ext cx="9204101" cy="634605"/>
          </a:xfrm>
        </p:spPr>
        <p:txBody>
          <a:bodyPr vert="horz" lIns="0" tIns="0" rIns="0" bIns="0" rtlCol="0" anchor="t" anchorCtr="0">
            <a:noAutofit/>
          </a:bodyPr>
          <a:lstStyle/>
          <a:p>
            <a:r>
              <a:rPr lang="en-US" b="0" dirty="0"/>
              <a:t>Adding and Removing Nodes (HTML Elements) </a:t>
            </a:r>
            <a:r>
              <a:rPr lang="en-US" sz="2800" dirty="0"/>
              <a:t>in DOM</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4" y="1124744"/>
            <a:ext cx="11817382" cy="4409968"/>
          </a:xfrm>
        </p:spPr>
        <p:txBody>
          <a:bodyPr/>
          <a:lstStyle/>
          <a:p>
            <a:r>
              <a:rPr lang="en-US" dirty="0"/>
              <a:t>To add a new element to the HTML DOM, you must create the element (element node) first, and then append it to an existing element.</a:t>
            </a:r>
            <a:endParaRPr lang="en-US" sz="2400" dirty="0"/>
          </a:p>
        </p:txBody>
      </p:sp>
      <p:pic>
        <p:nvPicPr>
          <p:cNvPr id="2" name="Picture 1">
            <a:extLst>
              <a:ext uri="{FF2B5EF4-FFF2-40B4-BE49-F238E27FC236}">
                <a16:creationId xmlns:a16="http://schemas.microsoft.com/office/drawing/2014/main" id="{14193262-0062-4B45-BFB6-490285FE145C}"/>
              </a:ext>
            </a:extLst>
          </p:cNvPr>
          <p:cNvPicPr>
            <a:picLocks noChangeAspect="1"/>
          </p:cNvPicPr>
          <p:nvPr/>
        </p:nvPicPr>
        <p:blipFill>
          <a:blip r:embed="rId3"/>
          <a:stretch>
            <a:fillRect/>
          </a:stretch>
        </p:blipFill>
        <p:spPr>
          <a:xfrm>
            <a:off x="183274" y="1909843"/>
            <a:ext cx="7879081" cy="4864256"/>
          </a:xfrm>
          <a:prstGeom prst="rect">
            <a:avLst/>
          </a:prstGeom>
        </p:spPr>
      </p:pic>
      <p:pic>
        <p:nvPicPr>
          <p:cNvPr id="4" name="Picture 3">
            <a:extLst>
              <a:ext uri="{FF2B5EF4-FFF2-40B4-BE49-F238E27FC236}">
                <a16:creationId xmlns:a16="http://schemas.microsoft.com/office/drawing/2014/main" id="{218C503F-A511-43B8-BD89-7AC388587929}"/>
              </a:ext>
            </a:extLst>
          </p:cNvPr>
          <p:cNvPicPr>
            <a:picLocks noChangeAspect="1"/>
          </p:cNvPicPr>
          <p:nvPr/>
        </p:nvPicPr>
        <p:blipFill>
          <a:blip r:embed="rId4"/>
          <a:stretch>
            <a:fillRect/>
          </a:stretch>
        </p:blipFill>
        <p:spPr>
          <a:xfrm>
            <a:off x="8328248" y="1903571"/>
            <a:ext cx="3209925" cy="2438400"/>
          </a:xfrm>
          <a:prstGeom prst="rect">
            <a:avLst/>
          </a:prstGeom>
          <a:ln>
            <a:solidFill>
              <a:schemeClr val="accent2"/>
            </a:solidFill>
          </a:ln>
        </p:spPr>
      </p:pic>
    </p:spTree>
    <p:extLst>
      <p:ext uri="{BB962C8B-B14F-4D97-AF65-F5344CB8AC3E}">
        <p14:creationId xmlns:p14="http://schemas.microsoft.com/office/powerpoint/2010/main" val="358792338"/>
      </p:ext>
    </p:extLst>
  </p:cSld>
  <p:clrMapOvr>
    <a:masterClrMapping/>
  </p:clrMapOvr>
  <p:transition>
    <p:fade/>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16632"/>
            <a:ext cx="9204101" cy="634605"/>
          </a:xfrm>
        </p:spPr>
        <p:txBody>
          <a:bodyPr vert="horz" lIns="0" tIns="0" rIns="0" bIns="0" rtlCol="0" anchor="t" anchorCtr="0">
            <a:noAutofit/>
          </a:bodyPr>
          <a:lstStyle/>
          <a:p>
            <a:r>
              <a:rPr lang="en-US" b="0" dirty="0"/>
              <a:t>Adding and Removing Nodes (HTML Elements) </a:t>
            </a:r>
            <a:r>
              <a:rPr lang="en-US" sz="2800" dirty="0"/>
              <a:t>in DOM</a:t>
            </a:r>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4" y="1124744"/>
            <a:ext cx="11817382" cy="4409968"/>
          </a:xfrm>
        </p:spPr>
        <p:txBody>
          <a:bodyPr/>
          <a:lstStyle/>
          <a:p>
            <a:r>
              <a:rPr lang="en-US" dirty="0"/>
              <a:t>This code creates a new &lt;p&gt; element:</a:t>
            </a:r>
          </a:p>
          <a:p>
            <a:pPr marL="0" indent="0">
              <a:buNone/>
            </a:pPr>
            <a:r>
              <a:rPr lang="en-US" dirty="0"/>
              <a:t>	const para = </a:t>
            </a:r>
            <a:r>
              <a:rPr lang="en-US" dirty="0" err="1"/>
              <a:t>document.createElement</a:t>
            </a:r>
            <a:r>
              <a:rPr lang="en-US" dirty="0"/>
              <a:t>("p");</a:t>
            </a:r>
          </a:p>
          <a:p>
            <a:r>
              <a:rPr lang="en-US" dirty="0"/>
              <a:t>To add text to the &lt;p&gt; element, you must create a text node first. This code creates a text node: const node = </a:t>
            </a:r>
            <a:r>
              <a:rPr lang="en-US" dirty="0" err="1"/>
              <a:t>document.createTextNode</a:t>
            </a:r>
            <a:r>
              <a:rPr lang="en-US" dirty="0"/>
              <a:t>("This is a new paragraph.");</a:t>
            </a:r>
          </a:p>
          <a:p>
            <a:r>
              <a:rPr lang="en-US" dirty="0"/>
              <a:t>Then you must append the text node to the &lt;p&gt; element:</a:t>
            </a:r>
          </a:p>
          <a:p>
            <a:pPr marL="0" indent="0">
              <a:buNone/>
            </a:pPr>
            <a:r>
              <a:rPr lang="en-US" dirty="0"/>
              <a:t>	</a:t>
            </a:r>
            <a:r>
              <a:rPr lang="en-US" dirty="0" err="1"/>
              <a:t>para.appendChild</a:t>
            </a:r>
            <a:r>
              <a:rPr lang="en-US" dirty="0"/>
              <a:t>(node);</a:t>
            </a:r>
          </a:p>
          <a:p>
            <a:r>
              <a:rPr lang="en-US" dirty="0"/>
              <a:t>Finally you must append the new element to an existing </a:t>
            </a:r>
            <a:r>
              <a:rPr lang="en-US" dirty="0" err="1"/>
              <a:t>element.This</a:t>
            </a:r>
            <a:r>
              <a:rPr lang="en-US" dirty="0"/>
              <a:t> code finds an existing element:</a:t>
            </a:r>
          </a:p>
          <a:p>
            <a:pPr marL="0" indent="0">
              <a:buNone/>
            </a:pPr>
            <a:r>
              <a:rPr lang="en-US" dirty="0"/>
              <a:t>	const element = </a:t>
            </a:r>
            <a:r>
              <a:rPr lang="en-US" dirty="0" err="1"/>
              <a:t>document.getElementById</a:t>
            </a:r>
            <a:r>
              <a:rPr lang="en-US" dirty="0"/>
              <a:t>("div1");</a:t>
            </a:r>
          </a:p>
          <a:p>
            <a:r>
              <a:rPr lang="en-US" dirty="0"/>
              <a:t>This code appends the new element to the existing element:</a:t>
            </a:r>
          </a:p>
          <a:p>
            <a:pPr marL="0" indent="0">
              <a:buNone/>
            </a:pPr>
            <a:r>
              <a:rPr lang="en-US" dirty="0"/>
              <a:t>	</a:t>
            </a:r>
            <a:r>
              <a:rPr lang="en-US" dirty="0" err="1"/>
              <a:t>element.appendChild</a:t>
            </a:r>
            <a:r>
              <a:rPr lang="en-US" dirty="0"/>
              <a:t>(para);</a:t>
            </a:r>
            <a:endParaRPr lang="en-US" sz="2400" dirty="0"/>
          </a:p>
        </p:txBody>
      </p:sp>
    </p:spTree>
    <p:extLst>
      <p:ext uri="{BB962C8B-B14F-4D97-AF65-F5344CB8AC3E}">
        <p14:creationId xmlns:p14="http://schemas.microsoft.com/office/powerpoint/2010/main" val="3038191361"/>
      </p:ext>
    </p:extLst>
  </p:cSld>
  <p:clrMapOvr>
    <a:masterClrMapping/>
  </p:clrMapOvr>
  <p:transition>
    <p:fade/>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16632"/>
            <a:ext cx="9204101" cy="634605"/>
          </a:xfrm>
        </p:spPr>
        <p:txBody>
          <a:bodyPr vert="horz" lIns="0" tIns="0" rIns="0" bIns="0" rtlCol="0" anchor="t" anchorCtr="0">
            <a:noAutofit/>
          </a:bodyPr>
          <a:lstStyle/>
          <a:p>
            <a:r>
              <a:rPr lang="en-US" b="0" dirty="0"/>
              <a:t>Insert before in Node</a:t>
            </a:r>
            <a:endParaRPr lang="en-US" sz="2800" dirty="0"/>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4" y="1124744"/>
            <a:ext cx="5184576" cy="4409968"/>
          </a:xfrm>
        </p:spPr>
        <p:txBody>
          <a:bodyPr/>
          <a:lstStyle/>
          <a:p>
            <a:r>
              <a:rPr lang="en-US" dirty="0"/>
              <a:t>This code appends the new element to the existing element:</a:t>
            </a:r>
          </a:p>
          <a:p>
            <a:pPr marL="0" indent="0">
              <a:buNone/>
            </a:pPr>
            <a:r>
              <a:rPr lang="en-US" dirty="0"/>
              <a:t>	</a:t>
            </a:r>
            <a:r>
              <a:rPr lang="en-US" dirty="0" err="1"/>
              <a:t>element.appendChild</a:t>
            </a:r>
            <a:r>
              <a:rPr lang="en-US" dirty="0"/>
              <a:t>(para);</a:t>
            </a:r>
            <a:endParaRPr lang="en-US" sz="2400" dirty="0"/>
          </a:p>
        </p:txBody>
      </p:sp>
      <p:pic>
        <p:nvPicPr>
          <p:cNvPr id="2" name="Picture 1">
            <a:extLst>
              <a:ext uri="{FF2B5EF4-FFF2-40B4-BE49-F238E27FC236}">
                <a16:creationId xmlns:a16="http://schemas.microsoft.com/office/drawing/2014/main" id="{5DCB240E-2CAA-4504-9ADA-755A75BD33DF}"/>
              </a:ext>
            </a:extLst>
          </p:cNvPr>
          <p:cNvPicPr>
            <a:picLocks noChangeAspect="1"/>
          </p:cNvPicPr>
          <p:nvPr/>
        </p:nvPicPr>
        <p:blipFill>
          <a:blip r:embed="rId3"/>
          <a:stretch>
            <a:fillRect/>
          </a:stretch>
        </p:blipFill>
        <p:spPr>
          <a:xfrm>
            <a:off x="5633331" y="1196752"/>
            <a:ext cx="6349941" cy="4824536"/>
          </a:xfrm>
          <a:prstGeom prst="rect">
            <a:avLst/>
          </a:prstGeom>
        </p:spPr>
      </p:pic>
      <p:pic>
        <p:nvPicPr>
          <p:cNvPr id="4" name="Picture 3">
            <a:extLst>
              <a:ext uri="{FF2B5EF4-FFF2-40B4-BE49-F238E27FC236}">
                <a16:creationId xmlns:a16="http://schemas.microsoft.com/office/drawing/2014/main" id="{5E3766DF-192C-440E-AB64-8415A2BD3047}"/>
              </a:ext>
            </a:extLst>
          </p:cNvPr>
          <p:cNvPicPr>
            <a:picLocks noChangeAspect="1"/>
          </p:cNvPicPr>
          <p:nvPr/>
        </p:nvPicPr>
        <p:blipFill>
          <a:blip r:embed="rId4"/>
          <a:stretch>
            <a:fillRect/>
          </a:stretch>
        </p:blipFill>
        <p:spPr>
          <a:xfrm>
            <a:off x="983432" y="3305525"/>
            <a:ext cx="3276600" cy="2247900"/>
          </a:xfrm>
          <a:prstGeom prst="rect">
            <a:avLst/>
          </a:prstGeom>
        </p:spPr>
      </p:pic>
    </p:spTree>
    <p:extLst>
      <p:ext uri="{BB962C8B-B14F-4D97-AF65-F5344CB8AC3E}">
        <p14:creationId xmlns:p14="http://schemas.microsoft.com/office/powerpoint/2010/main" val="966771334"/>
      </p:ext>
    </p:extLst>
  </p:cSld>
  <p:clrMapOvr>
    <a:masterClrMapping/>
  </p:clrMapOvr>
  <p:transition>
    <p:fade/>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16632"/>
            <a:ext cx="9204101" cy="634605"/>
          </a:xfrm>
        </p:spPr>
        <p:txBody>
          <a:bodyPr vert="horz" lIns="0" tIns="0" rIns="0" bIns="0" rtlCol="0" anchor="t" anchorCtr="0">
            <a:noAutofit/>
          </a:bodyPr>
          <a:lstStyle/>
          <a:p>
            <a:r>
              <a:rPr lang="en-US" b="0" dirty="0"/>
              <a:t>Remove element in Node</a:t>
            </a:r>
            <a:endParaRPr lang="en-US" sz="2800" dirty="0"/>
          </a:p>
        </p:txBody>
      </p:sp>
      <p:pic>
        <p:nvPicPr>
          <p:cNvPr id="4" name="Picture 3">
            <a:extLst>
              <a:ext uri="{FF2B5EF4-FFF2-40B4-BE49-F238E27FC236}">
                <a16:creationId xmlns:a16="http://schemas.microsoft.com/office/drawing/2014/main" id="{5E3766DF-192C-440E-AB64-8415A2BD3047}"/>
              </a:ext>
            </a:extLst>
          </p:cNvPr>
          <p:cNvPicPr>
            <a:picLocks noChangeAspect="1"/>
          </p:cNvPicPr>
          <p:nvPr/>
        </p:nvPicPr>
        <p:blipFill>
          <a:blip r:embed="rId3"/>
          <a:stretch>
            <a:fillRect/>
          </a:stretch>
        </p:blipFill>
        <p:spPr>
          <a:xfrm>
            <a:off x="623392" y="1201505"/>
            <a:ext cx="3276600" cy="2247900"/>
          </a:xfrm>
          <a:prstGeom prst="rect">
            <a:avLst/>
          </a:prstGeom>
        </p:spPr>
      </p:pic>
      <p:pic>
        <p:nvPicPr>
          <p:cNvPr id="6" name="Picture 5">
            <a:extLst>
              <a:ext uri="{FF2B5EF4-FFF2-40B4-BE49-F238E27FC236}">
                <a16:creationId xmlns:a16="http://schemas.microsoft.com/office/drawing/2014/main" id="{FC4D2816-284F-46A0-AEAB-1B03ABBD7A78}"/>
              </a:ext>
            </a:extLst>
          </p:cNvPr>
          <p:cNvPicPr>
            <a:picLocks noChangeAspect="1"/>
          </p:cNvPicPr>
          <p:nvPr/>
        </p:nvPicPr>
        <p:blipFill>
          <a:blip r:embed="rId4"/>
          <a:stretch>
            <a:fillRect/>
          </a:stretch>
        </p:blipFill>
        <p:spPr>
          <a:xfrm>
            <a:off x="4727848" y="1124744"/>
            <a:ext cx="7226133" cy="4752528"/>
          </a:xfrm>
          <a:prstGeom prst="rect">
            <a:avLst/>
          </a:prstGeom>
        </p:spPr>
      </p:pic>
      <p:pic>
        <p:nvPicPr>
          <p:cNvPr id="7" name="Picture 6">
            <a:extLst>
              <a:ext uri="{FF2B5EF4-FFF2-40B4-BE49-F238E27FC236}">
                <a16:creationId xmlns:a16="http://schemas.microsoft.com/office/drawing/2014/main" id="{92A5700B-62F8-4A92-BE78-D071B0454F4D}"/>
              </a:ext>
            </a:extLst>
          </p:cNvPr>
          <p:cNvPicPr>
            <a:picLocks noChangeAspect="1"/>
          </p:cNvPicPr>
          <p:nvPr/>
        </p:nvPicPr>
        <p:blipFill>
          <a:blip r:embed="rId5"/>
          <a:stretch>
            <a:fillRect/>
          </a:stretch>
        </p:blipFill>
        <p:spPr>
          <a:xfrm>
            <a:off x="623392" y="3896825"/>
            <a:ext cx="3162300" cy="2219325"/>
          </a:xfrm>
          <a:prstGeom prst="rect">
            <a:avLst/>
          </a:prstGeom>
          <a:ln>
            <a:solidFill>
              <a:schemeClr val="accent2"/>
            </a:solidFill>
          </a:ln>
        </p:spPr>
      </p:pic>
    </p:spTree>
    <p:extLst>
      <p:ext uri="{BB962C8B-B14F-4D97-AF65-F5344CB8AC3E}">
        <p14:creationId xmlns:p14="http://schemas.microsoft.com/office/powerpoint/2010/main" val="72396824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pPr algn="ctr"/>
            <a:r>
              <a:rPr lang="en-US" sz="2800" dirty="0"/>
              <a:t>Exploring CSS Selectors-</a:t>
            </a:r>
            <a:r>
              <a:rPr lang="en-IN" sz="2800" dirty="0"/>
              <a:t> class selector -Example</a:t>
            </a:r>
            <a:endParaRPr lang="en-US" sz="2800" dirty="0"/>
          </a:p>
        </p:txBody>
      </p:sp>
      <p:sp>
        <p:nvSpPr>
          <p:cNvPr id="6" name="Content Placeholder 2">
            <a:extLst>
              <a:ext uri="{FF2B5EF4-FFF2-40B4-BE49-F238E27FC236}">
                <a16:creationId xmlns:a16="http://schemas.microsoft.com/office/drawing/2014/main" id="{B81F13C1-3EAB-49E7-B433-53E2F1B10943}"/>
              </a:ext>
            </a:extLst>
          </p:cNvPr>
          <p:cNvSpPr>
            <a:spLocks noGrp="1"/>
          </p:cNvSpPr>
          <p:nvPr>
            <p:ph idx="1"/>
          </p:nvPr>
        </p:nvSpPr>
        <p:spPr>
          <a:xfrm>
            <a:off x="767408" y="1196753"/>
            <a:ext cx="10814992" cy="4926236"/>
          </a:xfrm>
        </p:spPr>
        <p:txBody>
          <a:bodyPr>
            <a:normAutofit fontScale="70000" lnSpcReduction="20000"/>
          </a:bodyPr>
          <a:lstStyle/>
          <a:p>
            <a:pPr marL="0" indent="0">
              <a:buNone/>
              <a:defRPr/>
            </a:pPr>
            <a:r>
              <a:rPr lang="en-IN" dirty="0"/>
              <a:t>&lt;!DOCTYPE html&gt;</a:t>
            </a:r>
          </a:p>
          <a:p>
            <a:pPr marL="0" indent="0">
              <a:buNone/>
              <a:defRPr/>
            </a:pPr>
            <a:r>
              <a:rPr lang="en-IN" dirty="0"/>
              <a:t>&lt;html </a:t>
            </a:r>
            <a:r>
              <a:rPr lang="en-IN" dirty="0" err="1"/>
              <a:t>lang</a:t>
            </a:r>
            <a:r>
              <a:rPr lang="en-IN" dirty="0"/>
              <a:t> = ″</a:t>
            </a:r>
            <a:r>
              <a:rPr lang="en-IN" dirty="0" err="1"/>
              <a:t>en</a:t>
            </a:r>
            <a:r>
              <a:rPr lang="en-IN" dirty="0"/>
              <a:t>″&gt;  &lt;head&gt;    &lt;title&gt; </a:t>
            </a:r>
            <a:r>
              <a:rPr lang="en-IN" dirty="0" err="1"/>
              <a:t>sjc</a:t>
            </a:r>
            <a:r>
              <a:rPr lang="en-IN" dirty="0"/>
              <a:t>&lt;/title&gt;   &lt;meta charset = ″utf-8″ /&gt;</a:t>
            </a:r>
          </a:p>
          <a:p>
            <a:pPr marL="0" indent="0">
              <a:buNone/>
              <a:defRPr/>
            </a:pPr>
            <a:r>
              <a:rPr lang="en-IN" dirty="0">
                <a:solidFill>
                  <a:srgbClr val="FF0000"/>
                </a:solidFill>
              </a:rPr>
              <a:t>&lt;style type = "text/</a:t>
            </a:r>
            <a:r>
              <a:rPr lang="en-IN" dirty="0" err="1">
                <a:solidFill>
                  <a:srgbClr val="FF0000"/>
                </a:solidFill>
              </a:rPr>
              <a:t>css</a:t>
            </a:r>
            <a:r>
              <a:rPr lang="en-IN" dirty="0">
                <a:solidFill>
                  <a:srgbClr val="FF0000"/>
                </a:solidFill>
              </a:rPr>
              <a:t>"&gt; </a:t>
            </a:r>
          </a:p>
          <a:p>
            <a:pPr marL="0" indent="0">
              <a:buNone/>
              <a:defRPr/>
            </a:pPr>
            <a:r>
              <a:rPr lang="en-IN" dirty="0" err="1">
                <a:solidFill>
                  <a:srgbClr val="FF0000"/>
                </a:solidFill>
              </a:rPr>
              <a:t>p.regtext</a:t>
            </a:r>
            <a:r>
              <a:rPr lang="en-IN" dirty="0">
                <a:solidFill>
                  <a:srgbClr val="FF0000"/>
                </a:solidFill>
              </a:rPr>
              <a:t> {font-family: Times; font-size: 14pt; width: 800px} </a:t>
            </a:r>
          </a:p>
          <a:p>
            <a:pPr marL="0" indent="0">
              <a:buNone/>
              <a:defRPr/>
            </a:pPr>
            <a:r>
              <a:rPr lang="en-IN" dirty="0" err="1">
                <a:solidFill>
                  <a:srgbClr val="FF0000"/>
                </a:solidFill>
              </a:rPr>
              <a:t>p.abstext</a:t>
            </a:r>
            <a:r>
              <a:rPr lang="en-IN" dirty="0">
                <a:solidFill>
                  <a:srgbClr val="FF0000"/>
                </a:solidFill>
              </a:rPr>
              <a:t> { position: </a:t>
            </a:r>
            <a:r>
              <a:rPr lang="en-IN" dirty="0" err="1">
                <a:solidFill>
                  <a:srgbClr val="FF0000"/>
                </a:solidFill>
              </a:rPr>
              <a:t>absolute;top</a:t>
            </a:r>
            <a:r>
              <a:rPr lang="en-IN" dirty="0">
                <a:solidFill>
                  <a:srgbClr val="FF0000"/>
                </a:solidFill>
              </a:rPr>
              <a:t>: 125px; left: 50px; font-family: Times; font-size: 24pt; font-style: italic; width: 500px} </a:t>
            </a:r>
          </a:p>
          <a:p>
            <a:pPr marL="0" indent="0">
              <a:buNone/>
              <a:defRPr/>
            </a:pPr>
            <a:r>
              <a:rPr lang="en-IN" dirty="0">
                <a:solidFill>
                  <a:srgbClr val="FF0000"/>
                </a:solidFill>
              </a:rPr>
              <a:t>&lt;/style&gt; </a:t>
            </a:r>
            <a:r>
              <a:rPr lang="en-IN" dirty="0"/>
              <a:t>&lt;/head&gt; &lt;body&gt; </a:t>
            </a:r>
          </a:p>
          <a:p>
            <a:pPr marL="0" indent="0">
              <a:buNone/>
              <a:defRPr/>
            </a:pPr>
            <a:r>
              <a:rPr lang="en-IN" dirty="0"/>
              <a:t>&lt;p </a:t>
            </a:r>
            <a:r>
              <a:rPr lang="en-IN" dirty="0">
                <a:solidFill>
                  <a:srgbClr val="FF0000"/>
                </a:solidFill>
              </a:rPr>
              <a:t>class = "</a:t>
            </a:r>
            <a:r>
              <a:rPr lang="en-IN" dirty="0" err="1">
                <a:solidFill>
                  <a:srgbClr val="FF0000"/>
                </a:solidFill>
              </a:rPr>
              <a:t>abstext</a:t>
            </a:r>
            <a:r>
              <a:rPr lang="en-IN" dirty="0"/>
              <a:t>"&gt; APPLES ARE GOOD FOR YOU &lt;/p&gt; </a:t>
            </a:r>
          </a:p>
          <a:p>
            <a:pPr marL="0" indent="0">
              <a:buNone/>
              <a:defRPr/>
            </a:pPr>
            <a:r>
              <a:rPr lang="en-IN" dirty="0"/>
              <a:t>&lt;p </a:t>
            </a:r>
            <a:r>
              <a:rPr lang="en-IN" dirty="0">
                <a:solidFill>
                  <a:srgbClr val="FF0000"/>
                </a:solidFill>
              </a:rPr>
              <a:t>class = "</a:t>
            </a:r>
            <a:r>
              <a:rPr lang="en-IN" dirty="0" err="1">
                <a:solidFill>
                  <a:srgbClr val="FF0000"/>
                </a:solidFill>
              </a:rPr>
              <a:t>regtext</a:t>
            </a:r>
            <a:r>
              <a:rPr lang="en-IN" dirty="0">
                <a:solidFill>
                  <a:srgbClr val="FF0000"/>
                </a:solidFill>
              </a:rPr>
              <a:t>"&gt; </a:t>
            </a:r>
            <a:r>
              <a:rPr lang="en-IN" dirty="0"/>
              <a:t>Apple is the common name for any tree of the genus </a:t>
            </a:r>
            <a:r>
              <a:rPr lang="en-IN" dirty="0" err="1"/>
              <a:t>Malus</a:t>
            </a:r>
            <a:r>
              <a:rPr lang="en-IN" dirty="0"/>
              <a:t>, of the family </a:t>
            </a:r>
            <a:r>
              <a:rPr lang="en-IN" dirty="0" err="1"/>
              <a:t>Rosaceae</a:t>
            </a:r>
            <a:r>
              <a:rPr lang="en-IN" dirty="0"/>
              <a:t>. Apple trees grow in any of the temperate areas of the world. Some apple blossoms are white, but most have stripes or tints of rose. Some apple blossoms are bright red. Apples have a firm and fleshy structure that grows from the blossom. The </a:t>
            </a:r>
            <a:r>
              <a:rPr lang="en-IN" dirty="0" err="1"/>
              <a:t>colors</a:t>
            </a:r>
            <a:r>
              <a:rPr lang="en-IN" dirty="0"/>
              <a:t> of apples range from green to very dark red. The wood of apple trees is fine-grained and hard. &lt;/p&gt; </a:t>
            </a:r>
          </a:p>
          <a:p>
            <a:pPr marL="0" indent="0">
              <a:buNone/>
              <a:defRPr/>
            </a:pPr>
            <a:r>
              <a:rPr lang="en-IN" dirty="0"/>
              <a:t>&lt;p </a:t>
            </a:r>
            <a:r>
              <a:rPr lang="en-IN" dirty="0">
                <a:solidFill>
                  <a:srgbClr val="FF0000"/>
                </a:solidFill>
              </a:rPr>
              <a:t>class = "</a:t>
            </a:r>
            <a:r>
              <a:rPr lang="en-IN" dirty="0" err="1">
                <a:solidFill>
                  <a:srgbClr val="FF0000"/>
                </a:solidFill>
              </a:rPr>
              <a:t>abstext</a:t>
            </a:r>
            <a:r>
              <a:rPr lang="en-IN" dirty="0"/>
              <a:t>"&gt; ORANGES ARE GOOD IN SUMMER &lt;/p&gt; </a:t>
            </a:r>
          </a:p>
          <a:p>
            <a:pPr marL="0" indent="0">
              <a:buNone/>
              <a:defRPr/>
            </a:pPr>
            <a:r>
              <a:rPr lang="en-IN" dirty="0"/>
              <a:t>&lt;p </a:t>
            </a:r>
            <a:r>
              <a:rPr lang="en-IN" dirty="0">
                <a:solidFill>
                  <a:srgbClr val="FF0000"/>
                </a:solidFill>
              </a:rPr>
              <a:t>class = "</a:t>
            </a:r>
            <a:r>
              <a:rPr lang="en-IN" dirty="0" err="1">
                <a:solidFill>
                  <a:srgbClr val="FF0000"/>
                </a:solidFill>
              </a:rPr>
              <a:t>regtext</a:t>
            </a:r>
            <a:r>
              <a:rPr lang="en-IN" dirty="0">
                <a:solidFill>
                  <a:srgbClr val="FF0000"/>
                </a:solidFill>
              </a:rPr>
              <a:t>"&gt;</a:t>
            </a:r>
            <a:r>
              <a:rPr lang="en-IN" dirty="0"/>
              <a:t> Oranges the common name for any tree of Orange. trees grow in any of the temperate areas of the world. Some </a:t>
            </a:r>
            <a:r>
              <a:rPr lang="en-IN" dirty="0" err="1"/>
              <a:t>orangaes</a:t>
            </a:r>
            <a:r>
              <a:rPr lang="en-IN" dirty="0"/>
              <a:t> blossoms are white, but most have stripes or tints of rose. &lt;/p&gt; </a:t>
            </a:r>
          </a:p>
          <a:p>
            <a:pPr marL="0" indent="0">
              <a:buNone/>
              <a:defRPr/>
            </a:pPr>
            <a:r>
              <a:rPr lang="en-IN" dirty="0"/>
              <a:t>&lt;/body&gt; </a:t>
            </a:r>
          </a:p>
          <a:p>
            <a:pPr marL="0" indent="0">
              <a:buNone/>
              <a:defRPr/>
            </a:pPr>
            <a:r>
              <a:rPr lang="en-IN" dirty="0"/>
              <a:t> &lt;/html&gt; </a:t>
            </a:r>
          </a:p>
          <a:p>
            <a:pPr marL="0" indent="0">
              <a:buNone/>
              <a:defRPr/>
            </a:pPr>
            <a:endParaRPr lang="en-US" dirty="0"/>
          </a:p>
          <a:p>
            <a:pPr>
              <a:defRPr/>
            </a:pPr>
            <a:endParaRPr lang="en-US" dirty="0"/>
          </a:p>
        </p:txBody>
      </p:sp>
    </p:spTree>
    <p:extLst>
      <p:ext uri="{BB962C8B-B14F-4D97-AF65-F5344CB8AC3E}">
        <p14:creationId xmlns:p14="http://schemas.microsoft.com/office/powerpoint/2010/main" val="3057873071"/>
      </p:ext>
    </p:extLst>
  </p:cSld>
  <p:clrMapOvr>
    <a:masterClrMapping/>
  </p:clrMapOvr>
  <p:transition>
    <p:fade/>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16632"/>
            <a:ext cx="9204101" cy="634605"/>
          </a:xfrm>
        </p:spPr>
        <p:txBody>
          <a:bodyPr vert="horz" lIns="0" tIns="0" rIns="0" bIns="0" rtlCol="0" anchor="t" anchorCtr="0">
            <a:noAutofit/>
          </a:bodyPr>
          <a:lstStyle/>
          <a:p>
            <a:r>
              <a:rPr lang="en-US" b="0" dirty="0"/>
              <a:t>Replacing child element in Node</a:t>
            </a:r>
            <a:endParaRPr lang="en-US" sz="2800" dirty="0"/>
          </a:p>
        </p:txBody>
      </p:sp>
      <p:pic>
        <p:nvPicPr>
          <p:cNvPr id="2" name="Picture 1">
            <a:extLst>
              <a:ext uri="{FF2B5EF4-FFF2-40B4-BE49-F238E27FC236}">
                <a16:creationId xmlns:a16="http://schemas.microsoft.com/office/drawing/2014/main" id="{D8ACF670-768E-48F1-A850-1A6D76DB9161}"/>
              </a:ext>
            </a:extLst>
          </p:cNvPr>
          <p:cNvPicPr>
            <a:picLocks noChangeAspect="1"/>
          </p:cNvPicPr>
          <p:nvPr/>
        </p:nvPicPr>
        <p:blipFill>
          <a:blip r:embed="rId3"/>
          <a:stretch>
            <a:fillRect/>
          </a:stretch>
        </p:blipFill>
        <p:spPr>
          <a:xfrm>
            <a:off x="839416" y="1196752"/>
            <a:ext cx="5962650" cy="4914900"/>
          </a:xfrm>
          <a:prstGeom prst="rect">
            <a:avLst/>
          </a:prstGeom>
        </p:spPr>
      </p:pic>
      <p:pic>
        <p:nvPicPr>
          <p:cNvPr id="3" name="Picture 2">
            <a:extLst>
              <a:ext uri="{FF2B5EF4-FFF2-40B4-BE49-F238E27FC236}">
                <a16:creationId xmlns:a16="http://schemas.microsoft.com/office/drawing/2014/main" id="{76360307-B77E-4D22-99B8-50EB79946192}"/>
              </a:ext>
            </a:extLst>
          </p:cNvPr>
          <p:cNvPicPr>
            <a:picLocks noChangeAspect="1"/>
          </p:cNvPicPr>
          <p:nvPr/>
        </p:nvPicPr>
        <p:blipFill>
          <a:blip r:embed="rId4"/>
          <a:stretch>
            <a:fillRect/>
          </a:stretch>
        </p:blipFill>
        <p:spPr>
          <a:xfrm>
            <a:off x="7896200" y="1636176"/>
            <a:ext cx="3228975" cy="1819275"/>
          </a:xfrm>
          <a:prstGeom prst="rect">
            <a:avLst/>
          </a:prstGeom>
        </p:spPr>
      </p:pic>
    </p:spTree>
    <p:extLst>
      <p:ext uri="{BB962C8B-B14F-4D97-AF65-F5344CB8AC3E}">
        <p14:creationId xmlns:p14="http://schemas.microsoft.com/office/powerpoint/2010/main" val="1139087165"/>
      </p:ext>
    </p:extLst>
  </p:cSld>
  <p:clrMapOvr>
    <a:masterClrMapping/>
  </p:clrMapOvr>
  <p:transition>
    <p:fade/>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16632"/>
            <a:ext cx="9204101" cy="634605"/>
          </a:xfrm>
        </p:spPr>
        <p:txBody>
          <a:bodyPr vert="horz" lIns="0" tIns="0" rIns="0" bIns="0" rtlCol="0" anchor="t" anchorCtr="0">
            <a:noAutofit/>
          </a:bodyPr>
          <a:lstStyle/>
          <a:p>
            <a:r>
              <a:rPr lang="en-US" b="0" dirty="0"/>
              <a:t>DOM Collection</a:t>
            </a:r>
            <a:endParaRPr lang="en-US" sz="2800" dirty="0"/>
          </a:p>
        </p:txBody>
      </p:sp>
      <p:sp>
        <p:nvSpPr>
          <p:cNvPr id="3" name="Content Placeholder 2">
            <a:extLst>
              <a:ext uri="{FF2B5EF4-FFF2-40B4-BE49-F238E27FC236}">
                <a16:creationId xmlns:a16="http://schemas.microsoft.com/office/drawing/2014/main" id="{82C844EE-E25D-4C24-A7DD-9569C5980D93}"/>
              </a:ext>
            </a:extLst>
          </p:cNvPr>
          <p:cNvSpPr>
            <a:spLocks noGrp="1"/>
          </p:cNvSpPr>
          <p:nvPr>
            <p:ph idx="1"/>
          </p:nvPr>
        </p:nvSpPr>
        <p:spPr>
          <a:xfrm>
            <a:off x="191344" y="1124744"/>
            <a:ext cx="11817382" cy="4409968"/>
          </a:xfrm>
        </p:spPr>
        <p:txBody>
          <a:bodyPr/>
          <a:lstStyle/>
          <a:p>
            <a:r>
              <a:rPr lang="en-US" dirty="0"/>
              <a:t>The Document Object Model contains several collections, which are groups of related objects on a page.</a:t>
            </a:r>
          </a:p>
          <a:p>
            <a:r>
              <a:rPr lang="en-US" dirty="0"/>
              <a:t> DOM collections are accessed as properties of DOM objects such as the document object or a DOM node.</a:t>
            </a:r>
          </a:p>
          <a:p>
            <a:r>
              <a:rPr lang="en-US" dirty="0"/>
              <a:t>The document object has properties containing the </a:t>
            </a:r>
          </a:p>
          <a:p>
            <a:pPr lvl="1"/>
            <a:r>
              <a:rPr lang="en-US" dirty="0"/>
              <a:t> images collection</a:t>
            </a:r>
          </a:p>
          <a:p>
            <a:pPr lvl="1"/>
            <a:r>
              <a:rPr lang="en-US" dirty="0"/>
              <a:t> links collection </a:t>
            </a:r>
          </a:p>
          <a:p>
            <a:pPr lvl="1"/>
            <a:r>
              <a:rPr lang="en-US" dirty="0"/>
              <a:t> forms collection</a:t>
            </a:r>
          </a:p>
          <a:p>
            <a:pPr lvl="1"/>
            <a:r>
              <a:rPr lang="en-US" dirty="0"/>
              <a:t> anchors collection </a:t>
            </a:r>
          </a:p>
          <a:p>
            <a:r>
              <a:rPr lang="en-US" dirty="0"/>
              <a:t>These collections contain all the elements of the corresponding type on the page</a:t>
            </a:r>
          </a:p>
        </p:txBody>
      </p:sp>
    </p:spTree>
    <p:extLst>
      <p:ext uri="{BB962C8B-B14F-4D97-AF65-F5344CB8AC3E}">
        <p14:creationId xmlns:p14="http://schemas.microsoft.com/office/powerpoint/2010/main" val="297718389"/>
      </p:ext>
    </p:extLst>
  </p:cSld>
  <p:clrMapOvr>
    <a:masterClrMapping/>
  </p:clrMapOvr>
  <p:transition>
    <p:fade/>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16632"/>
            <a:ext cx="9204101" cy="634605"/>
          </a:xfrm>
        </p:spPr>
        <p:txBody>
          <a:bodyPr vert="horz" lIns="0" tIns="0" rIns="0" bIns="0" rtlCol="0" anchor="t" anchorCtr="0">
            <a:noAutofit/>
          </a:bodyPr>
          <a:lstStyle/>
          <a:p>
            <a:r>
              <a:rPr lang="en-US" b="0" dirty="0"/>
              <a:t>DOM Collection</a:t>
            </a:r>
            <a:endParaRPr lang="en-US" sz="2800" dirty="0"/>
          </a:p>
        </p:txBody>
      </p:sp>
      <p:pic>
        <p:nvPicPr>
          <p:cNvPr id="7" name="Content Placeholder 6">
            <a:extLst>
              <a:ext uri="{FF2B5EF4-FFF2-40B4-BE49-F238E27FC236}">
                <a16:creationId xmlns:a16="http://schemas.microsoft.com/office/drawing/2014/main" id="{30DF468D-8C3A-46B2-AD94-77A28EC80AC1}"/>
              </a:ext>
            </a:extLst>
          </p:cNvPr>
          <p:cNvPicPr>
            <a:picLocks noGrp="1" noChangeAspect="1"/>
          </p:cNvPicPr>
          <p:nvPr>
            <p:ph idx="1"/>
          </p:nvPr>
        </p:nvPicPr>
        <p:blipFill>
          <a:blip r:embed="rId3"/>
          <a:stretch>
            <a:fillRect/>
          </a:stretch>
        </p:blipFill>
        <p:spPr>
          <a:xfrm>
            <a:off x="8400256" y="2146979"/>
            <a:ext cx="3791744" cy="1626201"/>
          </a:xfrm>
          <a:prstGeom prst="rect">
            <a:avLst/>
          </a:prstGeom>
        </p:spPr>
      </p:pic>
      <p:pic>
        <p:nvPicPr>
          <p:cNvPr id="6" name="Picture 5">
            <a:extLst>
              <a:ext uri="{FF2B5EF4-FFF2-40B4-BE49-F238E27FC236}">
                <a16:creationId xmlns:a16="http://schemas.microsoft.com/office/drawing/2014/main" id="{2F36BCD5-F465-49FE-ADFB-E29C06925929}"/>
              </a:ext>
            </a:extLst>
          </p:cNvPr>
          <p:cNvPicPr>
            <a:picLocks noChangeAspect="1"/>
          </p:cNvPicPr>
          <p:nvPr/>
        </p:nvPicPr>
        <p:blipFill>
          <a:blip r:embed="rId4"/>
          <a:stretch>
            <a:fillRect/>
          </a:stretch>
        </p:blipFill>
        <p:spPr>
          <a:xfrm>
            <a:off x="49056" y="-37491"/>
            <a:ext cx="8403530" cy="6225509"/>
          </a:xfrm>
          <a:prstGeom prst="rect">
            <a:avLst/>
          </a:prstGeom>
        </p:spPr>
      </p:pic>
    </p:spTree>
    <p:extLst>
      <p:ext uri="{BB962C8B-B14F-4D97-AF65-F5344CB8AC3E}">
        <p14:creationId xmlns:p14="http://schemas.microsoft.com/office/powerpoint/2010/main" val="16071918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16632"/>
            <a:ext cx="9204101" cy="634605"/>
          </a:xfrm>
        </p:spPr>
        <p:txBody>
          <a:bodyPr vert="horz" lIns="0" tIns="0" rIns="0" bIns="0" rtlCol="0" anchor="t" anchorCtr="0">
            <a:noAutofit/>
          </a:bodyPr>
          <a:lstStyle/>
          <a:p>
            <a:r>
              <a:rPr lang="en-US" b="0" dirty="0"/>
              <a:t>DOM Collection</a:t>
            </a:r>
            <a:endParaRPr lang="en-US" sz="2800" dirty="0"/>
          </a:p>
        </p:txBody>
      </p:sp>
      <p:pic>
        <p:nvPicPr>
          <p:cNvPr id="8" name="Picture 7">
            <a:extLst>
              <a:ext uri="{FF2B5EF4-FFF2-40B4-BE49-F238E27FC236}">
                <a16:creationId xmlns:a16="http://schemas.microsoft.com/office/drawing/2014/main" id="{81139FFD-E422-42D1-8E7F-9167210956A4}"/>
              </a:ext>
            </a:extLst>
          </p:cNvPr>
          <p:cNvPicPr>
            <a:picLocks noChangeAspect="1"/>
          </p:cNvPicPr>
          <p:nvPr/>
        </p:nvPicPr>
        <p:blipFill>
          <a:blip r:embed="rId3"/>
          <a:stretch>
            <a:fillRect/>
          </a:stretch>
        </p:blipFill>
        <p:spPr>
          <a:xfrm>
            <a:off x="257374" y="505942"/>
            <a:ext cx="11677252" cy="6235426"/>
          </a:xfrm>
          <a:prstGeom prst="rect">
            <a:avLst/>
          </a:prstGeom>
        </p:spPr>
      </p:pic>
    </p:spTree>
    <p:extLst>
      <p:ext uri="{BB962C8B-B14F-4D97-AF65-F5344CB8AC3E}">
        <p14:creationId xmlns:p14="http://schemas.microsoft.com/office/powerpoint/2010/main" val="3250746124"/>
      </p:ext>
    </p:extLst>
  </p:cSld>
  <p:clrMapOvr>
    <a:masterClrMapping/>
  </p:clrMapOvr>
  <p:transition>
    <p:fade/>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1199456" y="116632"/>
            <a:ext cx="9204101" cy="634605"/>
          </a:xfrm>
        </p:spPr>
        <p:txBody>
          <a:bodyPr vert="horz" lIns="0" tIns="0" rIns="0" bIns="0" rtlCol="0" anchor="t" anchorCtr="0">
            <a:noAutofit/>
          </a:bodyPr>
          <a:lstStyle/>
          <a:p>
            <a:r>
              <a:rPr lang="en-US" b="0" dirty="0"/>
              <a:t>DOM Collection</a:t>
            </a:r>
            <a:endParaRPr lang="en-US" sz="2800" dirty="0"/>
          </a:p>
        </p:txBody>
      </p:sp>
      <p:pic>
        <p:nvPicPr>
          <p:cNvPr id="3" name="Picture 2">
            <a:extLst>
              <a:ext uri="{FF2B5EF4-FFF2-40B4-BE49-F238E27FC236}">
                <a16:creationId xmlns:a16="http://schemas.microsoft.com/office/drawing/2014/main" id="{DDF413AB-0D4D-4C74-9B98-98AEDB5A76FE}"/>
              </a:ext>
            </a:extLst>
          </p:cNvPr>
          <p:cNvPicPr>
            <a:picLocks noChangeAspect="1"/>
          </p:cNvPicPr>
          <p:nvPr/>
        </p:nvPicPr>
        <p:blipFill>
          <a:blip r:embed="rId3"/>
          <a:stretch>
            <a:fillRect/>
          </a:stretch>
        </p:blipFill>
        <p:spPr>
          <a:xfrm>
            <a:off x="263352" y="1484784"/>
            <a:ext cx="4819650" cy="2695575"/>
          </a:xfrm>
          <a:prstGeom prst="rect">
            <a:avLst/>
          </a:prstGeom>
        </p:spPr>
      </p:pic>
      <p:pic>
        <p:nvPicPr>
          <p:cNvPr id="4" name="Picture 3">
            <a:extLst>
              <a:ext uri="{FF2B5EF4-FFF2-40B4-BE49-F238E27FC236}">
                <a16:creationId xmlns:a16="http://schemas.microsoft.com/office/drawing/2014/main" id="{89E4C8E2-CC48-4720-8C98-2ACE95E4E5DD}"/>
              </a:ext>
            </a:extLst>
          </p:cNvPr>
          <p:cNvPicPr>
            <a:picLocks noChangeAspect="1"/>
          </p:cNvPicPr>
          <p:nvPr/>
        </p:nvPicPr>
        <p:blipFill>
          <a:blip r:embed="rId4"/>
          <a:stretch>
            <a:fillRect/>
          </a:stretch>
        </p:blipFill>
        <p:spPr>
          <a:xfrm>
            <a:off x="5720097" y="-22304"/>
            <a:ext cx="6471903" cy="6858000"/>
          </a:xfrm>
          <a:prstGeom prst="rect">
            <a:avLst/>
          </a:prstGeom>
        </p:spPr>
      </p:pic>
    </p:spTree>
    <p:extLst>
      <p:ext uri="{BB962C8B-B14F-4D97-AF65-F5344CB8AC3E}">
        <p14:creationId xmlns:p14="http://schemas.microsoft.com/office/powerpoint/2010/main" val="575589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pPr algn="ctr"/>
            <a:r>
              <a:rPr lang="en-IN" dirty="0"/>
              <a:t>Thank You</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824" y="692696"/>
            <a:ext cx="1584176" cy="1531370"/>
          </a:xfrm>
          <a:prstGeom prst="rect">
            <a:avLst/>
          </a:prstGeom>
        </p:spPr>
      </p:pic>
    </p:spTree>
    <p:extLst>
      <p:ext uri="{BB962C8B-B14F-4D97-AF65-F5344CB8AC3E}">
        <p14:creationId xmlns:p14="http://schemas.microsoft.com/office/powerpoint/2010/main" val="13147205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268761"/>
            <a:ext cx="10657184" cy="1512168"/>
          </a:xfrm>
        </p:spPr>
        <p:txBody>
          <a:bodyPr/>
          <a:lstStyle/>
          <a:p>
            <a:pPr algn="just"/>
            <a:r>
              <a:rPr lang="en-US" dirty="0"/>
              <a:t> (CSS, JavaScript) Introduction to Stylesheets : Introduction to CSS-Basic syntax and structure-Inline Styles, Embedded Style Sheets, Conflict Resolution, Linking External Style Sheets-Exploring CSS Selectors-Properties, values, Positioning Elements: Absolute Positioning, Relative Positioning - Backgrounds-List Styles-Element Dimensions- Table Layouts-Box Model and Text Flow-div and span -Basics of Responsive CSS, Media port &amp; Media Queries.</a:t>
            </a:r>
          </a:p>
          <a:p>
            <a:pPr algn="just"/>
            <a:r>
              <a:rPr lang="en-US" dirty="0"/>
              <a:t>Introduction to JavaScript : Introduction to Scripting- Programming fundamentals of JavaScript -Obtaining User Input with prompt Dialogs-Arithmetic-Decision Making -Control Statements - Functions -Arrays -Objects -Document Object Model (DOM) -Form processing</a:t>
            </a:r>
            <a:endParaRPr lang="en-GB" alt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r>
              <a:rPr lang="en-US" dirty="0">
                <a:latin typeface="Armata" panose="020B0503040500060204" pitchFamily="34" charset="0"/>
              </a:rPr>
              <a:t>Module 2  (CO2,</a:t>
            </a:r>
            <a:r>
              <a:rPr lang="en-IN" dirty="0"/>
              <a:t> Cognitive Knowledge Level: Apply</a:t>
            </a:r>
            <a:r>
              <a:rPr lang="en-US" dirty="0">
                <a:latin typeface="Armata" panose="020B0503040500060204" pitchFamily="34" charset="0"/>
              </a:rPr>
              <a:t>)</a:t>
            </a:r>
          </a:p>
        </p:txBody>
      </p:sp>
    </p:spTree>
    <p:extLst>
      <p:ext uri="{BB962C8B-B14F-4D97-AF65-F5344CB8AC3E}">
        <p14:creationId xmlns:p14="http://schemas.microsoft.com/office/powerpoint/2010/main" val="4131299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767408" y="1124744"/>
            <a:ext cx="10945216" cy="4680520"/>
          </a:xfrm>
        </p:spPr>
        <p:txBody>
          <a:bodyPr/>
          <a:lstStyle/>
          <a:p>
            <a:pPr>
              <a:defRPr/>
            </a:pPr>
            <a:r>
              <a:rPr lang="en-IN" dirty="0"/>
              <a:t>A generic class can be defined if you want a </a:t>
            </a:r>
            <a:r>
              <a:rPr lang="en-IN" b="1" dirty="0">
                <a:solidFill>
                  <a:srgbClr val="FF0000"/>
                </a:solidFill>
              </a:rPr>
              <a:t>style to apply to more than one kind of tag</a:t>
            </a:r>
            <a:r>
              <a:rPr lang="en-IN" dirty="0"/>
              <a:t>. </a:t>
            </a:r>
            <a:endParaRPr lang="en-US" dirty="0"/>
          </a:p>
          <a:p>
            <a:pPr>
              <a:defRPr/>
            </a:pPr>
            <a:r>
              <a:rPr lang="en-IN" dirty="0"/>
              <a:t>A </a:t>
            </a:r>
            <a:r>
              <a:rPr lang="en-IN" dirty="0">
                <a:solidFill>
                  <a:srgbClr val="FF0000"/>
                </a:solidFill>
              </a:rPr>
              <a:t>generic class must be named, and the name must begin with a period without a tag </a:t>
            </a:r>
            <a:endParaRPr lang="en-US" dirty="0">
              <a:solidFill>
                <a:srgbClr val="FF0000"/>
              </a:solidFill>
            </a:endParaRPr>
          </a:p>
          <a:p>
            <a:pPr>
              <a:defRPr/>
            </a:pPr>
            <a:r>
              <a:rPr lang="en-IN" dirty="0"/>
              <a:t> Example: .really-big { … } </a:t>
            </a:r>
            <a:endParaRPr lang="en-US" dirty="0"/>
          </a:p>
          <a:p>
            <a:pPr marL="0" indent="0">
              <a:buNone/>
              <a:defRPr/>
            </a:pPr>
            <a:r>
              <a:rPr lang="en-IN" dirty="0"/>
              <a:t>&lt;h1 class = "really-big"&gt; SJCET ADMISSION&lt;/h1&gt;... </a:t>
            </a:r>
            <a:endParaRPr lang="en-US" dirty="0"/>
          </a:p>
          <a:p>
            <a:pPr marL="0" indent="0">
              <a:buNone/>
              <a:defRPr/>
            </a:pPr>
            <a:r>
              <a:rPr lang="en-IN" dirty="0"/>
              <a:t>&lt;p class = "really-big"&gt; SJCET BTECH ADMISSION 2022… &lt;/p&gt; </a:t>
            </a:r>
          </a:p>
          <a:p>
            <a:pPr marL="0" indent="0">
              <a:buNone/>
              <a:defRPr/>
            </a:pPr>
            <a:r>
              <a:rPr lang="en-IN" dirty="0"/>
              <a:t>&lt;h2 class = "really-big"&gt; SJCET BHRM ADMISSION 2022… &lt;/h2&gt;</a:t>
            </a:r>
          </a:p>
          <a:p>
            <a:pPr marL="0" indent="0">
              <a:buNone/>
              <a:defRPr/>
            </a:pPr>
            <a:r>
              <a:rPr lang="en-IN" dirty="0"/>
              <a:t>&lt;h3 class = "really-big"&gt; SJCET PG ADMISSION 2022… &lt;/h3&gt;</a:t>
            </a:r>
            <a:endParaRPr lang="en-US" dirty="0"/>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r>
              <a:rPr lang="en-US" sz="2800" dirty="0"/>
              <a:t>Generic Selector</a:t>
            </a:r>
            <a:endParaRPr lang="en-US" dirty="0">
              <a:latin typeface="Armata" panose="020B0503040500060204" pitchFamily="34" charset="0"/>
            </a:endParaRPr>
          </a:p>
        </p:txBody>
      </p:sp>
    </p:spTree>
    <p:extLst>
      <p:ext uri="{BB962C8B-B14F-4D97-AF65-F5344CB8AC3E}">
        <p14:creationId xmlns:p14="http://schemas.microsoft.com/office/powerpoint/2010/main" val="2166104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r>
              <a:rPr lang="en-US" sz="2800" dirty="0"/>
              <a:t>Generic Selector</a:t>
            </a:r>
            <a:endParaRPr lang="en-US" dirty="0">
              <a:latin typeface="Armata" panose="020B0503040500060204" pitchFamily="34" charset="0"/>
            </a:endParaRPr>
          </a:p>
        </p:txBody>
      </p:sp>
      <p:sp>
        <p:nvSpPr>
          <p:cNvPr id="6" name="Content Placeholder 2">
            <a:extLst>
              <a:ext uri="{FF2B5EF4-FFF2-40B4-BE49-F238E27FC236}">
                <a16:creationId xmlns:a16="http://schemas.microsoft.com/office/drawing/2014/main" id="{1707E0B5-DED9-47A2-9D2A-58E2EB515B98}"/>
              </a:ext>
            </a:extLst>
          </p:cNvPr>
          <p:cNvSpPr>
            <a:spLocks noGrp="1"/>
          </p:cNvSpPr>
          <p:nvPr>
            <p:ph idx="1"/>
          </p:nvPr>
        </p:nvSpPr>
        <p:spPr>
          <a:xfrm>
            <a:off x="263352" y="1196752"/>
            <a:ext cx="11809312" cy="4769421"/>
          </a:xfrm>
        </p:spPr>
        <p:txBody>
          <a:bodyPr>
            <a:normAutofit fontScale="47500" lnSpcReduction="20000"/>
          </a:bodyPr>
          <a:lstStyle/>
          <a:p>
            <a:pPr marL="0" indent="0">
              <a:buNone/>
              <a:defRPr/>
            </a:pPr>
            <a:r>
              <a:rPr lang="en-IN" sz="3800" dirty="0"/>
              <a:t>&lt;!DOCTYPE html&gt;&lt;html </a:t>
            </a:r>
            <a:r>
              <a:rPr lang="en-IN" sz="3800" dirty="0" err="1"/>
              <a:t>lang</a:t>
            </a:r>
            <a:r>
              <a:rPr lang="en-IN" sz="3800" dirty="0"/>
              <a:t> = ″</a:t>
            </a:r>
            <a:r>
              <a:rPr lang="en-IN" sz="3800" dirty="0" err="1"/>
              <a:t>en</a:t>
            </a:r>
            <a:r>
              <a:rPr lang="en-IN" sz="3800" dirty="0"/>
              <a:t>″&gt;  </a:t>
            </a:r>
            <a:br>
              <a:rPr lang="en-IN" sz="3800" dirty="0"/>
            </a:br>
            <a:r>
              <a:rPr lang="en-IN" sz="3800" dirty="0"/>
              <a:t>&lt;head&gt; &lt;title&gt; </a:t>
            </a:r>
            <a:r>
              <a:rPr lang="en-IN" sz="3800" dirty="0" err="1"/>
              <a:t>sjc</a:t>
            </a:r>
            <a:r>
              <a:rPr lang="en-IN" sz="3800" dirty="0"/>
              <a:t>&lt;/title&gt;    &lt;meta charset = ″utf-8″ /&gt;</a:t>
            </a:r>
          </a:p>
          <a:p>
            <a:pPr marL="0" indent="0">
              <a:buNone/>
              <a:defRPr/>
            </a:pPr>
            <a:r>
              <a:rPr lang="en-IN" sz="3800" dirty="0">
                <a:solidFill>
                  <a:srgbClr val="FF0000"/>
                </a:solidFill>
              </a:rPr>
              <a:t>&lt;style type = "text/</a:t>
            </a:r>
            <a:r>
              <a:rPr lang="en-IN" sz="3800" dirty="0" err="1">
                <a:solidFill>
                  <a:srgbClr val="FF0000"/>
                </a:solidFill>
              </a:rPr>
              <a:t>css</a:t>
            </a:r>
            <a:r>
              <a:rPr lang="en-IN" sz="3800" dirty="0">
                <a:solidFill>
                  <a:srgbClr val="FF0000"/>
                </a:solidFill>
              </a:rPr>
              <a:t>"&gt; </a:t>
            </a:r>
          </a:p>
          <a:p>
            <a:pPr marL="0" indent="0">
              <a:buNone/>
              <a:defRPr/>
            </a:pPr>
            <a:r>
              <a:rPr lang="en-IN" sz="3800" dirty="0">
                <a:solidFill>
                  <a:srgbClr val="FF0000"/>
                </a:solidFill>
              </a:rPr>
              <a:t>.</a:t>
            </a:r>
            <a:r>
              <a:rPr lang="en-IN" sz="3800" dirty="0" err="1">
                <a:solidFill>
                  <a:srgbClr val="FF0000"/>
                </a:solidFill>
              </a:rPr>
              <a:t>regtext</a:t>
            </a:r>
            <a:r>
              <a:rPr lang="en-IN" sz="3800" dirty="0">
                <a:solidFill>
                  <a:srgbClr val="FF0000"/>
                </a:solidFill>
              </a:rPr>
              <a:t> {font-family: Times; font-size: 14pt; width: 800px} </a:t>
            </a:r>
          </a:p>
          <a:p>
            <a:pPr marL="0" indent="0">
              <a:buNone/>
              <a:defRPr/>
            </a:pPr>
            <a:r>
              <a:rPr lang="en-IN" sz="3800" dirty="0">
                <a:solidFill>
                  <a:srgbClr val="FF0000"/>
                </a:solidFill>
              </a:rPr>
              <a:t>.</a:t>
            </a:r>
            <a:r>
              <a:rPr lang="en-IN" sz="3800" dirty="0" err="1">
                <a:solidFill>
                  <a:srgbClr val="FF0000"/>
                </a:solidFill>
              </a:rPr>
              <a:t>admstext</a:t>
            </a:r>
            <a:r>
              <a:rPr lang="en-IN" sz="3800" dirty="0">
                <a:solidFill>
                  <a:srgbClr val="FF0000"/>
                </a:solidFill>
              </a:rPr>
              <a:t> { position: </a:t>
            </a:r>
            <a:r>
              <a:rPr lang="en-IN" sz="3800" dirty="0" err="1">
                <a:solidFill>
                  <a:srgbClr val="FF0000"/>
                </a:solidFill>
              </a:rPr>
              <a:t>absolute;top</a:t>
            </a:r>
            <a:r>
              <a:rPr lang="en-IN" sz="3800" dirty="0">
                <a:solidFill>
                  <a:srgbClr val="FF0000"/>
                </a:solidFill>
              </a:rPr>
              <a:t>: 125px; left: 50px; font-family: Times; font-size: 24pt; font-style: italic; width: 500px} </a:t>
            </a:r>
          </a:p>
          <a:p>
            <a:pPr marL="0" indent="0">
              <a:buNone/>
              <a:defRPr/>
            </a:pPr>
            <a:r>
              <a:rPr lang="en-IN" sz="3800" dirty="0">
                <a:solidFill>
                  <a:srgbClr val="FF0000"/>
                </a:solidFill>
              </a:rPr>
              <a:t>&lt;/style&gt;</a:t>
            </a:r>
          </a:p>
          <a:p>
            <a:pPr marL="0" indent="0">
              <a:buNone/>
              <a:defRPr/>
            </a:pPr>
            <a:r>
              <a:rPr lang="en-IN" sz="3800" dirty="0">
                <a:solidFill>
                  <a:srgbClr val="FF0000"/>
                </a:solidFill>
              </a:rPr>
              <a:t> </a:t>
            </a:r>
            <a:r>
              <a:rPr lang="en-IN" sz="3800" dirty="0"/>
              <a:t>&lt;/head&gt;</a:t>
            </a:r>
          </a:p>
          <a:p>
            <a:pPr marL="0" indent="0">
              <a:buNone/>
              <a:defRPr/>
            </a:pPr>
            <a:r>
              <a:rPr lang="en-IN" sz="3800" dirty="0"/>
              <a:t> &lt;body&gt;</a:t>
            </a:r>
          </a:p>
          <a:p>
            <a:pPr marL="366713" lvl="1" indent="0">
              <a:buNone/>
              <a:defRPr/>
            </a:pPr>
            <a:r>
              <a:rPr lang="en-IN" sz="3800" dirty="0"/>
              <a:t> &lt;h1 class = “</a:t>
            </a:r>
            <a:r>
              <a:rPr lang="en-IN" sz="3800" dirty="0" err="1"/>
              <a:t>admstext</a:t>
            </a:r>
            <a:r>
              <a:rPr lang="en-IN" sz="3800" dirty="0"/>
              <a:t>"&gt; SJCET ADMISSION&lt;/h1&gt;.</a:t>
            </a:r>
          </a:p>
          <a:p>
            <a:pPr marL="366713" lvl="1" indent="0">
              <a:buNone/>
              <a:defRPr/>
            </a:pPr>
            <a:r>
              <a:rPr lang="en-IN" sz="3800" dirty="0"/>
              <a:t>&lt;p </a:t>
            </a:r>
            <a:r>
              <a:rPr lang="en-IN" sz="3800" dirty="0">
                <a:solidFill>
                  <a:srgbClr val="FF0000"/>
                </a:solidFill>
              </a:rPr>
              <a:t>class = "</a:t>
            </a:r>
            <a:r>
              <a:rPr lang="en-IN" sz="3800" dirty="0" err="1">
                <a:solidFill>
                  <a:srgbClr val="FF0000"/>
                </a:solidFill>
              </a:rPr>
              <a:t>regtext</a:t>
            </a:r>
            <a:r>
              <a:rPr lang="en-IN" sz="3800" dirty="0">
                <a:solidFill>
                  <a:srgbClr val="FF0000"/>
                </a:solidFill>
              </a:rPr>
              <a:t>"&gt;SJCET</a:t>
            </a:r>
            <a:r>
              <a:rPr lang="en-IN" sz="3800" dirty="0"/>
              <a:t> structure that grows from the blossom. Minority catholic institution .provides </a:t>
            </a:r>
            <a:r>
              <a:rPr lang="en-IN" sz="3800" dirty="0" err="1"/>
              <a:t>Btech</a:t>
            </a:r>
            <a:r>
              <a:rPr lang="en-IN" sz="3800" dirty="0"/>
              <a:t> and </a:t>
            </a:r>
            <a:r>
              <a:rPr lang="en-IN" sz="3800" dirty="0" err="1"/>
              <a:t>MTECh</a:t>
            </a:r>
            <a:r>
              <a:rPr lang="en-IN" sz="3800" dirty="0"/>
              <a:t> courses&lt;/p&gt; </a:t>
            </a:r>
          </a:p>
          <a:p>
            <a:pPr marL="366713" lvl="1" indent="0">
              <a:buNone/>
              <a:defRPr/>
            </a:pPr>
            <a:r>
              <a:rPr lang="en-IN" sz="3800" dirty="0"/>
              <a:t>&lt;p class = “</a:t>
            </a:r>
            <a:r>
              <a:rPr lang="en-IN" sz="3800" dirty="0" err="1"/>
              <a:t>admstext</a:t>
            </a:r>
            <a:r>
              <a:rPr lang="en-IN" sz="3800" dirty="0"/>
              <a:t>"&gt; SJCET BTECH ADMISSION 2022… &lt;/p&gt; </a:t>
            </a:r>
          </a:p>
          <a:p>
            <a:pPr marL="366713" lvl="1" indent="0">
              <a:buNone/>
              <a:defRPr/>
            </a:pPr>
            <a:r>
              <a:rPr lang="en-IN" sz="3800" dirty="0"/>
              <a:t>&lt;p </a:t>
            </a:r>
            <a:r>
              <a:rPr lang="en-IN" sz="3800" dirty="0">
                <a:solidFill>
                  <a:srgbClr val="FF0000"/>
                </a:solidFill>
              </a:rPr>
              <a:t>class = "</a:t>
            </a:r>
            <a:r>
              <a:rPr lang="en-IN" sz="3800" dirty="0" err="1">
                <a:solidFill>
                  <a:srgbClr val="FF0000"/>
                </a:solidFill>
              </a:rPr>
              <a:t>regtext</a:t>
            </a:r>
            <a:r>
              <a:rPr lang="en-IN" sz="3800" dirty="0">
                <a:solidFill>
                  <a:srgbClr val="FF0000"/>
                </a:solidFill>
              </a:rPr>
              <a:t>"&gt;SJHMCT</a:t>
            </a:r>
            <a:r>
              <a:rPr lang="en-IN" sz="3800" dirty="0"/>
              <a:t> hotel management institution . Minority catholic institution .provides BHRM courses&lt;/p&gt; </a:t>
            </a:r>
          </a:p>
          <a:p>
            <a:pPr marL="366713" lvl="1" indent="0">
              <a:buNone/>
              <a:defRPr/>
            </a:pPr>
            <a:r>
              <a:rPr lang="en-IN" sz="3800" dirty="0"/>
              <a:t>&lt;h2 class = “</a:t>
            </a:r>
            <a:r>
              <a:rPr lang="en-IN" sz="3800" dirty="0" err="1"/>
              <a:t>admstext</a:t>
            </a:r>
            <a:r>
              <a:rPr lang="en-IN" sz="3800" dirty="0"/>
              <a:t>"&gt; SJCET BHRM ADMISSION 2022… &lt;/h2&gt;</a:t>
            </a:r>
          </a:p>
          <a:p>
            <a:pPr marL="366713" lvl="1" indent="0">
              <a:buNone/>
              <a:defRPr/>
            </a:pPr>
            <a:r>
              <a:rPr lang="en-IN" sz="3800" dirty="0"/>
              <a:t>&lt;h3 class = “</a:t>
            </a:r>
            <a:r>
              <a:rPr lang="en-IN" sz="3800" dirty="0" err="1"/>
              <a:t>admstext</a:t>
            </a:r>
            <a:r>
              <a:rPr lang="en-IN" sz="3800" dirty="0"/>
              <a:t>"&gt; SJCET PG ADMISSION 2022… &lt;/h3&gt; </a:t>
            </a:r>
          </a:p>
          <a:p>
            <a:pPr marL="366713" lvl="1" indent="0">
              <a:buNone/>
              <a:defRPr/>
            </a:pPr>
            <a:r>
              <a:rPr lang="en-IN" sz="3800" dirty="0"/>
              <a:t>&lt;p </a:t>
            </a:r>
            <a:r>
              <a:rPr lang="en-IN" sz="3800" dirty="0">
                <a:solidFill>
                  <a:srgbClr val="FF0000"/>
                </a:solidFill>
              </a:rPr>
              <a:t>class = "</a:t>
            </a:r>
            <a:r>
              <a:rPr lang="en-IN" sz="3800" dirty="0" err="1">
                <a:solidFill>
                  <a:srgbClr val="FF0000"/>
                </a:solidFill>
              </a:rPr>
              <a:t>admstext</a:t>
            </a:r>
            <a:r>
              <a:rPr lang="en-IN" sz="3800" dirty="0"/>
              <a:t>"&gt; PG courses MTECH,MBA,MTECH available at SJCET&lt;/p&gt; </a:t>
            </a:r>
          </a:p>
          <a:p>
            <a:pPr marL="0" indent="0">
              <a:buNone/>
              <a:defRPr/>
            </a:pPr>
            <a:r>
              <a:rPr lang="en-IN" sz="3800" dirty="0"/>
              <a:t>&lt;/body&gt;  &lt;/html&gt; </a:t>
            </a:r>
          </a:p>
          <a:p>
            <a:pPr marL="0" indent="0">
              <a:buNone/>
              <a:defRPr/>
            </a:pPr>
            <a:endParaRPr lang="en-US" sz="3600" dirty="0"/>
          </a:p>
          <a:p>
            <a:pPr>
              <a:defRPr/>
            </a:pPr>
            <a:endParaRPr lang="en-US" dirty="0"/>
          </a:p>
        </p:txBody>
      </p:sp>
    </p:spTree>
    <p:extLst>
      <p:ext uri="{BB962C8B-B14F-4D97-AF65-F5344CB8AC3E}">
        <p14:creationId xmlns:p14="http://schemas.microsoft.com/office/powerpoint/2010/main" val="273627838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039268"/>
            <a:ext cx="10153128" cy="5126036"/>
          </a:xfrm>
        </p:spPr>
        <p:txBody>
          <a:bodyPr/>
          <a:lstStyle/>
          <a:p>
            <a:pPr>
              <a:defRPr/>
            </a:pPr>
            <a:r>
              <a:rPr lang="en-IN" dirty="0"/>
              <a:t>An id selector allow the </a:t>
            </a:r>
            <a:r>
              <a:rPr lang="en-IN" dirty="0">
                <a:solidFill>
                  <a:srgbClr val="FF0000"/>
                </a:solidFill>
              </a:rPr>
              <a:t>application of a style to one specific element</a:t>
            </a:r>
            <a:r>
              <a:rPr lang="en-IN" dirty="0"/>
              <a:t>.</a:t>
            </a:r>
          </a:p>
          <a:p>
            <a:pPr>
              <a:defRPr/>
            </a:pPr>
            <a:r>
              <a:rPr lang="en-IN" dirty="0"/>
              <a:t>Style specified in the id selector applies to the element with the given id.</a:t>
            </a:r>
          </a:p>
          <a:p>
            <a:pPr marL="469900" indent="-469900"/>
            <a:r>
              <a:rPr lang="en-US" dirty="0"/>
              <a:t>To create an ID for a specific tag, use the property:</a:t>
            </a:r>
          </a:p>
          <a:p>
            <a:pPr marL="471487" lvl="1" indent="0">
              <a:buNone/>
            </a:pPr>
            <a:r>
              <a:rPr lang="en-US" sz="2400" dirty="0">
                <a:solidFill>
                  <a:srgbClr val="FF0000"/>
                </a:solidFill>
              </a:rPr>
              <a:t>&lt;tag id=“</a:t>
            </a:r>
            <a:r>
              <a:rPr lang="en-US" sz="2400" dirty="0" err="1">
                <a:solidFill>
                  <a:srgbClr val="FF0000"/>
                </a:solidFill>
              </a:rPr>
              <a:t>id_name</a:t>
            </a:r>
            <a:r>
              <a:rPr lang="en-US" sz="2400" dirty="0">
                <a:solidFill>
                  <a:srgbClr val="FF0000"/>
                </a:solidFill>
              </a:rPr>
              <a:t>”&gt;</a:t>
            </a:r>
          </a:p>
          <a:p>
            <a:pPr marL="469900" indent="-469900"/>
            <a:r>
              <a:rPr lang="en-US" dirty="0"/>
              <a:t>To apply a style to a specific ID, use:</a:t>
            </a:r>
          </a:p>
          <a:p>
            <a:pPr marL="471487" lvl="1" indent="0">
              <a:buNone/>
            </a:pPr>
            <a:r>
              <a:rPr lang="en-US" sz="2400" dirty="0">
                <a:solidFill>
                  <a:srgbClr val="FF0000"/>
                </a:solidFill>
              </a:rPr>
              <a:t>#</a:t>
            </a:r>
            <a:r>
              <a:rPr lang="en-US" sz="2400" dirty="0" err="1">
                <a:solidFill>
                  <a:srgbClr val="FF0000"/>
                </a:solidFill>
              </a:rPr>
              <a:t>id_name</a:t>
            </a:r>
            <a:r>
              <a:rPr lang="en-US" sz="2400" dirty="0">
                <a:solidFill>
                  <a:srgbClr val="FF0000"/>
                </a:solidFill>
              </a:rPr>
              <a:t> {style attributes and values}</a:t>
            </a:r>
          </a:p>
          <a:p>
            <a:pPr>
              <a:defRPr/>
            </a:pPr>
            <a:r>
              <a:rPr lang="en-IN" dirty="0"/>
              <a:t>The general form of an id selector is as follows : </a:t>
            </a:r>
            <a:endParaRPr lang="en-US" dirty="0"/>
          </a:p>
          <a:p>
            <a:pPr marL="0" indent="0">
              <a:buNone/>
              <a:defRPr/>
            </a:pPr>
            <a:r>
              <a:rPr lang="en-IN" dirty="0"/>
              <a:t>	#</a:t>
            </a:r>
            <a:r>
              <a:rPr lang="en-IN" dirty="0">
                <a:solidFill>
                  <a:srgbClr val="FF0000"/>
                </a:solidFill>
              </a:rPr>
              <a:t>specific-id {property-value list} </a:t>
            </a:r>
            <a:endParaRPr lang="en-US" dirty="0">
              <a:solidFill>
                <a:srgbClr val="FF0000"/>
              </a:solidFill>
            </a:endParaRPr>
          </a:p>
          <a:p>
            <a:pPr marL="0" indent="0">
              <a:buNone/>
              <a:defRPr/>
            </a:pPr>
            <a:r>
              <a:rPr lang="en-IN" dirty="0"/>
              <a:t>Example: </a:t>
            </a:r>
            <a:endParaRPr lang="en-US" dirty="0"/>
          </a:p>
          <a:p>
            <a:pPr marL="0" indent="0">
              <a:buNone/>
              <a:defRPr/>
            </a:pPr>
            <a:r>
              <a:rPr lang="en-IN" dirty="0"/>
              <a:t>#section14 {font-size: 20} specifies a font size of 20 points to the element </a:t>
            </a:r>
            <a:endParaRPr lang="en-US" dirty="0"/>
          </a:p>
          <a:p>
            <a:pPr marL="0" indent="0">
              <a:buNone/>
              <a:defRPr/>
            </a:pPr>
            <a:r>
              <a:rPr lang="en-IN" dirty="0"/>
              <a:t>&lt;h2 id =“section14”&gt; Alice in wonderland&lt;/h2&gt;</a:t>
            </a:r>
            <a:endParaRPr lang="en-US" dirty="0"/>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r>
              <a:rPr lang="en-US" sz="2800" dirty="0"/>
              <a:t>Id Selector</a:t>
            </a:r>
            <a:endParaRPr lang="en-US" dirty="0">
              <a:latin typeface="Armata" panose="020B0503040500060204" pitchFamily="34" charset="0"/>
            </a:endParaRPr>
          </a:p>
        </p:txBody>
      </p:sp>
    </p:spTree>
    <p:extLst>
      <p:ext uri="{BB962C8B-B14F-4D97-AF65-F5344CB8AC3E}">
        <p14:creationId xmlns:p14="http://schemas.microsoft.com/office/powerpoint/2010/main" val="3864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45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45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45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45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r>
              <a:rPr lang="en-US" sz="2800" dirty="0"/>
              <a:t>Id Selector</a:t>
            </a:r>
            <a:endParaRPr lang="en-US" dirty="0">
              <a:latin typeface="Armata" panose="020B0503040500060204" pitchFamily="34" charset="0"/>
            </a:endParaRPr>
          </a:p>
        </p:txBody>
      </p:sp>
      <p:pic>
        <p:nvPicPr>
          <p:cNvPr id="6" name="Content Placeholder 5">
            <a:extLst>
              <a:ext uri="{FF2B5EF4-FFF2-40B4-BE49-F238E27FC236}">
                <a16:creationId xmlns:a16="http://schemas.microsoft.com/office/drawing/2014/main" id="{D44EEAD5-BB18-4B9A-AAA0-6641C570ED97}"/>
              </a:ext>
            </a:extLst>
          </p:cNvPr>
          <p:cNvPicPr>
            <a:picLocks noGrp="1" noChangeAspect="1"/>
          </p:cNvPicPr>
          <p:nvPr>
            <p:ph idx="1"/>
          </p:nvPr>
        </p:nvPicPr>
        <p:blipFill>
          <a:blip r:embed="rId3"/>
          <a:stretch>
            <a:fillRect/>
          </a:stretch>
        </p:blipFill>
        <p:spPr>
          <a:xfrm>
            <a:off x="767408" y="1353913"/>
            <a:ext cx="7055296" cy="4150174"/>
          </a:xfrm>
          <a:prstGeom prst="rect">
            <a:avLst/>
          </a:prstGeom>
          <a:ln>
            <a:solidFill>
              <a:schemeClr val="accent2"/>
            </a:solidFill>
          </a:ln>
        </p:spPr>
      </p:pic>
      <p:pic>
        <p:nvPicPr>
          <p:cNvPr id="4" name="Picture 3">
            <a:extLst>
              <a:ext uri="{FF2B5EF4-FFF2-40B4-BE49-F238E27FC236}">
                <a16:creationId xmlns:a16="http://schemas.microsoft.com/office/drawing/2014/main" id="{1BD3A170-0E6F-4E79-A27B-43C9B055B279}"/>
              </a:ext>
            </a:extLst>
          </p:cNvPr>
          <p:cNvPicPr>
            <a:picLocks noChangeAspect="1"/>
          </p:cNvPicPr>
          <p:nvPr/>
        </p:nvPicPr>
        <p:blipFill>
          <a:blip r:embed="rId4"/>
          <a:stretch>
            <a:fillRect/>
          </a:stretch>
        </p:blipFill>
        <p:spPr>
          <a:xfrm>
            <a:off x="7998692" y="2475083"/>
            <a:ext cx="3657600" cy="933450"/>
          </a:xfrm>
          <a:prstGeom prst="rect">
            <a:avLst/>
          </a:prstGeom>
        </p:spPr>
      </p:pic>
    </p:spTree>
    <p:extLst>
      <p:ext uri="{BB962C8B-B14F-4D97-AF65-F5344CB8AC3E}">
        <p14:creationId xmlns:p14="http://schemas.microsoft.com/office/powerpoint/2010/main" val="118381836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039268"/>
            <a:ext cx="10153128" cy="5126036"/>
          </a:xfrm>
        </p:spPr>
        <p:txBody>
          <a:bodyPr/>
          <a:lstStyle/>
          <a:p>
            <a:r>
              <a:rPr lang="en-IN" dirty="0"/>
              <a:t>The </a:t>
            </a:r>
            <a:r>
              <a:rPr lang="en-IN" dirty="0">
                <a:solidFill>
                  <a:srgbClr val="FF0000"/>
                </a:solidFill>
              </a:rPr>
              <a:t>universal selector, denoted by an asterisk(*), </a:t>
            </a:r>
            <a:r>
              <a:rPr lang="en-IN" dirty="0"/>
              <a:t>which applies style to all elements in the document. </a:t>
            </a:r>
          </a:p>
          <a:p>
            <a:r>
              <a:rPr lang="en-IN" dirty="0"/>
              <a:t>For example: </a:t>
            </a:r>
            <a:br>
              <a:rPr lang="en-US" dirty="0"/>
            </a:br>
            <a:r>
              <a:rPr lang="en-US" dirty="0"/>
              <a:t>*</a:t>
            </a:r>
            <a:r>
              <a:rPr lang="en-IN" dirty="0"/>
              <a:t>{</a:t>
            </a:r>
            <a:r>
              <a:rPr lang="en-IN" dirty="0" err="1"/>
              <a:t>color</a:t>
            </a:r>
            <a:r>
              <a:rPr lang="en-IN" dirty="0"/>
              <a:t>: red;} </a:t>
            </a:r>
            <a:br>
              <a:rPr lang="en-US" dirty="0"/>
            </a:br>
            <a:r>
              <a:rPr lang="en-IN" dirty="0"/>
              <a:t>makes all elements in the document red. </a:t>
            </a:r>
            <a:r>
              <a:rPr lang="en-US" dirty="0"/>
              <a:t>Is not often useful.</a:t>
            </a:r>
          </a:p>
        </p:txBody>
      </p:sp>
      <p:sp>
        <p:nvSpPr>
          <p:cNvPr id="5" name="Title 2"/>
          <p:cNvSpPr>
            <a:spLocks noGrp="1"/>
          </p:cNvSpPr>
          <p:nvPr>
            <p:ph type="title"/>
          </p:nvPr>
        </p:nvSpPr>
        <p:spPr>
          <a:xfrm>
            <a:off x="623391" y="369152"/>
            <a:ext cx="9204101" cy="634605"/>
          </a:xfrm>
        </p:spPr>
        <p:txBody>
          <a:bodyPr vert="horz" lIns="0" tIns="0" rIns="0" bIns="0" rtlCol="0" anchor="t" anchorCtr="0">
            <a:noAutofit/>
          </a:bodyPr>
          <a:lstStyle/>
          <a:p>
            <a:r>
              <a:rPr lang="en-US" sz="2800" dirty="0"/>
              <a:t>Universal Selector</a:t>
            </a:r>
            <a:endParaRPr lang="en-US" dirty="0">
              <a:latin typeface="Armata" panose="020B0503040500060204" pitchFamily="34" charset="0"/>
            </a:endParaRPr>
          </a:p>
        </p:txBody>
      </p:sp>
    </p:spTree>
    <p:extLst>
      <p:ext uri="{BB962C8B-B14F-4D97-AF65-F5344CB8AC3E}">
        <p14:creationId xmlns:p14="http://schemas.microsoft.com/office/powerpoint/2010/main" val="102576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039268"/>
            <a:ext cx="11233248" cy="5126036"/>
          </a:xfrm>
        </p:spPr>
        <p:txBody>
          <a:bodyPr/>
          <a:lstStyle/>
          <a:p>
            <a:r>
              <a:rPr lang="en-US" dirty="0"/>
              <a:t>A pseudo-class is used to define a special state of an element.</a:t>
            </a:r>
          </a:p>
          <a:p>
            <a:r>
              <a:rPr lang="en-US" dirty="0"/>
              <a:t>For example, it can be used to:</a:t>
            </a:r>
          </a:p>
          <a:p>
            <a:pPr lvl="1"/>
            <a:r>
              <a:rPr lang="en-US" dirty="0"/>
              <a:t>Style an element when a user moves the mouse over it</a:t>
            </a:r>
          </a:p>
          <a:p>
            <a:pPr lvl="1"/>
            <a:r>
              <a:rPr lang="en-US" dirty="0"/>
              <a:t>Style visited and unvisited links differently</a:t>
            </a:r>
          </a:p>
          <a:p>
            <a:pPr lvl="1"/>
            <a:r>
              <a:rPr lang="en-US" dirty="0"/>
              <a:t>Style an element when it gets focus</a:t>
            </a:r>
          </a:p>
          <a:p>
            <a:r>
              <a:rPr lang="en-IN" dirty="0"/>
              <a:t>Pseudo classes are styles that apply when something happens, dynamically instead of simply displaying the target element</a:t>
            </a:r>
          </a:p>
          <a:p>
            <a:r>
              <a:rPr lang="en-IN" dirty="0"/>
              <a:t> Names of pseudo classes begin </a:t>
            </a:r>
            <a:r>
              <a:rPr lang="en-IN" dirty="0">
                <a:solidFill>
                  <a:srgbClr val="FF0000"/>
                </a:solidFill>
              </a:rPr>
              <a:t>with colons hover classes </a:t>
            </a:r>
            <a:r>
              <a:rPr lang="en-IN" dirty="0"/>
              <a:t>apply when the mouse cursor is over the element focus classes apply </a:t>
            </a:r>
            <a:r>
              <a:rPr lang="en-IN" dirty="0">
                <a:solidFill>
                  <a:srgbClr val="FF0000"/>
                </a:solidFill>
              </a:rPr>
              <a:t>when an element has focus</a:t>
            </a:r>
            <a:r>
              <a:rPr lang="en-IN" dirty="0"/>
              <a:t> i.e. the mouse cursor is over the element and the left mouse button is clicked</a:t>
            </a:r>
          </a:p>
          <a:p>
            <a:r>
              <a:rPr lang="en-IN" dirty="0"/>
              <a:t>These two pseudo classes are supported by FX2 but IE7 supports only hover</a:t>
            </a:r>
            <a:endParaRPr lang="en-US" dirty="0"/>
          </a:p>
        </p:txBody>
      </p:sp>
      <p:sp>
        <p:nvSpPr>
          <p:cNvPr id="5" name="Title 2"/>
          <p:cNvSpPr>
            <a:spLocks noGrp="1"/>
          </p:cNvSpPr>
          <p:nvPr>
            <p:ph type="title"/>
          </p:nvPr>
        </p:nvSpPr>
        <p:spPr>
          <a:xfrm>
            <a:off x="623391" y="369152"/>
            <a:ext cx="9204101" cy="634605"/>
          </a:xfrm>
        </p:spPr>
        <p:txBody>
          <a:bodyPr vert="horz" lIns="0" tIns="0" rIns="0" bIns="0" rtlCol="0" anchor="t" anchorCtr="0">
            <a:noAutofit/>
          </a:bodyPr>
          <a:lstStyle/>
          <a:p>
            <a:r>
              <a:rPr lang="en-US" sz="2800" dirty="0"/>
              <a:t>Pseudo Classes</a:t>
            </a:r>
            <a:endParaRPr lang="en-US" dirty="0">
              <a:latin typeface="Armata" panose="020B0503040500060204" pitchFamily="34" charset="0"/>
            </a:endParaRPr>
          </a:p>
        </p:txBody>
      </p:sp>
      <p:pic>
        <p:nvPicPr>
          <p:cNvPr id="2" name="Picture 1">
            <a:extLst>
              <a:ext uri="{FF2B5EF4-FFF2-40B4-BE49-F238E27FC236}">
                <a16:creationId xmlns:a16="http://schemas.microsoft.com/office/drawing/2014/main" id="{1AAB3D39-EF2F-4DD7-9359-1DFFBA2A68F6}"/>
              </a:ext>
            </a:extLst>
          </p:cNvPr>
          <p:cNvPicPr>
            <a:picLocks noChangeAspect="1"/>
          </p:cNvPicPr>
          <p:nvPr/>
        </p:nvPicPr>
        <p:blipFill>
          <a:blip r:embed="rId3"/>
          <a:stretch>
            <a:fillRect/>
          </a:stretch>
        </p:blipFill>
        <p:spPr>
          <a:xfrm>
            <a:off x="7968208" y="1484784"/>
            <a:ext cx="3443439" cy="1152128"/>
          </a:xfrm>
          <a:prstGeom prst="rect">
            <a:avLst/>
          </a:prstGeom>
          <a:ln>
            <a:solidFill>
              <a:schemeClr val="accent2"/>
            </a:solidFill>
          </a:ln>
        </p:spPr>
      </p:pic>
      <p:pic>
        <p:nvPicPr>
          <p:cNvPr id="3" name="Picture 2">
            <a:extLst>
              <a:ext uri="{FF2B5EF4-FFF2-40B4-BE49-F238E27FC236}">
                <a16:creationId xmlns:a16="http://schemas.microsoft.com/office/drawing/2014/main" id="{99D5874A-540E-4314-9687-AE3BD866C2C0}"/>
              </a:ext>
            </a:extLst>
          </p:cNvPr>
          <p:cNvPicPr>
            <a:picLocks noChangeAspect="1"/>
          </p:cNvPicPr>
          <p:nvPr/>
        </p:nvPicPr>
        <p:blipFill>
          <a:blip r:embed="rId4"/>
          <a:stretch>
            <a:fillRect/>
          </a:stretch>
        </p:blipFill>
        <p:spPr>
          <a:xfrm>
            <a:off x="8112225" y="5374449"/>
            <a:ext cx="3015430" cy="866775"/>
          </a:xfrm>
          <a:prstGeom prst="rect">
            <a:avLst/>
          </a:prstGeom>
          <a:ln>
            <a:solidFill>
              <a:schemeClr val="accent2"/>
            </a:solidFill>
          </a:ln>
        </p:spPr>
      </p:pic>
    </p:spTree>
    <p:extLst>
      <p:ext uri="{BB962C8B-B14F-4D97-AF65-F5344CB8AC3E}">
        <p14:creationId xmlns:p14="http://schemas.microsoft.com/office/powerpoint/2010/main" val="97400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4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r>
              <a:rPr lang="en-US" sz="2800" dirty="0"/>
              <a:t>Pseudo classes</a:t>
            </a:r>
            <a:endParaRPr lang="en-US" dirty="0">
              <a:latin typeface="Armata" panose="020B0503040500060204" pitchFamily="34" charset="0"/>
            </a:endParaRPr>
          </a:p>
        </p:txBody>
      </p:sp>
      <p:sp>
        <p:nvSpPr>
          <p:cNvPr id="8" name="Rectangle 4">
            <a:extLst>
              <a:ext uri="{FF2B5EF4-FFF2-40B4-BE49-F238E27FC236}">
                <a16:creationId xmlns:a16="http://schemas.microsoft.com/office/drawing/2014/main" id="{EF6A1D6D-ED2E-41DC-AA66-3A460F07D781}"/>
              </a:ext>
            </a:extLst>
          </p:cNvPr>
          <p:cNvSpPr>
            <a:spLocks noChangeArrowheads="1"/>
          </p:cNvSpPr>
          <p:nvPr/>
        </p:nvSpPr>
        <p:spPr bwMode="auto">
          <a:xfrm>
            <a:off x="839416" y="1053323"/>
            <a:ext cx="9093976" cy="4967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IN" sz="2400" dirty="0"/>
              <a:t>&lt;html &gt; </a:t>
            </a:r>
            <a:endParaRPr lang="en-US" sz="2400" dirty="0"/>
          </a:p>
          <a:p>
            <a:r>
              <a:rPr lang="en-IN" sz="2400" dirty="0"/>
              <a:t>&lt;head&gt; &lt;title&gt; Style for Input Type  Text &lt;/title&gt; </a:t>
            </a:r>
            <a:endParaRPr lang="en-US" sz="2400" dirty="0"/>
          </a:p>
          <a:p>
            <a:r>
              <a:rPr lang="en-IN" sz="2400" dirty="0"/>
              <a:t>&lt;style type = "text/</a:t>
            </a:r>
            <a:r>
              <a:rPr lang="en-IN" sz="2400" dirty="0" err="1"/>
              <a:t>css</a:t>
            </a:r>
            <a:r>
              <a:rPr lang="en-IN" sz="2400" dirty="0"/>
              <a:t>"&gt; </a:t>
            </a:r>
            <a:endParaRPr lang="en-US" sz="2400" dirty="0"/>
          </a:p>
          <a:p>
            <a:r>
              <a:rPr lang="en-IN" sz="2400" dirty="0"/>
              <a:t>	</a:t>
            </a:r>
            <a:r>
              <a:rPr lang="en-IN" sz="2400" dirty="0" err="1">
                <a:solidFill>
                  <a:srgbClr val="FF0000"/>
                </a:solidFill>
              </a:rPr>
              <a:t>input:hover</a:t>
            </a:r>
            <a:r>
              <a:rPr lang="en-IN" sz="2400" dirty="0">
                <a:solidFill>
                  <a:srgbClr val="FF0000"/>
                </a:solidFill>
              </a:rPr>
              <a:t> {</a:t>
            </a:r>
            <a:r>
              <a:rPr lang="en-IN" sz="2400" dirty="0" err="1">
                <a:solidFill>
                  <a:srgbClr val="FF0000"/>
                </a:solidFill>
              </a:rPr>
              <a:t>color</a:t>
            </a:r>
            <a:r>
              <a:rPr lang="en-IN" sz="2400" dirty="0">
                <a:solidFill>
                  <a:srgbClr val="FF0000"/>
                </a:solidFill>
              </a:rPr>
              <a:t>: </a:t>
            </a:r>
            <a:r>
              <a:rPr lang="en-IN" sz="2400" dirty="0" err="1">
                <a:solidFill>
                  <a:srgbClr val="FF0000"/>
                </a:solidFill>
              </a:rPr>
              <a:t>red;border-top:dotted</a:t>
            </a:r>
            <a:r>
              <a:rPr lang="en-IN" sz="2400" dirty="0">
                <a:solidFill>
                  <a:srgbClr val="FF0000"/>
                </a:solidFill>
              </a:rPr>
              <a:t>;} </a:t>
            </a:r>
          </a:p>
          <a:p>
            <a:r>
              <a:rPr lang="en-IN" sz="2400" dirty="0">
                <a:solidFill>
                  <a:srgbClr val="FF0000"/>
                </a:solidFill>
              </a:rPr>
              <a:t>	</a:t>
            </a:r>
            <a:r>
              <a:rPr lang="en-IN" sz="2400" dirty="0" err="1">
                <a:solidFill>
                  <a:srgbClr val="FF0000"/>
                </a:solidFill>
              </a:rPr>
              <a:t>input:focus</a:t>
            </a:r>
            <a:r>
              <a:rPr lang="en-IN" sz="2400" dirty="0">
                <a:solidFill>
                  <a:srgbClr val="FF0000"/>
                </a:solidFill>
              </a:rPr>
              <a:t> {</a:t>
            </a:r>
            <a:r>
              <a:rPr lang="en-IN" sz="2400" dirty="0" err="1">
                <a:solidFill>
                  <a:srgbClr val="FF0000"/>
                </a:solidFill>
              </a:rPr>
              <a:t>color</a:t>
            </a:r>
            <a:r>
              <a:rPr lang="en-IN" sz="2400" dirty="0">
                <a:solidFill>
                  <a:srgbClr val="FF0000"/>
                </a:solidFill>
              </a:rPr>
              <a:t>: </a:t>
            </a:r>
            <a:r>
              <a:rPr lang="en-IN" sz="2400" dirty="0" err="1">
                <a:solidFill>
                  <a:srgbClr val="FF0000"/>
                </a:solidFill>
              </a:rPr>
              <a:t>green;border-color:yellow</a:t>
            </a:r>
            <a:r>
              <a:rPr lang="en-IN" sz="2400" dirty="0">
                <a:solidFill>
                  <a:srgbClr val="FF0000"/>
                </a:solidFill>
              </a:rPr>
              <a:t>;} </a:t>
            </a:r>
          </a:p>
          <a:p>
            <a:r>
              <a:rPr lang="en-IN" sz="2400" dirty="0"/>
              <a:t>&lt;/style&gt; </a:t>
            </a:r>
          </a:p>
          <a:p>
            <a:r>
              <a:rPr lang="en-IN" sz="2400" dirty="0"/>
              <a:t>&lt;/head&gt; </a:t>
            </a:r>
          </a:p>
          <a:p>
            <a:r>
              <a:rPr lang="en-IN" sz="2400" dirty="0"/>
              <a:t>&lt;body&gt; </a:t>
            </a:r>
            <a:endParaRPr lang="en-US" sz="2400" dirty="0"/>
          </a:p>
          <a:p>
            <a:r>
              <a:rPr lang="en-IN" sz="2400" dirty="0"/>
              <a:t>&lt;form action = ""&gt;</a:t>
            </a:r>
          </a:p>
          <a:p>
            <a:r>
              <a:rPr lang="en-IN" sz="2400" dirty="0"/>
              <a:t>    &lt;p&gt; Your name: &lt;input type = "text" /&gt; &lt;/p&gt; </a:t>
            </a:r>
          </a:p>
          <a:p>
            <a:r>
              <a:rPr lang="en-IN" sz="2400" dirty="0"/>
              <a:t>&lt;/form&gt; </a:t>
            </a:r>
            <a:endParaRPr lang="en-US" sz="2400" dirty="0"/>
          </a:p>
          <a:p>
            <a:r>
              <a:rPr lang="en-IN" sz="2400" dirty="0"/>
              <a:t>&lt;/body&gt; </a:t>
            </a:r>
            <a:endParaRPr lang="en-US" sz="2400" dirty="0"/>
          </a:p>
          <a:p>
            <a:r>
              <a:rPr lang="en-IN" sz="2400" dirty="0"/>
              <a:t> &lt;/html&gt; </a:t>
            </a:r>
            <a:endParaRPr lang="en-US" sz="2400" dirty="0"/>
          </a:p>
        </p:txBody>
      </p:sp>
    </p:spTree>
    <p:extLst>
      <p:ext uri="{BB962C8B-B14F-4D97-AF65-F5344CB8AC3E}">
        <p14:creationId xmlns:p14="http://schemas.microsoft.com/office/powerpoint/2010/main" val="387124392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039268"/>
            <a:ext cx="6336704" cy="5126036"/>
          </a:xfrm>
        </p:spPr>
        <p:txBody>
          <a:bodyPr/>
          <a:lstStyle/>
          <a:p>
            <a:r>
              <a:rPr lang="en-US" dirty="0"/>
              <a:t>Links can be displayed in different ways.</a:t>
            </a:r>
          </a:p>
          <a:p>
            <a:pPr>
              <a:lnSpc>
                <a:spcPct val="90000"/>
              </a:lnSpc>
              <a:defRPr/>
            </a:pPr>
            <a:r>
              <a:rPr lang="en-US" dirty="0"/>
              <a:t>We can modify the way hyperlinks appear by creating style rules modifying the &lt;a&gt; tag with the following “pseudo-classes”:</a:t>
            </a:r>
          </a:p>
          <a:p>
            <a:pPr>
              <a:lnSpc>
                <a:spcPct val="90000"/>
              </a:lnSpc>
              <a:defRPr/>
            </a:pPr>
            <a:r>
              <a:rPr lang="en-US" dirty="0"/>
              <a:t>link</a:t>
            </a:r>
          </a:p>
          <a:p>
            <a:pPr>
              <a:lnSpc>
                <a:spcPct val="90000"/>
              </a:lnSpc>
              <a:defRPr/>
            </a:pPr>
            <a:r>
              <a:rPr lang="en-US" dirty="0"/>
              <a:t>visited</a:t>
            </a:r>
          </a:p>
          <a:p>
            <a:pPr>
              <a:lnSpc>
                <a:spcPct val="90000"/>
              </a:lnSpc>
              <a:defRPr/>
            </a:pPr>
            <a:r>
              <a:rPr lang="en-US" dirty="0"/>
              <a:t>hover</a:t>
            </a:r>
          </a:p>
          <a:p>
            <a:pPr>
              <a:lnSpc>
                <a:spcPct val="90000"/>
              </a:lnSpc>
              <a:defRPr/>
            </a:pPr>
            <a:r>
              <a:rPr lang="en-US" dirty="0"/>
              <a:t>active</a:t>
            </a:r>
          </a:p>
          <a:p>
            <a:pPr>
              <a:buNone/>
              <a:defRPr/>
            </a:pPr>
            <a:r>
              <a:rPr lang="en-US" dirty="0"/>
              <a:t>a:link {color:#0000ff} </a:t>
            </a:r>
          </a:p>
          <a:p>
            <a:pPr>
              <a:buNone/>
              <a:defRPr/>
            </a:pPr>
            <a:r>
              <a:rPr lang="en-US" dirty="0"/>
              <a:t>a:visited {color: #00ff00}</a:t>
            </a:r>
          </a:p>
          <a:p>
            <a:pPr>
              <a:buNone/>
              <a:defRPr/>
            </a:pPr>
            <a:r>
              <a:rPr lang="en-US" dirty="0"/>
              <a:t>a:hover {</a:t>
            </a:r>
            <a:r>
              <a:rPr lang="en-US" dirty="0" err="1"/>
              <a:t>color:fuschia</a:t>
            </a:r>
            <a:r>
              <a:rPr lang="en-US" dirty="0"/>
              <a:t>; </a:t>
            </a:r>
            <a:r>
              <a:rPr lang="en-US" dirty="0" err="1"/>
              <a:t>font-weight:bold</a:t>
            </a:r>
            <a:r>
              <a:rPr lang="en-US" dirty="0"/>
              <a:t>}</a:t>
            </a:r>
          </a:p>
          <a:p>
            <a:pPr>
              <a:buNone/>
              <a:defRPr/>
            </a:pPr>
            <a:r>
              <a:rPr lang="en-US" dirty="0"/>
              <a:t>a:active {font-size:30pt}</a:t>
            </a:r>
          </a:p>
          <a:p>
            <a:pPr marL="0" indent="0">
              <a:buNone/>
            </a:pPr>
            <a:endParaRPr lang="en-US" dirty="0"/>
          </a:p>
        </p:txBody>
      </p:sp>
      <p:sp>
        <p:nvSpPr>
          <p:cNvPr id="5" name="Title 2"/>
          <p:cNvSpPr>
            <a:spLocks noGrp="1"/>
          </p:cNvSpPr>
          <p:nvPr>
            <p:ph type="title"/>
          </p:nvPr>
        </p:nvSpPr>
        <p:spPr>
          <a:xfrm>
            <a:off x="623391" y="333642"/>
            <a:ext cx="9204101" cy="634605"/>
          </a:xfrm>
        </p:spPr>
        <p:txBody>
          <a:bodyPr vert="horz" lIns="0" tIns="0" rIns="0" bIns="0" rtlCol="0" anchor="t" anchorCtr="0">
            <a:noAutofit/>
          </a:bodyPr>
          <a:lstStyle/>
          <a:p>
            <a:r>
              <a:rPr lang="en-US" sz="2800" dirty="0"/>
              <a:t>Anchor Pseudo Classes</a:t>
            </a:r>
            <a:endParaRPr lang="en-US" dirty="0">
              <a:latin typeface="Armata" panose="020B0503040500060204" pitchFamily="34" charset="0"/>
            </a:endParaRPr>
          </a:p>
        </p:txBody>
      </p:sp>
      <p:pic>
        <p:nvPicPr>
          <p:cNvPr id="4" name="Picture 3">
            <a:extLst>
              <a:ext uri="{FF2B5EF4-FFF2-40B4-BE49-F238E27FC236}">
                <a16:creationId xmlns:a16="http://schemas.microsoft.com/office/drawing/2014/main" id="{841849A5-A05C-4334-8AC6-3CB792DD4EC3}"/>
              </a:ext>
            </a:extLst>
          </p:cNvPr>
          <p:cNvPicPr>
            <a:picLocks noChangeAspect="1"/>
          </p:cNvPicPr>
          <p:nvPr/>
        </p:nvPicPr>
        <p:blipFill>
          <a:blip r:embed="rId3"/>
          <a:stretch>
            <a:fillRect/>
          </a:stretch>
        </p:blipFill>
        <p:spPr>
          <a:xfrm>
            <a:off x="7392144" y="1074642"/>
            <a:ext cx="3744416" cy="5124450"/>
          </a:xfrm>
          <a:prstGeom prst="rect">
            <a:avLst/>
          </a:prstGeom>
        </p:spPr>
      </p:pic>
    </p:spTree>
    <p:extLst>
      <p:ext uri="{BB962C8B-B14F-4D97-AF65-F5344CB8AC3E}">
        <p14:creationId xmlns:p14="http://schemas.microsoft.com/office/powerpoint/2010/main" val="395908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298132"/>
            <a:ext cx="9204101" cy="634605"/>
          </a:xfrm>
        </p:spPr>
        <p:txBody>
          <a:bodyPr vert="horz" lIns="0" tIns="0" rIns="0" bIns="0" rtlCol="0" anchor="t" anchorCtr="0">
            <a:noAutofit/>
          </a:bodyPr>
          <a:lstStyle/>
          <a:p>
            <a:r>
              <a:rPr lang="en-US" sz="2800" dirty="0"/>
              <a:t>Anchor Pseudo Classes</a:t>
            </a:r>
            <a:endParaRPr lang="en-US" dirty="0">
              <a:latin typeface="Armata" panose="020B0503040500060204" pitchFamily="34" charset="0"/>
            </a:endParaRPr>
          </a:p>
        </p:txBody>
      </p:sp>
      <p:pic>
        <p:nvPicPr>
          <p:cNvPr id="6" name="Picture 5">
            <a:extLst>
              <a:ext uri="{FF2B5EF4-FFF2-40B4-BE49-F238E27FC236}">
                <a16:creationId xmlns:a16="http://schemas.microsoft.com/office/drawing/2014/main" id="{56E006F0-220E-4E82-BAD5-C037C6A09B59}"/>
              </a:ext>
            </a:extLst>
          </p:cNvPr>
          <p:cNvPicPr>
            <a:picLocks noChangeAspect="1"/>
          </p:cNvPicPr>
          <p:nvPr/>
        </p:nvPicPr>
        <p:blipFill>
          <a:blip r:embed="rId3"/>
          <a:stretch>
            <a:fillRect/>
          </a:stretch>
        </p:blipFill>
        <p:spPr>
          <a:xfrm>
            <a:off x="767408" y="1295168"/>
            <a:ext cx="9361040" cy="4728773"/>
          </a:xfrm>
          <a:prstGeom prst="rect">
            <a:avLst/>
          </a:prstGeom>
        </p:spPr>
      </p:pic>
    </p:spTree>
    <p:extLst>
      <p:ext uri="{BB962C8B-B14F-4D97-AF65-F5344CB8AC3E}">
        <p14:creationId xmlns:p14="http://schemas.microsoft.com/office/powerpoint/2010/main" val="369329478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039268"/>
            <a:ext cx="11737304" cy="5126036"/>
          </a:xfrm>
        </p:spPr>
        <p:txBody>
          <a:bodyPr/>
          <a:lstStyle/>
          <a:p>
            <a:r>
              <a:rPr lang="en-US" dirty="0"/>
              <a:t>CSS properties are the styles used on specified selectors. </a:t>
            </a:r>
          </a:p>
          <a:p>
            <a:r>
              <a:rPr lang="en-US" dirty="0"/>
              <a:t>They are written before values in the CSS ruleset and are separated from property values by a colon. </a:t>
            </a:r>
          </a:p>
          <a:p>
            <a:r>
              <a:rPr lang="en-US" dirty="0"/>
              <a:t>Different HTML selectors and elements have different properties.</a:t>
            </a:r>
          </a:p>
          <a:p>
            <a:r>
              <a:rPr lang="en-US" dirty="0"/>
              <a:t> Some properties are universal and can be used on every selector.</a:t>
            </a:r>
          </a:p>
          <a:p>
            <a:r>
              <a:rPr lang="en-US" dirty="0"/>
              <a:t> Others work only on specific selectors and under particular conditions</a:t>
            </a:r>
          </a:p>
          <a:p>
            <a:r>
              <a:rPr lang="en-US" dirty="0"/>
              <a:t>There are many properties and their values for HTML selectors. </a:t>
            </a:r>
          </a:p>
          <a:p>
            <a:r>
              <a:rPr lang="en-US" dirty="0"/>
              <a:t>There are </a:t>
            </a:r>
            <a:r>
              <a:rPr lang="en-US" i="1" dirty="0">
                <a:highlight>
                  <a:srgbClr val="FFFF00"/>
                </a:highlight>
              </a:rPr>
              <a:t>520 distinct property names from 66 technical reports and 66 editor's drafts</a:t>
            </a:r>
            <a:r>
              <a:rPr lang="en-US" dirty="0"/>
              <a:t>.</a:t>
            </a:r>
          </a:p>
          <a:p>
            <a:r>
              <a:rPr lang="en-US" dirty="0"/>
              <a:t>These properties are common because they are frequently used in all CSS documents and can be applied to different selectors. </a:t>
            </a:r>
          </a:p>
          <a:p>
            <a:r>
              <a:rPr lang="en-US" dirty="0"/>
              <a:t>One unique thing about properties is that they have more than one value attached to them. </a:t>
            </a:r>
          </a:p>
        </p:txBody>
      </p:sp>
      <p:sp>
        <p:nvSpPr>
          <p:cNvPr id="5" name="Title 2"/>
          <p:cNvSpPr>
            <a:spLocks noGrp="1"/>
          </p:cNvSpPr>
          <p:nvPr>
            <p:ph type="title"/>
          </p:nvPr>
        </p:nvSpPr>
        <p:spPr>
          <a:xfrm>
            <a:off x="623391" y="369152"/>
            <a:ext cx="9204101" cy="634605"/>
          </a:xfrm>
        </p:spPr>
        <p:txBody>
          <a:bodyPr vert="horz" lIns="0" tIns="0" rIns="0" bIns="0" rtlCol="0" anchor="t" anchorCtr="0">
            <a:noAutofit/>
          </a:bodyPr>
          <a:lstStyle/>
          <a:p>
            <a:r>
              <a:rPr lang="en-US" sz="2800" dirty="0"/>
              <a:t>CSS Properties - values</a:t>
            </a:r>
            <a:endParaRPr lang="en-US" dirty="0">
              <a:latin typeface="Armata" panose="020B0503040500060204" pitchFamily="34" charset="0"/>
            </a:endParaRPr>
          </a:p>
        </p:txBody>
      </p:sp>
    </p:spTree>
    <p:extLst>
      <p:ext uri="{BB962C8B-B14F-4D97-AF65-F5344CB8AC3E}">
        <p14:creationId xmlns:p14="http://schemas.microsoft.com/office/powerpoint/2010/main" val="1550402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45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4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9620" y="3080634"/>
            <a:ext cx="9470836" cy="708406"/>
          </a:xfrm>
        </p:spPr>
        <p:txBody>
          <a:bodyPr/>
          <a:lstStyle/>
          <a:p>
            <a:pPr algn="ctr"/>
            <a:r>
              <a:rPr lang="en-US" dirty="0"/>
              <a:t>Introduction to Stylesheets</a:t>
            </a:r>
          </a:p>
        </p:txBody>
      </p:sp>
    </p:spTree>
    <p:extLst>
      <p:ext uri="{BB962C8B-B14F-4D97-AF65-F5344CB8AC3E}">
        <p14:creationId xmlns:p14="http://schemas.microsoft.com/office/powerpoint/2010/main" val="178979477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407368" y="1003757"/>
            <a:ext cx="11665296" cy="5161547"/>
          </a:xfrm>
        </p:spPr>
        <p:txBody>
          <a:bodyPr/>
          <a:lstStyle/>
          <a:p>
            <a:r>
              <a:rPr lang="en-US" dirty="0"/>
              <a:t>CSS properties are the styles used on specified selectors. </a:t>
            </a:r>
          </a:p>
          <a:p>
            <a:r>
              <a:rPr lang="en-US" dirty="0"/>
              <a:t>five common properties to work with</a:t>
            </a:r>
          </a:p>
          <a:p>
            <a:pPr lvl="1"/>
            <a:r>
              <a:rPr lang="en-US" dirty="0"/>
              <a:t>List properties</a:t>
            </a:r>
          </a:p>
          <a:p>
            <a:pPr lvl="1"/>
            <a:r>
              <a:rPr lang="en-US" dirty="0"/>
              <a:t>Font properties</a:t>
            </a:r>
          </a:p>
          <a:p>
            <a:pPr lvl="1"/>
            <a:r>
              <a:rPr lang="en-US" dirty="0"/>
              <a:t>Border properties</a:t>
            </a:r>
          </a:p>
          <a:p>
            <a:pPr lvl="1"/>
            <a:r>
              <a:rPr lang="en-US" dirty="0"/>
              <a:t>Text properties</a:t>
            </a:r>
          </a:p>
          <a:p>
            <a:pPr lvl="1"/>
            <a:r>
              <a:rPr lang="en-US" dirty="0"/>
              <a:t>Color Properties</a:t>
            </a:r>
          </a:p>
          <a:p>
            <a:r>
              <a:rPr lang="en-US" dirty="0"/>
              <a:t>CSS VALUES</a:t>
            </a:r>
          </a:p>
          <a:p>
            <a:r>
              <a:rPr lang="en-US" dirty="0"/>
              <a:t>Values are </a:t>
            </a:r>
            <a:r>
              <a:rPr lang="en-US" dirty="0">
                <a:highlight>
                  <a:srgbClr val="FFFF00"/>
                </a:highlight>
              </a:rPr>
              <a:t>written immediately after the colon</a:t>
            </a:r>
            <a:r>
              <a:rPr lang="en-US" dirty="0"/>
              <a:t> that separates them from CSS properties.</a:t>
            </a:r>
          </a:p>
          <a:p>
            <a:r>
              <a:rPr lang="en-US" dirty="0"/>
              <a:t> CSS values aren't just text; they come in different forms </a:t>
            </a:r>
          </a:p>
          <a:p>
            <a:pPr lvl="1"/>
            <a:r>
              <a:rPr lang="en-US" dirty="0"/>
              <a:t>Text</a:t>
            </a:r>
          </a:p>
          <a:p>
            <a:pPr lvl="1"/>
            <a:r>
              <a:rPr lang="en-US" dirty="0"/>
              <a:t>URLs, units, measurements, integers, strings, inherit, auto, none, etc.</a:t>
            </a:r>
          </a:p>
          <a:p>
            <a:pPr marL="0" indent="0">
              <a:buNone/>
            </a:pPr>
            <a:endParaRPr lang="en-US" dirty="0"/>
          </a:p>
        </p:txBody>
      </p:sp>
      <p:sp>
        <p:nvSpPr>
          <p:cNvPr id="5" name="Title 2"/>
          <p:cNvSpPr>
            <a:spLocks noGrp="1"/>
          </p:cNvSpPr>
          <p:nvPr>
            <p:ph type="title"/>
          </p:nvPr>
        </p:nvSpPr>
        <p:spPr>
          <a:xfrm>
            <a:off x="623391" y="369152"/>
            <a:ext cx="9204101" cy="634605"/>
          </a:xfrm>
        </p:spPr>
        <p:txBody>
          <a:bodyPr vert="horz" lIns="0" tIns="0" rIns="0" bIns="0" rtlCol="0" anchor="t" anchorCtr="0">
            <a:noAutofit/>
          </a:bodyPr>
          <a:lstStyle/>
          <a:p>
            <a:r>
              <a:rPr lang="en-US" sz="2800" dirty="0"/>
              <a:t>CSS Property</a:t>
            </a:r>
            <a:endParaRPr lang="en-US" dirty="0">
              <a:latin typeface="Armata" panose="020B0503040500060204" pitchFamily="34" charset="0"/>
            </a:endParaRPr>
          </a:p>
        </p:txBody>
      </p:sp>
    </p:spTree>
    <p:extLst>
      <p:ext uri="{BB962C8B-B14F-4D97-AF65-F5344CB8AC3E}">
        <p14:creationId xmlns:p14="http://schemas.microsoft.com/office/powerpoint/2010/main" val="3644498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45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45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459">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45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407368" y="1003757"/>
            <a:ext cx="11665296" cy="5161547"/>
          </a:xfrm>
        </p:spPr>
        <p:txBody>
          <a:bodyPr/>
          <a:lstStyle/>
          <a:p>
            <a:r>
              <a:rPr lang="en-US" dirty="0"/>
              <a:t>Values are written immediately after the colon that separates them from CSS properties.</a:t>
            </a:r>
          </a:p>
          <a:p>
            <a:r>
              <a:rPr lang="en-US" dirty="0"/>
              <a:t> CSS values aren't just text; they come in different forms </a:t>
            </a:r>
          </a:p>
          <a:p>
            <a:r>
              <a:rPr lang="en-IN" dirty="0">
                <a:solidFill>
                  <a:srgbClr val="FF0000"/>
                </a:solidFill>
              </a:rPr>
              <a:t>Keywords property values </a:t>
            </a:r>
            <a:r>
              <a:rPr lang="en-IN" dirty="0"/>
              <a:t>are used when there are only a few possible values and they are </a:t>
            </a:r>
            <a:r>
              <a:rPr lang="en-IN" dirty="0">
                <a:solidFill>
                  <a:srgbClr val="FF0000"/>
                </a:solidFill>
              </a:rPr>
              <a:t>predefined</a:t>
            </a:r>
            <a:r>
              <a:rPr lang="en-IN" dirty="0"/>
              <a:t> (not case sensitive)</a:t>
            </a:r>
          </a:p>
          <a:p>
            <a:pPr lvl="1"/>
            <a:r>
              <a:rPr lang="en-IN" sz="2200" dirty="0" err="1"/>
              <a:t>Eg</a:t>
            </a:r>
            <a:r>
              <a:rPr lang="en-IN" sz="2200" dirty="0"/>
              <a:t>: small, large, medium. </a:t>
            </a:r>
          </a:p>
          <a:p>
            <a:r>
              <a:rPr lang="en-IN" dirty="0">
                <a:solidFill>
                  <a:srgbClr val="FF0000"/>
                </a:solidFill>
              </a:rPr>
              <a:t>Number values</a:t>
            </a:r>
            <a:r>
              <a:rPr lang="en-IN" dirty="0"/>
              <a:t> can be </a:t>
            </a:r>
            <a:r>
              <a:rPr lang="en-IN" dirty="0">
                <a:solidFill>
                  <a:srgbClr val="FF0000"/>
                </a:solidFill>
              </a:rPr>
              <a:t>integer or sequence of digits with decimal points </a:t>
            </a:r>
            <a:r>
              <a:rPr lang="en-IN" dirty="0"/>
              <a:t>and a + or – sign.</a:t>
            </a:r>
          </a:p>
          <a:p>
            <a:r>
              <a:rPr lang="en-IN" dirty="0">
                <a:solidFill>
                  <a:srgbClr val="FF0000"/>
                </a:solidFill>
              </a:rPr>
              <a:t> Length value</a:t>
            </a:r>
            <a:r>
              <a:rPr lang="en-IN" dirty="0"/>
              <a:t> are specified as </a:t>
            </a:r>
            <a:r>
              <a:rPr lang="en-IN" dirty="0">
                <a:solidFill>
                  <a:srgbClr val="FF0000"/>
                </a:solidFill>
              </a:rPr>
              <a:t>number values </a:t>
            </a:r>
            <a:r>
              <a:rPr lang="en-IN" dirty="0"/>
              <a:t>that are followed immediately by a two character abbreviation of a unit name. </a:t>
            </a:r>
          </a:p>
          <a:p>
            <a:pPr lvl="1"/>
            <a:r>
              <a:rPr lang="en-IN" sz="2200" dirty="0"/>
              <a:t>There can be no space between the number and the unit name. </a:t>
            </a:r>
            <a:br>
              <a:rPr lang="en-IN" sz="2200" dirty="0"/>
            </a:br>
            <a:r>
              <a:rPr lang="en-IN" sz="2200" dirty="0"/>
              <a:t> </a:t>
            </a:r>
            <a:r>
              <a:rPr lang="en-IN" sz="2200" dirty="0">
                <a:solidFill>
                  <a:srgbClr val="FF0000"/>
                </a:solidFill>
              </a:rPr>
              <a:t>px for pixels, </a:t>
            </a:r>
            <a:r>
              <a:rPr lang="en-IN" sz="2200" dirty="0" err="1">
                <a:solidFill>
                  <a:srgbClr val="FF0000"/>
                </a:solidFill>
              </a:rPr>
              <a:t>pt</a:t>
            </a:r>
            <a:r>
              <a:rPr lang="en-IN" sz="2200" dirty="0">
                <a:solidFill>
                  <a:srgbClr val="FF0000"/>
                </a:solidFill>
              </a:rPr>
              <a:t> for points, pc for picas </a:t>
            </a:r>
            <a:r>
              <a:rPr lang="en-IN" sz="2200" dirty="0"/>
              <a:t>(12 points) ,</a:t>
            </a:r>
            <a:r>
              <a:rPr lang="en-IN" sz="2400" dirty="0"/>
              <a:t>  in for inches, cm for </a:t>
            </a:r>
            <a:r>
              <a:rPr lang="en-IN" sz="2400" dirty="0" err="1"/>
              <a:t>centimeters</a:t>
            </a:r>
            <a:r>
              <a:rPr lang="en-IN" sz="2400" dirty="0"/>
              <a:t>, mm for </a:t>
            </a:r>
            <a:r>
              <a:rPr lang="en-IN" sz="2400" dirty="0" err="1"/>
              <a:t>millimeters</a:t>
            </a:r>
            <a:r>
              <a:rPr lang="en-IN" sz="2400" dirty="0"/>
              <a:t>,	</a:t>
            </a:r>
          </a:p>
          <a:p>
            <a:pPr marL="0" indent="0">
              <a:buNone/>
            </a:pPr>
            <a:endParaRPr lang="en-US" dirty="0"/>
          </a:p>
        </p:txBody>
      </p:sp>
      <p:sp>
        <p:nvSpPr>
          <p:cNvPr id="5" name="Title 2"/>
          <p:cNvSpPr>
            <a:spLocks noGrp="1"/>
          </p:cNvSpPr>
          <p:nvPr>
            <p:ph type="title"/>
          </p:nvPr>
        </p:nvSpPr>
        <p:spPr>
          <a:xfrm>
            <a:off x="623391" y="369152"/>
            <a:ext cx="9204101" cy="634605"/>
          </a:xfrm>
        </p:spPr>
        <p:txBody>
          <a:bodyPr vert="horz" lIns="0" tIns="0" rIns="0" bIns="0" rtlCol="0" anchor="t" anchorCtr="0">
            <a:noAutofit/>
          </a:bodyPr>
          <a:lstStyle/>
          <a:p>
            <a:r>
              <a:rPr lang="en-US" dirty="0"/>
              <a:t>CSS VALUES</a:t>
            </a:r>
            <a:br>
              <a:rPr lang="en-US" dirty="0"/>
            </a:br>
            <a:endParaRPr lang="en-US" dirty="0">
              <a:latin typeface="Armata" panose="020B0503040500060204" pitchFamily="34" charset="0"/>
            </a:endParaRPr>
          </a:p>
        </p:txBody>
      </p:sp>
    </p:spTree>
    <p:extLst>
      <p:ext uri="{BB962C8B-B14F-4D97-AF65-F5344CB8AC3E}">
        <p14:creationId xmlns:p14="http://schemas.microsoft.com/office/powerpoint/2010/main" val="1019787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407368" y="1003757"/>
            <a:ext cx="11449272" cy="5161547"/>
          </a:xfrm>
        </p:spPr>
        <p:txBody>
          <a:bodyPr/>
          <a:lstStyle/>
          <a:p>
            <a:pPr>
              <a:lnSpc>
                <a:spcPct val="150000"/>
              </a:lnSpc>
            </a:pPr>
            <a:r>
              <a:rPr lang="en-IN" dirty="0">
                <a:solidFill>
                  <a:srgbClr val="FF0000"/>
                </a:solidFill>
              </a:rPr>
              <a:t>Percentage</a:t>
            </a:r>
            <a:r>
              <a:rPr lang="en-IN" dirty="0"/>
              <a:t> - just a number followed immediately by a percent sign: </a:t>
            </a:r>
            <a:r>
              <a:rPr lang="en-IN" dirty="0" err="1"/>
              <a:t>eg</a:t>
            </a:r>
            <a:r>
              <a:rPr lang="en-IN" dirty="0"/>
              <a:t>: font size set to 85% means new font size will be 85% of the previous font size value. </a:t>
            </a:r>
          </a:p>
          <a:p>
            <a:pPr>
              <a:lnSpc>
                <a:spcPct val="150000"/>
              </a:lnSpc>
            </a:pPr>
            <a:r>
              <a:rPr lang="en-IN" dirty="0">
                <a:solidFill>
                  <a:srgbClr val="FF0000"/>
                </a:solidFill>
              </a:rPr>
              <a:t>URL values: </a:t>
            </a:r>
            <a:r>
              <a:rPr lang="en-IN" dirty="0"/>
              <a:t>URL property values use a form that is slightly different from references to URLs in links. </a:t>
            </a:r>
          </a:p>
          <a:p>
            <a:pPr lvl="1">
              <a:lnSpc>
                <a:spcPct val="150000"/>
              </a:lnSpc>
            </a:pPr>
            <a:r>
              <a:rPr lang="en-IN" dirty="0" err="1"/>
              <a:t>url</a:t>
            </a:r>
            <a:r>
              <a:rPr lang="en-IN" dirty="0"/>
              <a:t>(protocol://server/pathname) </a:t>
            </a:r>
          </a:p>
          <a:p>
            <a:pPr lvl="1">
              <a:lnSpc>
                <a:spcPct val="150000"/>
              </a:lnSpc>
            </a:pPr>
            <a:r>
              <a:rPr lang="en-IN" sz="2200" dirty="0"/>
              <a:t>No space should be left between URL and the left parenthesis. </a:t>
            </a:r>
          </a:p>
          <a:p>
            <a:pPr>
              <a:lnSpc>
                <a:spcPct val="150000"/>
              </a:lnSpc>
            </a:pPr>
            <a:r>
              <a:rPr lang="en-IN" dirty="0"/>
              <a:t> </a:t>
            </a:r>
            <a:r>
              <a:rPr lang="en-IN" dirty="0" err="1">
                <a:solidFill>
                  <a:srgbClr val="FF0000"/>
                </a:solidFill>
              </a:rPr>
              <a:t>Colors</a:t>
            </a:r>
            <a:r>
              <a:rPr lang="en-IN" dirty="0"/>
              <a:t> : </a:t>
            </a:r>
            <a:r>
              <a:rPr lang="en-IN" dirty="0" err="1"/>
              <a:t>Color</a:t>
            </a:r>
            <a:r>
              <a:rPr lang="en-IN" dirty="0"/>
              <a:t> name </a:t>
            </a:r>
            <a:r>
              <a:rPr lang="en-IN" dirty="0" err="1"/>
              <a:t>rgb</a:t>
            </a:r>
            <a:r>
              <a:rPr lang="en-IN" dirty="0"/>
              <a:t>(n1, n2, n3). </a:t>
            </a:r>
          </a:p>
          <a:p>
            <a:pPr marL="0" indent="0">
              <a:lnSpc>
                <a:spcPct val="150000"/>
              </a:lnSpc>
              <a:buNone/>
            </a:pPr>
            <a:r>
              <a:rPr lang="en-IN" dirty="0"/>
              <a:t>	Hex form: #B0E0E6 stands for powder blue </a:t>
            </a:r>
            <a:r>
              <a:rPr lang="en-IN" dirty="0" err="1"/>
              <a:t>color</a:t>
            </a:r>
            <a:r>
              <a:rPr lang="en-IN" dirty="0"/>
              <a:t>. </a:t>
            </a:r>
          </a:p>
          <a:p>
            <a:pPr marL="0" indent="0">
              <a:buNone/>
            </a:pPr>
            <a:endParaRPr lang="en-US" dirty="0"/>
          </a:p>
          <a:p>
            <a:pPr marL="0" indent="0">
              <a:buNone/>
            </a:pPr>
            <a:endParaRPr lang="en-US" dirty="0"/>
          </a:p>
        </p:txBody>
      </p:sp>
      <p:sp>
        <p:nvSpPr>
          <p:cNvPr id="5" name="Title 2"/>
          <p:cNvSpPr>
            <a:spLocks noGrp="1"/>
          </p:cNvSpPr>
          <p:nvPr>
            <p:ph type="title"/>
          </p:nvPr>
        </p:nvSpPr>
        <p:spPr>
          <a:xfrm>
            <a:off x="623391" y="369152"/>
            <a:ext cx="9204101" cy="634605"/>
          </a:xfrm>
        </p:spPr>
        <p:txBody>
          <a:bodyPr vert="horz" lIns="0" tIns="0" rIns="0" bIns="0" rtlCol="0" anchor="t" anchorCtr="0">
            <a:noAutofit/>
          </a:bodyPr>
          <a:lstStyle/>
          <a:p>
            <a:r>
              <a:rPr lang="en-US" dirty="0"/>
              <a:t>CSS VALUES</a:t>
            </a:r>
            <a:br>
              <a:rPr lang="en-US" dirty="0"/>
            </a:br>
            <a:endParaRPr lang="en-US" dirty="0">
              <a:latin typeface="Armata" panose="020B0503040500060204" pitchFamily="34" charset="0"/>
            </a:endParaRPr>
          </a:p>
        </p:txBody>
      </p:sp>
    </p:spTree>
    <p:extLst>
      <p:ext uri="{BB962C8B-B14F-4D97-AF65-F5344CB8AC3E}">
        <p14:creationId xmlns:p14="http://schemas.microsoft.com/office/powerpoint/2010/main" val="3390001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CSS Property- values-TEXT properties</a:t>
            </a:r>
            <a:endParaRPr lang="en-US" dirty="0">
              <a:latin typeface="Armata" panose="020B0503040500060204" pitchFamily="34" charset="0"/>
            </a:endParaRPr>
          </a:p>
        </p:txBody>
      </p:sp>
      <p:pic>
        <p:nvPicPr>
          <p:cNvPr id="4" name="Picture 3">
            <a:extLst>
              <a:ext uri="{FF2B5EF4-FFF2-40B4-BE49-F238E27FC236}">
                <a16:creationId xmlns:a16="http://schemas.microsoft.com/office/drawing/2014/main" id="{CE797A52-F3E7-4B10-9ED6-D66C8FCCF906}"/>
              </a:ext>
            </a:extLst>
          </p:cNvPr>
          <p:cNvPicPr>
            <a:picLocks noChangeAspect="1"/>
          </p:cNvPicPr>
          <p:nvPr/>
        </p:nvPicPr>
        <p:blipFill>
          <a:blip r:embed="rId3"/>
          <a:stretch>
            <a:fillRect/>
          </a:stretch>
        </p:blipFill>
        <p:spPr>
          <a:xfrm>
            <a:off x="695400" y="1124744"/>
            <a:ext cx="10966620" cy="4032473"/>
          </a:xfrm>
          <a:prstGeom prst="rect">
            <a:avLst/>
          </a:prstGeom>
        </p:spPr>
      </p:pic>
    </p:spTree>
    <p:extLst>
      <p:ext uri="{BB962C8B-B14F-4D97-AF65-F5344CB8AC3E}">
        <p14:creationId xmlns:p14="http://schemas.microsoft.com/office/powerpoint/2010/main" val="131007574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CSS Property- values-Border properties</a:t>
            </a:r>
            <a:endParaRPr lang="en-US" dirty="0">
              <a:latin typeface="Armata" panose="020B0503040500060204" pitchFamily="34" charset="0"/>
            </a:endParaRPr>
          </a:p>
        </p:txBody>
      </p:sp>
      <p:pic>
        <p:nvPicPr>
          <p:cNvPr id="2" name="Picture 1">
            <a:extLst>
              <a:ext uri="{FF2B5EF4-FFF2-40B4-BE49-F238E27FC236}">
                <a16:creationId xmlns:a16="http://schemas.microsoft.com/office/drawing/2014/main" id="{6036E973-201F-40FA-8AF6-3B6C48CF1170}"/>
              </a:ext>
            </a:extLst>
          </p:cNvPr>
          <p:cNvPicPr>
            <a:picLocks noChangeAspect="1"/>
          </p:cNvPicPr>
          <p:nvPr/>
        </p:nvPicPr>
        <p:blipFill>
          <a:blip r:embed="rId3"/>
          <a:stretch>
            <a:fillRect/>
          </a:stretch>
        </p:blipFill>
        <p:spPr>
          <a:xfrm>
            <a:off x="1185862" y="1196752"/>
            <a:ext cx="9820275" cy="4896544"/>
          </a:xfrm>
          <a:prstGeom prst="rect">
            <a:avLst/>
          </a:prstGeom>
        </p:spPr>
      </p:pic>
    </p:spTree>
    <p:extLst>
      <p:ext uri="{BB962C8B-B14F-4D97-AF65-F5344CB8AC3E}">
        <p14:creationId xmlns:p14="http://schemas.microsoft.com/office/powerpoint/2010/main" val="363496539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CSS Property- values-Font properties</a:t>
            </a:r>
            <a:endParaRPr lang="en-US" dirty="0">
              <a:latin typeface="Armata" panose="020B0503040500060204" pitchFamily="34" charset="0"/>
            </a:endParaRPr>
          </a:p>
        </p:txBody>
      </p:sp>
      <p:pic>
        <p:nvPicPr>
          <p:cNvPr id="3" name="Picture 2">
            <a:extLst>
              <a:ext uri="{FF2B5EF4-FFF2-40B4-BE49-F238E27FC236}">
                <a16:creationId xmlns:a16="http://schemas.microsoft.com/office/drawing/2014/main" id="{EEDD441E-3613-439B-87C4-B58B883C6A72}"/>
              </a:ext>
            </a:extLst>
          </p:cNvPr>
          <p:cNvPicPr>
            <a:picLocks noChangeAspect="1"/>
          </p:cNvPicPr>
          <p:nvPr/>
        </p:nvPicPr>
        <p:blipFill>
          <a:blip r:embed="rId3"/>
          <a:stretch>
            <a:fillRect/>
          </a:stretch>
        </p:blipFill>
        <p:spPr>
          <a:xfrm>
            <a:off x="695399" y="1124744"/>
            <a:ext cx="10952485" cy="3024336"/>
          </a:xfrm>
          <a:prstGeom prst="rect">
            <a:avLst/>
          </a:prstGeom>
        </p:spPr>
      </p:pic>
      <p:sp>
        <p:nvSpPr>
          <p:cNvPr id="6" name="Rectangle 3">
            <a:extLst>
              <a:ext uri="{FF2B5EF4-FFF2-40B4-BE49-F238E27FC236}">
                <a16:creationId xmlns:a16="http://schemas.microsoft.com/office/drawing/2014/main" id="{44A79297-AC16-48ED-B609-4C5482F8D94C}"/>
              </a:ext>
            </a:extLst>
          </p:cNvPr>
          <p:cNvSpPr txBox="1">
            <a:spLocks noChangeArrowheads="1"/>
          </p:cNvSpPr>
          <p:nvPr/>
        </p:nvSpPr>
        <p:spPr>
          <a:xfrm>
            <a:off x="623391" y="4220999"/>
            <a:ext cx="11665296" cy="1512168"/>
          </a:xfrm>
          <a:prstGeom prst="rect">
            <a:avLst/>
          </a:prstGeom>
        </p:spPr>
        <p:txBody>
          <a:bodyPr vert="horz" lIns="0" tIns="0" rIns="0" bIns="0" rtlCol="0" anchor="t" anchorCtr="0">
            <a:no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1800" dirty="0"/>
              <a:t>The font-family property is used to specify a list of font </a:t>
            </a:r>
            <a:r>
              <a:rPr lang="en-IN" sz="1800" dirty="0" err="1"/>
              <a:t>name.The</a:t>
            </a:r>
            <a:r>
              <a:rPr lang="en-IN" sz="1800" dirty="0"/>
              <a:t> browser will use the first font in the list that it supports.</a:t>
            </a:r>
          </a:p>
          <a:p>
            <a:r>
              <a:rPr lang="en-IN" sz="1800" dirty="0"/>
              <a:t> </a:t>
            </a:r>
            <a:r>
              <a:rPr lang="en-IN" sz="1800" dirty="0">
                <a:solidFill>
                  <a:srgbClr val="FF0000"/>
                </a:solidFill>
              </a:rPr>
              <a:t>font-family: Arial, Helvetica, Courier</a:t>
            </a:r>
            <a:r>
              <a:rPr lang="en-IN" sz="1800" dirty="0"/>
              <a:t> </a:t>
            </a:r>
          </a:p>
          <a:p>
            <a:r>
              <a:rPr lang="en-IN" sz="1800" dirty="0"/>
              <a:t>Generic fonts: They can be specified as the font family value for example :</a:t>
            </a:r>
            <a:r>
              <a:rPr lang="en-IN" sz="1800" dirty="0">
                <a:solidFill>
                  <a:srgbClr val="FF0000"/>
                </a:solidFill>
              </a:rPr>
              <a:t>serif, sans-serif, cursive, fantasy, and monospace</a:t>
            </a:r>
            <a:r>
              <a:rPr lang="en-IN" sz="1800" dirty="0"/>
              <a:t> (defined in CSS). </a:t>
            </a:r>
          </a:p>
          <a:p>
            <a:r>
              <a:rPr lang="en-IN" sz="1800" dirty="0"/>
              <a:t>If a font name that has more than one word, it should be single-quoted </a:t>
            </a:r>
            <a:r>
              <a:rPr lang="en-IN" sz="1800" dirty="0" err="1"/>
              <a:t>Eg</a:t>
            </a:r>
            <a:r>
              <a:rPr lang="en-IN" sz="1800" dirty="0"/>
              <a:t>: font-family: ‘Times New Roman‘ </a:t>
            </a:r>
          </a:p>
          <a:p>
            <a:pPr marL="0" indent="0">
              <a:buFont typeface="Arial" pitchFamily="34" charset="0"/>
              <a:buNone/>
            </a:pPr>
            <a:endParaRPr lang="en-US" dirty="0"/>
          </a:p>
        </p:txBody>
      </p:sp>
    </p:spTree>
    <p:extLst>
      <p:ext uri="{BB962C8B-B14F-4D97-AF65-F5344CB8AC3E}">
        <p14:creationId xmlns:p14="http://schemas.microsoft.com/office/powerpoint/2010/main" val="16666780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CSS Property- values-Font properties</a:t>
            </a:r>
            <a:endParaRPr lang="en-US" dirty="0">
              <a:latin typeface="Armata" panose="020B0503040500060204" pitchFamily="34" charset="0"/>
            </a:endParaRPr>
          </a:p>
        </p:txBody>
      </p:sp>
      <p:sp>
        <p:nvSpPr>
          <p:cNvPr id="6" name="Rectangle 3">
            <a:extLst>
              <a:ext uri="{FF2B5EF4-FFF2-40B4-BE49-F238E27FC236}">
                <a16:creationId xmlns:a16="http://schemas.microsoft.com/office/drawing/2014/main" id="{44A79297-AC16-48ED-B609-4C5482F8D94C}"/>
              </a:ext>
            </a:extLst>
          </p:cNvPr>
          <p:cNvSpPr txBox="1">
            <a:spLocks noChangeArrowheads="1"/>
          </p:cNvSpPr>
          <p:nvPr/>
        </p:nvSpPr>
        <p:spPr>
          <a:xfrm>
            <a:off x="623391" y="1268760"/>
            <a:ext cx="11089233" cy="4464407"/>
          </a:xfrm>
          <a:prstGeom prst="rect">
            <a:avLst/>
          </a:prstGeom>
        </p:spPr>
        <p:txBody>
          <a:bodyPr vert="horz" lIns="0" tIns="0" rIns="0" bIns="0" rtlCol="0" anchor="t" anchorCtr="0">
            <a:no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1800" dirty="0"/>
              <a:t>Font Shorthand</a:t>
            </a:r>
          </a:p>
          <a:p>
            <a:r>
              <a:rPr lang="en-IN" sz="1800" dirty="0"/>
              <a:t>If more than one font property is to be specified than the values may be stated in a list as the value of the font property . </a:t>
            </a:r>
          </a:p>
          <a:p>
            <a:pPr marL="0" indent="0">
              <a:buNone/>
            </a:pPr>
            <a:r>
              <a:rPr lang="en-IN" sz="1800" dirty="0"/>
              <a:t>	</a:t>
            </a:r>
            <a:r>
              <a:rPr lang="en-IN" sz="1800" dirty="0" err="1"/>
              <a:t>Eg</a:t>
            </a:r>
            <a:r>
              <a:rPr lang="en-IN" sz="1800" dirty="0"/>
              <a:t>: </a:t>
            </a:r>
            <a:r>
              <a:rPr lang="en-IN" sz="1800" dirty="0">
                <a:solidFill>
                  <a:srgbClr val="FF0000"/>
                </a:solidFill>
              </a:rPr>
              <a:t>font: bold 24pt ‘Times New Roman‘ Palatino Helvetica </a:t>
            </a:r>
          </a:p>
          <a:p>
            <a:r>
              <a:rPr lang="en-IN" sz="1800" dirty="0"/>
              <a:t>The order which browser follows is </a:t>
            </a:r>
            <a:r>
              <a:rPr lang="en-IN" sz="1800" dirty="0">
                <a:solidFill>
                  <a:srgbClr val="FF0000"/>
                </a:solidFill>
              </a:rPr>
              <a:t>last must be font name</a:t>
            </a:r>
            <a:r>
              <a:rPr lang="en-IN" sz="1800" dirty="0"/>
              <a:t>, </a:t>
            </a:r>
            <a:r>
              <a:rPr lang="en-IN" sz="1800" dirty="0">
                <a:solidFill>
                  <a:srgbClr val="FF0000"/>
                </a:solidFill>
              </a:rPr>
              <a:t>second last font size </a:t>
            </a:r>
            <a:r>
              <a:rPr lang="en-IN" sz="1800" dirty="0"/>
              <a:t>and then the </a:t>
            </a:r>
            <a:r>
              <a:rPr lang="en-IN" sz="1800" dirty="0">
                <a:solidFill>
                  <a:srgbClr val="FF0000"/>
                </a:solidFill>
              </a:rPr>
              <a:t>font style, font variant and font  weight etc can be in any order</a:t>
            </a:r>
            <a:r>
              <a:rPr lang="en-IN" sz="1800" dirty="0"/>
              <a:t> but before the font size and names. </a:t>
            </a:r>
          </a:p>
          <a:p>
            <a:pPr>
              <a:defRPr/>
            </a:pPr>
            <a:r>
              <a:rPr lang="en-IN" sz="1800" b="1" i="1" dirty="0">
                <a:solidFill>
                  <a:schemeClr val="tx1"/>
                </a:solidFill>
              </a:rPr>
              <a:t>Font-size -</a:t>
            </a:r>
            <a:r>
              <a:rPr lang="en-IN" sz="1800" dirty="0">
                <a:solidFill>
                  <a:schemeClr val="tx1"/>
                </a:solidFill>
              </a:rPr>
              <a:t>Possible values: a length number or a name, such as </a:t>
            </a:r>
            <a:r>
              <a:rPr lang="en-IN" sz="1800" dirty="0">
                <a:solidFill>
                  <a:srgbClr val="FF0000"/>
                </a:solidFill>
              </a:rPr>
              <a:t>smaller, xx-large, medium , large etc. </a:t>
            </a:r>
          </a:p>
          <a:p>
            <a:pPr>
              <a:defRPr/>
            </a:pPr>
            <a:r>
              <a:rPr lang="en-IN" sz="1800" b="1" i="1" dirty="0">
                <a:solidFill>
                  <a:schemeClr val="tx1"/>
                </a:solidFill>
              </a:rPr>
              <a:t>Font-variant -</a:t>
            </a:r>
            <a:r>
              <a:rPr lang="en-IN" sz="1800" dirty="0">
                <a:solidFill>
                  <a:schemeClr val="tx1"/>
                </a:solidFill>
              </a:rPr>
              <a:t>The default value of the font-variant property is </a:t>
            </a:r>
            <a:r>
              <a:rPr lang="en-IN" sz="1800" dirty="0">
                <a:solidFill>
                  <a:srgbClr val="FF0000"/>
                </a:solidFill>
              </a:rPr>
              <a:t>normal</a:t>
            </a:r>
            <a:r>
              <a:rPr lang="en-IN" sz="1800" dirty="0">
                <a:solidFill>
                  <a:schemeClr val="tx1"/>
                </a:solidFill>
              </a:rPr>
              <a:t>, can be set to </a:t>
            </a:r>
            <a:r>
              <a:rPr lang="en-IN" sz="1800" dirty="0">
                <a:solidFill>
                  <a:srgbClr val="FF0000"/>
                </a:solidFill>
              </a:rPr>
              <a:t>small-caps</a:t>
            </a:r>
            <a:r>
              <a:rPr lang="en-IN" sz="1800" dirty="0">
                <a:solidFill>
                  <a:schemeClr val="tx1"/>
                </a:solidFill>
              </a:rPr>
              <a:t> to specify small capital characters. </a:t>
            </a:r>
            <a:endParaRPr lang="en-US" sz="1800" dirty="0">
              <a:solidFill>
                <a:schemeClr val="tx1"/>
              </a:solidFill>
            </a:endParaRPr>
          </a:p>
          <a:p>
            <a:pPr>
              <a:defRPr/>
            </a:pPr>
            <a:r>
              <a:rPr lang="en-IN" sz="1800" b="1" i="1" dirty="0">
                <a:solidFill>
                  <a:schemeClr val="tx1"/>
                </a:solidFill>
              </a:rPr>
              <a:t>Font-style -</a:t>
            </a:r>
            <a:r>
              <a:rPr lang="en-IN" sz="1800" dirty="0">
                <a:solidFill>
                  <a:schemeClr val="tx1"/>
                </a:solidFill>
              </a:rPr>
              <a:t>The property is most commonly used to specify </a:t>
            </a:r>
            <a:r>
              <a:rPr lang="en-IN" sz="1800" dirty="0">
                <a:solidFill>
                  <a:srgbClr val="FF0000"/>
                </a:solidFill>
              </a:rPr>
              <a:t>italic, </a:t>
            </a:r>
          </a:p>
          <a:p>
            <a:pPr>
              <a:defRPr/>
            </a:pPr>
            <a:r>
              <a:rPr lang="en-IN" sz="1800" b="1" i="1" dirty="0">
                <a:solidFill>
                  <a:schemeClr val="tx1"/>
                </a:solidFill>
              </a:rPr>
              <a:t>Font-weight -</a:t>
            </a:r>
            <a:r>
              <a:rPr lang="en-IN" sz="1800" dirty="0">
                <a:solidFill>
                  <a:schemeClr val="tx1"/>
                </a:solidFill>
              </a:rPr>
              <a:t>The property is used to specify </a:t>
            </a:r>
            <a:r>
              <a:rPr lang="en-IN" sz="1800" dirty="0">
                <a:solidFill>
                  <a:srgbClr val="FF0000"/>
                </a:solidFill>
              </a:rPr>
              <a:t>the degree of boldness</a:t>
            </a:r>
            <a:r>
              <a:rPr lang="en-IN" sz="1800" dirty="0">
                <a:solidFill>
                  <a:schemeClr val="tx1"/>
                </a:solidFill>
              </a:rPr>
              <a:t>. </a:t>
            </a:r>
          </a:p>
          <a:p>
            <a:pPr>
              <a:defRPr/>
            </a:pPr>
            <a:r>
              <a:rPr lang="en-IN" sz="1800" b="1" i="1" dirty="0">
                <a:solidFill>
                  <a:schemeClr val="tx1"/>
                </a:solidFill>
              </a:rPr>
              <a:t>Text Decoration-</a:t>
            </a:r>
            <a:r>
              <a:rPr lang="en-IN" sz="1800" dirty="0">
                <a:solidFill>
                  <a:srgbClr val="FF0000"/>
                </a:solidFill>
              </a:rPr>
              <a:t>line-through , overline , underline, none </a:t>
            </a:r>
          </a:p>
          <a:p>
            <a:pPr>
              <a:defRPr/>
            </a:pPr>
            <a:r>
              <a:rPr lang="en-US" sz="1800" b="1" dirty="0">
                <a:solidFill>
                  <a:schemeClr val="tx1"/>
                </a:solidFill>
              </a:rPr>
              <a:t>Text Spacing: </a:t>
            </a:r>
            <a:r>
              <a:rPr lang="en-US" sz="1800" dirty="0">
                <a:solidFill>
                  <a:srgbClr val="FF0000"/>
                </a:solidFill>
              </a:rPr>
              <a:t>letter spacing , word spacing , line-height</a:t>
            </a:r>
          </a:p>
          <a:p>
            <a:pPr>
              <a:defRPr/>
            </a:pPr>
            <a:endParaRPr lang="en-IN" sz="1800" dirty="0">
              <a:solidFill>
                <a:schemeClr val="tx1"/>
              </a:solidFill>
            </a:endParaRPr>
          </a:p>
          <a:p>
            <a:endParaRPr lang="en-IN" sz="1800" dirty="0"/>
          </a:p>
          <a:p>
            <a:pPr marL="0" indent="0">
              <a:buFont typeface="Arial" pitchFamily="34" charset="0"/>
              <a:buNone/>
            </a:pPr>
            <a:endParaRPr lang="en-US" dirty="0"/>
          </a:p>
        </p:txBody>
      </p:sp>
    </p:spTree>
    <p:extLst>
      <p:ext uri="{BB962C8B-B14F-4D97-AF65-F5344CB8AC3E}">
        <p14:creationId xmlns:p14="http://schemas.microsoft.com/office/powerpoint/2010/main" val="3742211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CSS Property- values-List properties</a:t>
            </a:r>
            <a:endParaRPr lang="en-US" dirty="0">
              <a:latin typeface="Armata" panose="020B0503040500060204" pitchFamily="34" charset="0"/>
            </a:endParaRPr>
          </a:p>
        </p:txBody>
      </p:sp>
      <p:pic>
        <p:nvPicPr>
          <p:cNvPr id="2" name="Picture 1">
            <a:extLst>
              <a:ext uri="{FF2B5EF4-FFF2-40B4-BE49-F238E27FC236}">
                <a16:creationId xmlns:a16="http://schemas.microsoft.com/office/drawing/2014/main" id="{C0C416D9-B46F-4816-A2EF-0C438E622151}"/>
              </a:ext>
            </a:extLst>
          </p:cNvPr>
          <p:cNvPicPr>
            <a:picLocks noChangeAspect="1"/>
          </p:cNvPicPr>
          <p:nvPr/>
        </p:nvPicPr>
        <p:blipFill>
          <a:blip r:embed="rId3"/>
          <a:stretch>
            <a:fillRect/>
          </a:stretch>
        </p:blipFill>
        <p:spPr>
          <a:xfrm>
            <a:off x="479376" y="1168735"/>
            <a:ext cx="11118351" cy="4520530"/>
          </a:xfrm>
          <a:prstGeom prst="rect">
            <a:avLst/>
          </a:prstGeom>
        </p:spPr>
      </p:pic>
    </p:spTree>
    <p:extLst>
      <p:ext uri="{BB962C8B-B14F-4D97-AF65-F5344CB8AC3E}">
        <p14:creationId xmlns:p14="http://schemas.microsoft.com/office/powerpoint/2010/main" val="202245308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CSS Property- values-List properties</a:t>
            </a:r>
            <a:endParaRPr lang="en-US" dirty="0">
              <a:latin typeface="Armata" panose="020B0503040500060204" pitchFamily="34" charset="0"/>
            </a:endParaRPr>
          </a:p>
        </p:txBody>
      </p:sp>
      <p:sp>
        <p:nvSpPr>
          <p:cNvPr id="6" name="Rectangle 3">
            <a:extLst>
              <a:ext uri="{FF2B5EF4-FFF2-40B4-BE49-F238E27FC236}">
                <a16:creationId xmlns:a16="http://schemas.microsoft.com/office/drawing/2014/main" id="{44A79297-AC16-48ED-B609-4C5482F8D94C}"/>
              </a:ext>
            </a:extLst>
          </p:cNvPr>
          <p:cNvSpPr txBox="1">
            <a:spLocks noChangeArrowheads="1"/>
          </p:cNvSpPr>
          <p:nvPr/>
        </p:nvSpPr>
        <p:spPr>
          <a:xfrm>
            <a:off x="623391" y="1268760"/>
            <a:ext cx="11089233" cy="4464407"/>
          </a:xfrm>
          <a:prstGeom prst="rect">
            <a:avLst/>
          </a:prstGeom>
        </p:spPr>
        <p:txBody>
          <a:bodyPr vert="horz" lIns="0" tIns="0" rIns="0" bIns="0" rtlCol="0" anchor="t" anchorCtr="0">
            <a:no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IN" dirty="0"/>
              <a:t>It is used to specify style of bullets or sequencing values in list items.</a:t>
            </a:r>
          </a:p>
          <a:p>
            <a:pPr>
              <a:lnSpc>
                <a:spcPct val="150000"/>
              </a:lnSpc>
            </a:pPr>
            <a:r>
              <a:rPr lang="en-IN" dirty="0"/>
              <a:t> The </a:t>
            </a:r>
            <a:r>
              <a:rPr lang="en-IN" dirty="0">
                <a:solidFill>
                  <a:srgbClr val="FF0000"/>
                </a:solidFill>
              </a:rPr>
              <a:t>list-style-type</a:t>
            </a:r>
            <a:r>
              <a:rPr lang="en-IN" dirty="0"/>
              <a:t> of Unordered lists can be set to </a:t>
            </a:r>
            <a:r>
              <a:rPr lang="en-IN" dirty="0" err="1"/>
              <a:t>disc,circle,square</a:t>
            </a:r>
            <a:r>
              <a:rPr lang="en-IN" dirty="0"/>
              <a:t> or none.</a:t>
            </a:r>
          </a:p>
          <a:p>
            <a:pPr>
              <a:lnSpc>
                <a:spcPct val="150000"/>
              </a:lnSpc>
            </a:pPr>
            <a:r>
              <a:rPr lang="en-IN" dirty="0"/>
              <a:t> Bullet can be a disc (default), a square, or a circle</a:t>
            </a:r>
          </a:p>
          <a:p>
            <a:pPr marL="0" indent="0">
              <a:lnSpc>
                <a:spcPct val="150000"/>
              </a:lnSpc>
              <a:buNone/>
            </a:pPr>
            <a:r>
              <a:rPr lang="en-IN" dirty="0"/>
              <a:t>	&lt;li style = "list-style-type: circle"&gt;BTECH &lt;/li&gt; </a:t>
            </a:r>
            <a:endParaRPr lang="en-US" dirty="0"/>
          </a:p>
          <a:p>
            <a:pPr>
              <a:lnSpc>
                <a:spcPct val="150000"/>
              </a:lnSpc>
            </a:pPr>
            <a:r>
              <a:rPr lang="en-IN" dirty="0"/>
              <a:t>Could use an image for the bullets in an unordered list. </a:t>
            </a:r>
            <a:endParaRPr lang="en-US" dirty="0"/>
          </a:p>
          <a:p>
            <a:pPr>
              <a:lnSpc>
                <a:spcPct val="150000"/>
              </a:lnSpc>
            </a:pPr>
            <a:r>
              <a:rPr lang="en-IN" b="1" dirty="0"/>
              <a:t>Example:</a:t>
            </a:r>
          </a:p>
          <a:p>
            <a:pPr marL="0" indent="0">
              <a:lnSpc>
                <a:spcPct val="150000"/>
              </a:lnSpc>
              <a:buNone/>
            </a:pPr>
            <a:r>
              <a:rPr lang="en-IN" b="1" dirty="0"/>
              <a:t>	</a:t>
            </a:r>
            <a:r>
              <a:rPr lang="en-IN" dirty="0"/>
              <a:t>&lt;li style = "list-style-image: </a:t>
            </a:r>
            <a:r>
              <a:rPr lang="en-IN" dirty="0" err="1"/>
              <a:t>url</a:t>
            </a:r>
            <a:r>
              <a:rPr lang="en-IN" dirty="0"/>
              <a:t>(book.jpg)"&gt; </a:t>
            </a:r>
            <a:endParaRPr lang="en-US" dirty="0"/>
          </a:p>
          <a:p>
            <a:pPr marL="0" indent="0">
              <a:buFont typeface="Arial" pitchFamily="34" charset="0"/>
              <a:buNone/>
            </a:pPr>
            <a:endParaRPr lang="en-US" dirty="0"/>
          </a:p>
        </p:txBody>
      </p:sp>
    </p:spTree>
    <p:extLst>
      <p:ext uri="{BB962C8B-B14F-4D97-AF65-F5344CB8AC3E}">
        <p14:creationId xmlns:p14="http://schemas.microsoft.com/office/powerpoint/2010/main" val="3049850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CSS Property- values-List properties</a:t>
            </a:r>
            <a:endParaRPr lang="en-US" dirty="0">
              <a:latin typeface="Armata" panose="020B0503040500060204" pitchFamily="34" charset="0"/>
            </a:endParaRPr>
          </a:p>
        </p:txBody>
      </p:sp>
      <p:sp>
        <p:nvSpPr>
          <p:cNvPr id="6" name="Rectangle 3">
            <a:extLst>
              <a:ext uri="{FF2B5EF4-FFF2-40B4-BE49-F238E27FC236}">
                <a16:creationId xmlns:a16="http://schemas.microsoft.com/office/drawing/2014/main" id="{44A79297-AC16-48ED-B609-4C5482F8D94C}"/>
              </a:ext>
            </a:extLst>
          </p:cNvPr>
          <p:cNvSpPr txBox="1">
            <a:spLocks noChangeArrowheads="1"/>
          </p:cNvSpPr>
          <p:nvPr/>
        </p:nvSpPr>
        <p:spPr>
          <a:xfrm>
            <a:off x="623391" y="1124744"/>
            <a:ext cx="11089233" cy="4608423"/>
          </a:xfrm>
          <a:prstGeom prst="rect">
            <a:avLst/>
          </a:prstGeom>
        </p:spPr>
        <p:txBody>
          <a:bodyPr vert="horz" lIns="0" tIns="0" rIns="0" bIns="0" rtlCol="0" anchor="t" anchorCtr="0">
            <a:no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IN" dirty="0"/>
              <a:t>When ordered lists are nested, it is best to use different kinds of sequence values for the different levels of nesting</a:t>
            </a:r>
          </a:p>
          <a:p>
            <a:pPr>
              <a:defRPr/>
            </a:pPr>
            <a:r>
              <a:rPr lang="en-IN" dirty="0"/>
              <a:t>Decimal Arabic numerals 1, 2, 3, 4 </a:t>
            </a:r>
            <a:endParaRPr lang="en-US" dirty="0"/>
          </a:p>
          <a:p>
            <a:pPr>
              <a:defRPr/>
            </a:pPr>
            <a:r>
              <a:rPr lang="en-IN" dirty="0"/>
              <a:t>upper-alpha </a:t>
            </a:r>
            <a:r>
              <a:rPr lang="en-IN" dirty="0" err="1"/>
              <a:t>Uc</a:t>
            </a:r>
            <a:r>
              <a:rPr lang="en-IN" dirty="0"/>
              <a:t> letters A, B, C, D </a:t>
            </a:r>
            <a:endParaRPr lang="en-US" dirty="0"/>
          </a:p>
          <a:p>
            <a:pPr>
              <a:defRPr/>
            </a:pPr>
            <a:r>
              <a:rPr lang="en-IN" dirty="0"/>
              <a:t>lower-alpha </a:t>
            </a:r>
            <a:r>
              <a:rPr lang="en-IN" dirty="0" err="1"/>
              <a:t>Lc</a:t>
            </a:r>
            <a:r>
              <a:rPr lang="en-IN" dirty="0"/>
              <a:t> letters a, b, c, d </a:t>
            </a:r>
            <a:endParaRPr lang="en-US" dirty="0"/>
          </a:p>
          <a:p>
            <a:pPr>
              <a:defRPr/>
            </a:pPr>
            <a:r>
              <a:rPr lang="en-IN" dirty="0"/>
              <a:t>upper-roman </a:t>
            </a:r>
            <a:r>
              <a:rPr lang="en-IN" dirty="0" err="1"/>
              <a:t>Uc</a:t>
            </a:r>
            <a:r>
              <a:rPr lang="en-IN" dirty="0"/>
              <a:t> Roman I, II, III, IV </a:t>
            </a:r>
            <a:endParaRPr lang="en-US" dirty="0"/>
          </a:p>
          <a:p>
            <a:pPr>
              <a:defRPr/>
            </a:pPr>
            <a:r>
              <a:rPr lang="en-IN" dirty="0"/>
              <a:t>lower-roman </a:t>
            </a:r>
            <a:r>
              <a:rPr lang="en-IN" dirty="0" err="1"/>
              <a:t>Lc</a:t>
            </a:r>
            <a:r>
              <a:rPr lang="en-IN" dirty="0"/>
              <a:t> Roman </a:t>
            </a:r>
            <a:r>
              <a:rPr lang="en-IN" dirty="0" err="1"/>
              <a:t>i</a:t>
            </a:r>
            <a:r>
              <a:rPr lang="en-IN" dirty="0"/>
              <a:t>, ii, iii, iv </a:t>
            </a:r>
            <a:endParaRPr lang="en-US" dirty="0"/>
          </a:p>
          <a:p>
            <a:pPr marL="0" indent="0">
              <a:buNone/>
              <a:defRPr/>
            </a:pPr>
            <a:r>
              <a:rPr lang="en-IN" dirty="0"/>
              <a:t>&lt;style type = "text/</a:t>
            </a:r>
            <a:r>
              <a:rPr lang="en-IN" dirty="0" err="1"/>
              <a:t>css</a:t>
            </a:r>
            <a:r>
              <a:rPr lang="en-IN" dirty="0"/>
              <a:t>"&gt; </a:t>
            </a:r>
            <a:endParaRPr lang="en-US" dirty="0"/>
          </a:p>
          <a:p>
            <a:pPr marL="366713" lvl="1" indent="0">
              <a:buNone/>
              <a:defRPr/>
            </a:pPr>
            <a:r>
              <a:rPr lang="en-IN" b="1" dirty="0" err="1"/>
              <a:t>ol</a:t>
            </a:r>
            <a:r>
              <a:rPr lang="en-IN" b="1" dirty="0"/>
              <a:t> {list-style-type: upper-roman;} </a:t>
            </a:r>
            <a:endParaRPr lang="en-US" b="1" dirty="0"/>
          </a:p>
          <a:p>
            <a:pPr marL="366713" lvl="1" indent="0">
              <a:buNone/>
              <a:defRPr/>
            </a:pPr>
            <a:r>
              <a:rPr lang="en-IN" b="1" dirty="0" err="1"/>
              <a:t>ol</a:t>
            </a:r>
            <a:r>
              <a:rPr lang="en-IN" b="1" dirty="0"/>
              <a:t> </a:t>
            </a:r>
            <a:r>
              <a:rPr lang="en-IN" b="1" dirty="0" err="1"/>
              <a:t>ol</a:t>
            </a:r>
            <a:r>
              <a:rPr lang="en-IN" b="1" dirty="0"/>
              <a:t> {list-style-type: upper-alpha;} </a:t>
            </a:r>
            <a:endParaRPr lang="en-US" b="1" dirty="0"/>
          </a:p>
          <a:p>
            <a:pPr marL="366713" lvl="1" indent="0">
              <a:buNone/>
              <a:defRPr/>
            </a:pPr>
            <a:r>
              <a:rPr lang="en-IN" b="1" dirty="0" err="1"/>
              <a:t>ol</a:t>
            </a:r>
            <a:r>
              <a:rPr lang="en-IN" b="1" dirty="0"/>
              <a:t> </a:t>
            </a:r>
            <a:r>
              <a:rPr lang="en-IN" b="1" dirty="0" err="1"/>
              <a:t>ol</a:t>
            </a:r>
            <a:r>
              <a:rPr lang="en-IN" b="1" dirty="0"/>
              <a:t> </a:t>
            </a:r>
            <a:r>
              <a:rPr lang="en-IN" b="1" dirty="0" err="1"/>
              <a:t>ol</a:t>
            </a:r>
            <a:r>
              <a:rPr lang="en-IN" b="1" dirty="0"/>
              <a:t> {list-style-type: decimal;} </a:t>
            </a:r>
            <a:endParaRPr lang="en-US" b="1" dirty="0"/>
          </a:p>
          <a:p>
            <a:pPr marL="0" indent="0">
              <a:buNone/>
              <a:defRPr/>
            </a:pPr>
            <a:r>
              <a:rPr lang="en-IN" dirty="0"/>
              <a:t> &lt;/style&gt; </a:t>
            </a:r>
            <a:endParaRPr lang="en-US" dirty="0"/>
          </a:p>
          <a:p>
            <a:pPr marL="0" indent="0">
              <a:buFont typeface="Arial" pitchFamily="34" charset="0"/>
              <a:buNone/>
            </a:pPr>
            <a:endParaRPr lang="en-US" dirty="0"/>
          </a:p>
        </p:txBody>
      </p:sp>
    </p:spTree>
    <p:extLst>
      <p:ext uri="{BB962C8B-B14F-4D97-AF65-F5344CB8AC3E}">
        <p14:creationId xmlns:p14="http://schemas.microsoft.com/office/powerpoint/2010/main" val="2313541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039268"/>
            <a:ext cx="10657184" cy="1512168"/>
          </a:xfrm>
        </p:spPr>
        <p:txBody>
          <a:bodyPr/>
          <a:lstStyle/>
          <a:p>
            <a:pPr algn="just"/>
            <a:r>
              <a:rPr lang="en-US" dirty="0"/>
              <a:t>Cascading Style Sheets 3 (CSS3) that allows you to specify the presentation of elements on a web page (e.g., fonts, spacing, sizes, colors, positioning) separately from the document’s structure and content (section headers, body text, links, etc.). </a:t>
            </a:r>
          </a:p>
          <a:p>
            <a:pPr algn="just"/>
            <a:r>
              <a:rPr lang="en-US" b="1" dirty="0"/>
              <a:t>CSS is a set of rules for displaying markup content</a:t>
            </a:r>
            <a:r>
              <a:rPr lang="en-US" dirty="0"/>
              <a:t>.</a:t>
            </a:r>
          </a:p>
          <a:p>
            <a:pPr algn="just"/>
            <a:r>
              <a:rPr lang="en-US" dirty="0"/>
              <a:t>CSS made the Separation of structure from presentation</a:t>
            </a:r>
          </a:p>
          <a:p>
            <a:pPr lvl="1" algn="just"/>
            <a:r>
              <a:rPr lang="en-US" dirty="0"/>
              <a:t>multiple style sheets can be applied to the same Web page</a:t>
            </a:r>
          </a:p>
          <a:p>
            <a:pPr lvl="1" algn="just"/>
            <a:r>
              <a:rPr lang="en-US" dirty="0"/>
              <a:t>Same style sheet can be applied to the multiple Web page</a:t>
            </a:r>
          </a:p>
          <a:p>
            <a:pPr algn="just"/>
            <a:r>
              <a:rPr lang="en-US" dirty="0"/>
              <a:t>Cascading:</a:t>
            </a:r>
          </a:p>
          <a:p>
            <a:pPr lvl="1" algn="just"/>
            <a:r>
              <a:rPr lang="en-US" dirty="0"/>
              <a:t>Display rules “cascade” down</a:t>
            </a:r>
          </a:p>
          <a:p>
            <a:pPr lvl="1" algn="just"/>
            <a:r>
              <a:rPr lang="en-US" dirty="0"/>
              <a:t>The most specific rule is used</a:t>
            </a:r>
          </a:p>
          <a:p>
            <a:pPr algn="just"/>
            <a:r>
              <a:rPr lang="en-US" dirty="0"/>
              <a:t>Styles Sheet: consists of Rules which are created as styles</a:t>
            </a:r>
          </a:p>
          <a:p>
            <a:pPr algn="just"/>
            <a:endParaRPr lang="en-US" dirty="0"/>
          </a:p>
          <a:p>
            <a:pPr algn="just"/>
            <a:endParaRPr lang="en-GB" alt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r>
              <a:rPr lang="en-US" dirty="0"/>
              <a:t>Introduction to CSS3</a:t>
            </a:r>
            <a:endParaRPr lang="en-US" dirty="0">
              <a:latin typeface="Armata" panose="020B0503040500060204" pitchFamily="34" charset="0"/>
            </a:endParaRPr>
          </a:p>
        </p:txBody>
      </p:sp>
    </p:spTree>
    <p:extLst>
      <p:ext uri="{BB962C8B-B14F-4D97-AF65-F5344CB8AC3E}">
        <p14:creationId xmlns:p14="http://schemas.microsoft.com/office/powerpoint/2010/main" val="1142065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45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4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CSS Property- values-color properties</a:t>
            </a:r>
            <a:endParaRPr lang="en-US" dirty="0">
              <a:latin typeface="Armata" panose="020B0503040500060204" pitchFamily="34" charset="0"/>
            </a:endParaRPr>
          </a:p>
        </p:txBody>
      </p:sp>
      <p:sp>
        <p:nvSpPr>
          <p:cNvPr id="6" name="Rectangle 3">
            <a:extLst>
              <a:ext uri="{FF2B5EF4-FFF2-40B4-BE49-F238E27FC236}">
                <a16:creationId xmlns:a16="http://schemas.microsoft.com/office/drawing/2014/main" id="{44A79297-AC16-48ED-B609-4C5482F8D94C}"/>
              </a:ext>
            </a:extLst>
          </p:cNvPr>
          <p:cNvSpPr txBox="1">
            <a:spLocks noChangeArrowheads="1"/>
          </p:cNvSpPr>
          <p:nvPr/>
        </p:nvSpPr>
        <p:spPr>
          <a:xfrm>
            <a:off x="623391" y="1124744"/>
            <a:ext cx="11089233" cy="4608423"/>
          </a:xfrm>
          <a:prstGeom prst="rect">
            <a:avLst/>
          </a:prstGeom>
        </p:spPr>
        <p:txBody>
          <a:bodyPr vert="horz" lIns="0" tIns="0" rIns="0" bIns="0" rtlCol="0" anchor="t" anchorCtr="0">
            <a:no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dirty="0" err="1"/>
              <a:t>color</a:t>
            </a:r>
            <a:r>
              <a:rPr lang="en-IN" dirty="0"/>
              <a:t> –specify the foreground </a:t>
            </a:r>
            <a:r>
              <a:rPr lang="en-IN" dirty="0" err="1"/>
              <a:t>color</a:t>
            </a:r>
            <a:r>
              <a:rPr lang="en-IN" dirty="0"/>
              <a:t> of html elements</a:t>
            </a:r>
          </a:p>
          <a:p>
            <a:pPr marL="0" indent="0">
              <a:buNone/>
            </a:pPr>
            <a:r>
              <a:rPr lang="en-IN" dirty="0"/>
              <a:t>		</a:t>
            </a:r>
            <a:r>
              <a:rPr lang="en-IN" dirty="0" err="1">
                <a:solidFill>
                  <a:srgbClr val="FF0000"/>
                </a:solidFill>
              </a:rPr>
              <a:t>color:red</a:t>
            </a:r>
            <a:endParaRPr lang="en-IN" dirty="0">
              <a:solidFill>
                <a:srgbClr val="FF0000"/>
              </a:solidFill>
            </a:endParaRPr>
          </a:p>
          <a:p>
            <a:r>
              <a:rPr lang="en-IN" dirty="0" err="1"/>
              <a:t>background-color</a:t>
            </a:r>
            <a:r>
              <a:rPr lang="en-IN" dirty="0" err="1">
                <a:sym typeface="Wingdings" panose="05000000000000000000" pitchFamily="2" charset="2"/>
              </a:rPr>
              <a:t></a:t>
            </a:r>
            <a:r>
              <a:rPr lang="en-IN" dirty="0" err="1"/>
              <a:t>set</a:t>
            </a:r>
            <a:r>
              <a:rPr lang="en-IN" dirty="0"/>
              <a:t> the background </a:t>
            </a:r>
            <a:r>
              <a:rPr lang="en-IN" dirty="0" err="1"/>
              <a:t>color</a:t>
            </a:r>
            <a:r>
              <a:rPr lang="en-IN" dirty="0"/>
              <a:t> of an element</a:t>
            </a:r>
          </a:p>
          <a:p>
            <a:pPr marL="0" indent="0">
              <a:buNone/>
            </a:pPr>
            <a:r>
              <a:rPr lang="en-IN" dirty="0">
                <a:solidFill>
                  <a:srgbClr val="FF0000"/>
                </a:solidFill>
              </a:rPr>
              <a:t>	</a:t>
            </a:r>
            <a:r>
              <a:rPr lang="en-IN" dirty="0" err="1">
                <a:solidFill>
                  <a:srgbClr val="FF0000"/>
                </a:solidFill>
              </a:rPr>
              <a:t>background-color:grey</a:t>
            </a:r>
            <a:endParaRPr lang="en-IN" dirty="0">
              <a:solidFill>
                <a:srgbClr val="FF0000"/>
              </a:solidFill>
            </a:endParaRPr>
          </a:p>
          <a:p>
            <a:pPr>
              <a:lnSpc>
                <a:spcPct val="90000"/>
              </a:lnSpc>
            </a:pPr>
            <a:r>
              <a:rPr lang="en-IN" sz="1800" dirty="0">
                <a:solidFill>
                  <a:schemeClr val="tx1"/>
                </a:solidFill>
              </a:rPr>
              <a:t>Web Palette contains , one of 16 million different </a:t>
            </a:r>
            <a:r>
              <a:rPr lang="en-IN" sz="1800" dirty="0" err="1">
                <a:solidFill>
                  <a:schemeClr val="tx1"/>
                </a:solidFill>
              </a:rPr>
              <a:t>colors</a:t>
            </a:r>
            <a:endParaRPr lang="en-IN" sz="1800" dirty="0">
              <a:solidFill>
                <a:schemeClr val="tx1"/>
              </a:solidFill>
            </a:endParaRPr>
          </a:p>
          <a:p>
            <a:pPr>
              <a:lnSpc>
                <a:spcPct val="90000"/>
              </a:lnSpc>
            </a:pPr>
            <a:r>
              <a:rPr lang="en-IN" sz="1800" dirty="0">
                <a:solidFill>
                  <a:schemeClr val="tx1"/>
                </a:solidFill>
              </a:rPr>
              <a:t>A set of 16 generic </a:t>
            </a:r>
            <a:r>
              <a:rPr lang="en-IN" sz="1800" dirty="0" err="1">
                <a:solidFill>
                  <a:schemeClr val="tx1"/>
                </a:solidFill>
              </a:rPr>
              <a:t>colors</a:t>
            </a:r>
            <a:r>
              <a:rPr lang="en-IN" sz="1800" dirty="0">
                <a:solidFill>
                  <a:schemeClr val="tx1"/>
                </a:solidFill>
              </a:rPr>
              <a:t> that are guaranteed to be displayable</a:t>
            </a:r>
            <a:endParaRPr lang="en-US" sz="1800" dirty="0">
              <a:solidFill>
                <a:schemeClr val="tx1"/>
              </a:solidFill>
            </a:endParaRPr>
          </a:p>
          <a:p>
            <a:pPr lvl="1">
              <a:lnSpc>
                <a:spcPct val="90000"/>
              </a:lnSpc>
            </a:pPr>
            <a:r>
              <a:rPr lang="en-US" sz="1800" dirty="0">
                <a:solidFill>
                  <a:schemeClr val="tx1"/>
                </a:solidFill>
              </a:rPr>
              <a:t>Names for some:  </a:t>
            </a:r>
          </a:p>
          <a:p>
            <a:pPr lvl="2">
              <a:lnSpc>
                <a:spcPct val="90000"/>
              </a:lnSpc>
            </a:pPr>
            <a:r>
              <a:rPr lang="en-US" dirty="0">
                <a:solidFill>
                  <a:schemeClr val="tx1"/>
                </a:solidFill>
              </a:rPr>
              <a:t>blue, red, green, pink</a:t>
            </a:r>
          </a:p>
          <a:p>
            <a:pPr lvl="1">
              <a:lnSpc>
                <a:spcPct val="90000"/>
              </a:lnSpc>
            </a:pPr>
            <a:r>
              <a:rPr lang="en-US" sz="1800" dirty="0">
                <a:solidFill>
                  <a:schemeClr val="tx1"/>
                </a:solidFill>
              </a:rPr>
              <a:t>Hexadecimal</a:t>
            </a:r>
          </a:p>
          <a:p>
            <a:pPr lvl="2">
              <a:lnSpc>
                <a:spcPct val="90000"/>
              </a:lnSpc>
            </a:pPr>
            <a:r>
              <a:rPr lang="en-US" dirty="0">
                <a:solidFill>
                  <a:schemeClr val="tx1"/>
                </a:solidFill>
              </a:rPr>
              <a:t>#0000FF, #FF0000, #00FF00, #FF3399</a:t>
            </a:r>
          </a:p>
          <a:p>
            <a:pPr lvl="1">
              <a:lnSpc>
                <a:spcPct val="90000"/>
              </a:lnSpc>
            </a:pPr>
            <a:r>
              <a:rPr lang="en-US" sz="1800" dirty="0">
                <a:solidFill>
                  <a:schemeClr val="tx1"/>
                </a:solidFill>
              </a:rPr>
              <a:t>RGB</a:t>
            </a:r>
          </a:p>
          <a:p>
            <a:pPr lvl="2">
              <a:lnSpc>
                <a:spcPct val="90000"/>
              </a:lnSpc>
            </a:pPr>
            <a:r>
              <a:rPr lang="en-US" dirty="0" err="1">
                <a:solidFill>
                  <a:schemeClr val="tx1"/>
                </a:solidFill>
              </a:rPr>
              <a:t>rgb</a:t>
            </a:r>
            <a:r>
              <a:rPr lang="en-US" dirty="0">
                <a:solidFill>
                  <a:schemeClr val="tx1"/>
                </a:solidFill>
              </a:rPr>
              <a:t>(0,0,255), </a:t>
            </a:r>
            <a:r>
              <a:rPr lang="en-US" dirty="0" err="1">
                <a:solidFill>
                  <a:schemeClr val="tx1"/>
                </a:solidFill>
              </a:rPr>
              <a:t>rgb</a:t>
            </a:r>
            <a:r>
              <a:rPr lang="en-US" dirty="0">
                <a:solidFill>
                  <a:schemeClr val="tx1"/>
                </a:solidFill>
              </a:rPr>
              <a:t>(255,0,0), </a:t>
            </a:r>
            <a:r>
              <a:rPr lang="en-US" dirty="0" err="1">
                <a:solidFill>
                  <a:schemeClr val="tx1"/>
                </a:solidFill>
              </a:rPr>
              <a:t>rgb</a:t>
            </a:r>
            <a:r>
              <a:rPr lang="en-US" dirty="0">
                <a:solidFill>
                  <a:schemeClr val="tx1"/>
                </a:solidFill>
              </a:rPr>
              <a:t>(0,255,0)</a:t>
            </a:r>
          </a:p>
          <a:p>
            <a:pPr lvl="1">
              <a:lnSpc>
                <a:spcPct val="90000"/>
              </a:lnSpc>
            </a:pPr>
            <a:r>
              <a:rPr lang="en-US" sz="1800" dirty="0">
                <a:solidFill>
                  <a:schemeClr val="tx1"/>
                </a:solidFill>
              </a:rPr>
              <a:t>RGB%</a:t>
            </a:r>
          </a:p>
          <a:p>
            <a:pPr lvl="2">
              <a:lnSpc>
                <a:spcPct val="90000"/>
              </a:lnSpc>
            </a:pPr>
            <a:r>
              <a:rPr lang="en-US" dirty="0" err="1">
                <a:solidFill>
                  <a:schemeClr val="tx1"/>
                </a:solidFill>
              </a:rPr>
              <a:t>rgb</a:t>
            </a:r>
            <a:r>
              <a:rPr lang="en-US" dirty="0">
                <a:solidFill>
                  <a:schemeClr val="tx1"/>
                </a:solidFill>
              </a:rPr>
              <a:t>(0%,0%,100%), </a:t>
            </a:r>
            <a:r>
              <a:rPr lang="en-US" dirty="0" err="1">
                <a:solidFill>
                  <a:schemeClr val="tx1"/>
                </a:solidFill>
              </a:rPr>
              <a:t>rgb</a:t>
            </a:r>
            <a:r>
              <a:rPr lang="en-US" dirty="0">
                <a:solidFill>
                  <a:schemeClr val="tx1"/>
                </a:solidFill>
              </a:rPr>
              <a:t>(100%,0%,0%)</a:t>
            </a:r>
          </a:p>
          <a:p>
            <a:pPr marL="0" indent="0">
              <a:buFont typeface="Arial" pitchFamily="34" charset="0"/>
              <a:buNone/>
            </a:pPr>
            <a:endParaRPr lang="en-US" dirty="0"/>
          </a:p>
        </p:txBody>
      </p:sp>
    </p:spTree>
    <p:extLst>
      <p:ext uri="{BB962C8B-B14F-4D97-AF65-F5344CB8AC3E}">
        <p14:creationId xmlns:p14="http://schemas.microsoft.com/office/powerpoint/2010/main" val="1306746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CSS Property- values-other properties</a:t>
            </a:r>
            <a:endParaRPr lang="en-US" dirty="0">
              <a:latin typeface="Armata" panose="020B0503040500060204" pitchFamily="34" charset="0"/>
            </a:endParaRPr>
          </a:p>
        </p:txBody>
      </p:sp>
      <p:sp>
        <p:nvSpPr>
          <p:cNvPr id="6" name="Rectangle 3">
            <a:extLst>
              <a:ext uri="{FF2B5EF4-FFF2-40B4-BE49-F238E27FC236}">
                <a16:creationId xmlns:a16="http://schemas.microsoft.com/office/drawing/2014/main" id="{44A79297-AC16-48ED-B609-4C5482F8D94C}"/>
              </a:ext>
            </a:extLst>
          </p:cNvPr>
          <p:cNvSpPr txBox="1">
            <a:spLocks noChangeArrowheads="1"/>
          </p:cNvSpPr>
          <p:nvPr/>
        </p:nvSpPr>
        <p:spPr>
          <a:xfrm>
            <a:off x="623391" y="1124744"/>
            <a:ext cx="9937105" cy="4608423"/>
          </a:xfrm>
          <a:prstGeom prst="rect">
            <a:avLst/>
          </a:prstGeom>
        </p:spPr>
        <p:txBody>
          <a:bodyPr vert="horz" lIns="0" tIns="0" rIns="0" bIns="0" rtlCol="0" anchor="t" anchorCtr="0">
            <a:no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b="1" dirty="0"/>
              <a:t>1.</a:t>
            </a:r>
            <a:r>
              <a:rPr lang="en-IN" sz="2000" b="1" dirty="0"/>
              <a:t>text-align</a:t>
            </a:r>
            <a:r>
              <a:rPr lang="en-IN" sz="2000" dirty="0"/>
              <a:t> property has the possible values, </a:t>
            </a:r>
            <a:r>
              <a:rPr lang="en-IN" sz="2000" b="1" dirty="0"/>
              <a:t>left (the default), </a:t>
            </a:r>
            <a:r>
              <a:rPr lang="en-IN" sz="2000" b="1" dirty="0" err="1"/>
              <a:t>center</a:t>
            </a:r>
            <a:r>
              <a:rPr lang="en-IN" sz="2000" b="1" dirty="0"/>
              <a:t>, right, or justify. </a:t>
            </a:r>
            <a:endParaRPr lang="en-US" sz="2000" b="1" dirty="0"/>
          </a:p>
          <a:p>
            <a:r>
              <a:rPr lang="en-IN" sz="2000" dirty="0"/>
              <a:t>we want </a:t>
            </a:r>
            <a:r>
              <a:rPr lang="en-IN" sz="2000" dirty="0">
                <a:solidFill>
                  <a:srgbClr val="FF0000"/>
                </a:solidFill>
              </a:rPr>
              <a:t>text to flow around another element - the float property</a:t>
            </a:r>
            <a:r>
              <a:rPr lang="en-IN" sz="2000" dirty="0"/>
              <a:t>. </a:t>
            </a:r>
          </a:p>
          <a:p>
            <a:pPr marL="0" indent="0">
              <a:buNone/>
            </a:pPr>
            <a:r>
              <a:rPr lang="en-IN" sz="2000" b="1" dirty="0"/>
              <a:t>2. float property</a:t>
            </a:r>
            <a:r>
              <a:rPr lang="en-IN" sz="2000" dirty="0"/>
              <a:t> has the possible values, </a:t>
            </a:r>
            <a:r>
              <a:rPr lang="en-IN" sz="2000" b="1" dirty="0"/>
              <a:t>left, right, and none (the default)</a:t>
            </a:r>
            <a:r>
              <a:rPr lang="en-IN" sz="2000" dirty="0"/>
              <a:t>.</a:t>
            </a:r>
          </a:p>
          <a:p>
            <a:r>
              <a:rPr lang="en-IN" sz="2000" dirty="0"/>
              <a:t>Float property is used to specify that text should flow around some element.</a:t>
            </a:r>
          </a:p>
          <a:p>
            <a:pPr marL="0" indent="0">
              <a:buNone/>
            </a:pPr>
            <a:r>
              <a:rPr lang="en-IN" sz="2000" b="1" dirty="0">
                <a:solidFill>
                  <a:srgbClr val="FF0000"/>
                </a:solidFill>
              </a:rPr>
              <a:t>3. text-indent</a:t>
            </a:r>
            <a:r>
              <a:rPr lang="en-IN" sz="2000" dirty="0">
                <a:solidFill>
                  <a:srgbClr val="FF0000"/>
                </a:solidFill>
              </a:rPr>
              <a:t> property used to indent the first line of a paragraph </a:t>
            </a:r>
          </a:p>
          <a:p>
            <a:pPr marL="0" indent="0">
              <a:buNone/>
              <a:defRPr/>
            </a:pPr>
            <a:endParaRPr lang="en-US" dirty="0"/>
          </a:p>
        </p:txBody>
      </p:sp>
    </p:spTree>
    <p:extLst>
      <p:ext uri="{BB962C8B-B14F-4D97-AF65-F5344CB8AC3E}">
        <p14:creationId xmlns:p14="http://schemas.microsoft.com/office/powerpoint/2010/main" val="543168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CSS Property- values-Background</a:t>
            </a:r>
            <a:endParaRPr lang="en-US" dirty="0">
              <a:latin typeface="Armata" panose="020B0503040500060204" pitchFamily="34" charset="0"/>
            </a:endParaRPr>
          </a:p>
        </p:txBody>
      </p:sp>
      <p:sp>
        <p:nvSpPr>
          <p:cNvPr id="6" name="Rectangle 3">
            <a:extLst>
              <a:ext uri="{FF2B5EF4-FFF2-40B4-BE49-F238E27FC236}">
                <a16:creationId xmlns:a16="http://schemas.microsoft.com/office/drawing/2014/main" id="{44A79297-AC16-48ED-B609-4C5482F8D94C}"/>
              </a:ext>
            </a:extLst>
          </p:cNvPr>
          <p:cNvSpPr txBox="1">
            <a:spLocks noChangeArrowheads="1"/>
          </p:cNvSpPr>
          <p:nvPr/>
        </p:nvSpPr>
        <p:spPr>
          <a:xfrm>
            <a:off x="630315" y="1109710"/>
            <a:ext cx="11442349" cy="4623458"/>
          </a:xfrm>
          <a:prstGeom prst="rect">
            <a:avLst/>
          </a:prstGeom>
        </p:spPr>
        <p:txBody>
          <a:bodyPr vert="horz" lIns="0" tIns="0" rIns="0" bIns="0" rtlCol="0" anchor="t" anchorCtr="0">
            <a:no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000" dirty="0"/>
              <a:t>CSS provides control over the backgrounds of block-level elements.</a:t>
            </a:r>
          </a:p>
          <a:p>
            <a:pPr>
              <a:lnSpc>
                <a:spcPct val="150000"/>
              </a:lnSpc>
            </a:pPr>
            <a:r>
              <a:rPr lang="en-US" sz="2000" dirty="0"/>
              <a:t> CSS can set a background color or add background images to HTML5 element</a:t>
            </a:r>
          </a:p>
          <a:p>
            <a:pPr>
              <a:lnSpc>
                <a:spcPct val="150000"/>
              </a:lnSpc>
            </a:pPr>
            <a:r>
              <a:rPr lang="en-IN" sz="2000" dirty="0" err="1"/>
              <a:t>background-color</a:t>
            </a:r>
            <a:r>
              <a:rPr lang="en-IN" sz="2000" dirty="0" err="1">
                <a:sym typeface="Wingdings" panose="05000000000000000000" pitchFamily="2" charset="2"/>
              </a:rPr>
              <a:t></a:t>
            </a:r>
            <a:r>
              <a:rPr lang="en-IN" sz="2000" dirty="0" err="1"/>
              <a:t>set</a:t>
            </a:r>
            <a:r>
              <a:rPr lang="en-IN" sz="2000" dirty="0"/>
              <a:t> the background </a:t>
            </a:r>
            <a:r>
              <a:rPr lang="en-IN" sz="2000" dirty="0" err="1"/>
              <a:t>color</a:t>
            </a:r>
            <a:r>
              <a:rPr lang="en-IN" sz="2000" dirty="0"/>
              <a:t> of an element</a:t>
            </a:r>
          </a:p>
          <a:p>
            <a:pPr marL="0" indent="0">
              <a:lnSpc>
                <a:spcPct val="150000"/>
              </a:lnSpc>
              <a:buNone/>
            </a:pPr>
            <a:r>
              <a:rPr lang="en-IN" sz="2000" dirty="0">
                <a:solidFill>
                  <a:srgbClr val="FF0000"/>
                </a:solidFill>
              </a:rPr>
              <a:t>	</a:t>
            </a:r>
            <a:r>
              <a:rPr lang="en-IN" sz="2000" dirty="0" err="1">
                <a:solidFill>
                  <a:srgbClr val="FF0000"/>
                </a:solidFill>
              </a:rPr>
              <a:t>background-color:grey</a:t>
            </a:r>
            <a:endParaRPr lang="en-IN" sz="2000" dirty="0">
              <a:solidFill>
                <a:srgbClr val="FF0000"/>
              </a:solidFill>
            </a:endParaRPr>
          </a:p>
          <a:p>
            <a:pPr>
              <a:lnSpc>
                <a:spcPct val="150000"/>
              </a:lnSpc>
            </a:pPr>
            <a:r>
              <a:rPr lang="en-IN" sz="2000" dirty="0"/>
              <a:t>The </a:t>
            </a:r>
            <a:r>
              <a:rPr lang="en-IN" sz="2000" b="1" dirty="0"/>
              <a:t>background-image</a:t>
            </a:r>
            <a:r>
              <a:rPr lang="en-IN" sz="2000" dirty="0"/>
              <a:t> property is used to place an image in the background of an element Repetition can be controlled. </a:t>
            </a:r>
          </a:p>
          <a:p>
            <a:pPr>
              <a:lnSpc>
                <a:spcPct val="150000"/>
              </a:lnSpc>
              <a:defRPr/>
            </a:pPr>
            <a:r>
              <a:rPr lang="en-IN" sz="2000" dirty="0"/>
              <a:t>Background image can be replicated to fill the area of the element. This is known as tiling.</a:t>
            </a:r>
          </a:p>
          <a:p>
            <a:pPr marL="0" indent="0">
              <a:lnSpc>
                <a:spcPct val="150000"/>
              </a:lnSpc>
              <a:buNone/>
              <a:defRPr/>
            </a:pPr>
            <a:r>
              <a:rPr lang="en-IN" sz="2000" dirty="0"/>
              <a:t> 	</a:t>
            </a:r>
            <a:r>
              <a:rPr lang="en-IN" sz="2000" dirty="0">
                <a:solidFill>
                  <a:srgbClr val="FF0000"/>
                </a:solidFill>
              </a:rPr>
              <a:t>background-repeat property possible </a:t>
            </a:r>
            <a:r>
              <a:rPr lang="en-IN" sz="2000" dirty="0" err="1">
                <a:solidFill>
                  <a:srgbClr val="FF0000"/>
                </a:solidFill>
              </a:rPr>
              <a:t>values</a:t>
            </a:r>
            <a:r>
              <a:rPr lang="en-IN" sz="2000" dirty="0" err="1"/>
              <a:t>:repeat</a:t>
            </a:r>
            <a:r>
              <a:rPr lang="en-IN" sz="2000" dirty="0"/>
              <a:t> (default), no-repeat, repeat-x, or repeat-y </a:t>
            </a:r>
          </a:p>
          <a:p>
            <a:pPr marL="0" indent="0">
              <a:lnSpc>
                <a:spcPct val="150000"/>
              </a:lnSpc>
              <a:buNone/>
              <a:defRPr/>
            </a:pPr>
            <a:r>
              <a:rPr lang="en-IN" sz="2000" dirty="0">
                <a:solidFill>
                  <a:srgbClr val="FF0000"/>
                </a:solidFill>
              </a:rPr>
              <a:t>	background-position property</a:t>
            </a:r>
            <a:r>
              <a:rPr lang="en-IN" sz="2000" dirty="0"/>
              <a:t>. Possible values: top, </a:t>
            </a:r>
            <a:r>
              <a:rPr lang="en-IN" sz="2000" dirty="0" err="1"/>
              <a:t>center</a:t>
            </a:r>
            <a:r>
              <a:rPr lang="en-IN" sz="2000" dirty="0"/>
              <a:t>, bottom, left, or right. </a:t>
            </a:r>
            <a:endParaRPr lang="en-US" sz="2000" dirty="0"/>
          </a:p>
          <a:p>
            <a:pPr marL="0" indent="0">
              <a:buNone/>
            </a:pPr>
            <a:endParaRPr lang="en-US" sz="2000" dirty="0">
              <a:solidFill>
                <a:srgbClr val="FF0000"/>
              </a:solidFill>
            </a:endParaRPr>
          </a:p>
          <a:p>
            <a:pPr marL="0" indent="0">
              <a:buFont typeface="Arial" pitchFamily="34" charset="0"/>
              <a:buNone/>
            </a:pPr>
            <a:endParaRPr lang="en-US" dirty="0"/>
          </a:p>
        </p:txBody>
      </p:sp>
    </p:spTree>
    <p:extLst>
      <p:ext uri="{BB962C8B-B14F-4D97-AF65-F5344CB8AC3E}">
        <p14:creationId xmlns:p14="http://schemas.microsoft.com/office/powerpoint/2010/main" val="970468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CSS Property- values-Example</a:t>
            </a:r>
            <a:endParaRPr lang="en-US" dirty="0">
              <a:latin typeface="Armata" panose="020B0503040500060204" pitchFamily="34" charset="0"/>
            </a:endParaRPr>
          </a:p>
        </p:txBody>
      </p:sp>
      <p:sp>
        <p:nvSpPr>
          <p:cNvPr id="4" name="Content Placeholder 2">
            <a:extLst>
              <a:ext uri="{FF2B5EF4-FFF2-40B4-BE49-F238E27FC236}">
                <a16:creationId xmlns:a16="http://schemas.microsoft.com/office/drawing/2014/main" id="{51A800D5-AEE5-45B2-9DF6-8991A9DADA81}"/>
              </a:ext>
            </a:extLst>
          </p:cNvPr>
          <p:cNvSpPr>
            <a:spLocks noGrp="1"/>
          </p:cNvSpPr>
          <p:nvPr>
            <p:ph idx="1"/>
          </p:nvPr>
        </p:nvSpPr>
        <p:spPr>
          <a:xfrm>
            <a:off x="767408" y="1196752"/>
            <a:ext cx="10178322" cy="5823933"/>
          </a:xfrm>
        </p:spPr>
        <p:txBody>
          <a:bodyPr>
            <a:normAutofit/>
          </a:bodyPr>
          <a:lstStyle/>
          <a:p>
            <a:pPr marL="0" indent="0">
              <a:buNone/>
            </a:pPr>
            <a:r>
              <a:rPr lang="en-IN" sz="1800" dirty="0"/>
              <a:t>&lt;html&gt;&lt;head&gt;    &lt;title&gt; </a:t>
            </a:r>
            <a:r>
              <a:rPr lang="en-IN" sz="1800" dirty="0" err="1"/>
              <a:t>sjc</a:t>
            </a:r>
            <a:r>
              <a:rPr lang="en-IN" sz="1800" dirty="0"/>
              <a:t>&lt;/title&gt;&lt;meta charset = “utf-8” /&gt;</a:t>
            </a:r>
          </a:p>
          <a:p>
            <a:pPr marL="0" indent="0">
              <a:buNone/>
            </a:pPr>
            <a:r>
              <a:rPr lang="en-IN" sz="1800" dirty="0"/>
              <a:t>&lt;style type = "text/</a:t>
            </a:r>
            <a:r>
              <a:rPr lang="en-IN" sz="1800" dirty="0" err="1"/>
              <a:t>css</a:t>
            </a:r>
            <a:r>
              <a:rPr lang="en-IN" sz="1800" dirty="0"/>
              <a:t>"&gt; </a:t>
            </a:r>
          </a:p>
          <a:p>
            <a:pPr marL="0" indent="0">
              <a:buNone/>
            </a:pPr>
            <a:r>
              <a:rPr lang="en-IN" sz="1800" dirty="0">
                <a:solidFill>
                  <a:srgbClr val="FF0000"/>
                </a:solidFill>
              </a:rPr>
              <a:t>body { </a:t>
            </a:r>
            <a:r>
              <a:rPr lang="en-IN" sz="1800" dirty="0" err="1">
                <a:solidFill>
                  <a:srgbClr val="FF0000"/>
                </a:solidFill>
              </a:rPr>
              <a:t>background-color:grey;background-image:url</a:t>
            </a:r>
            <a:r>
              <a:rPr lang="en-IN" sz="1800" dirty="0">
                <a:solidFill>
                  <a:srgbClr val="FF0000"/>
                </a:solidFill>
              </a:rPr>
              <a:t>("</a:t>
            </a:r>
            <a:r>
              <a:rPr lang="en-IN" sz="1800" dirty="0" err="1">
                <a:solidFill>
                  <a:srgbClr val="FF0000"/>
                </a:solidFill>
              </a:rPr>
              <a:t>agriculture.jfif</a:t>
            </a:r>
            <a:r>
              <a:rPr lang="en-IN" sz="1800" dirty="0">
                <a:solidFill>
                  <a:srgbClr val="FF0000"/>
                </a:solidFill>
              </a:rPr>
              <a:t>");</a:t>
            </a:r>
            <a:r>
              <a:rPr lang="en-IN" sz="1800" dirty="0" err="1">
                <a:solidFill>
                  <a:srgbClr val="FF0000"/>
                </a:solidFill>
              </a:rPr>
              <a:t>background-repeat:repeat-y</a:t>
            </a:r>
            <a:r>
              <a:rPr lang="en-IN" sz="1800" dirty="0">
                <a:solidFill>
                  <a:srgbClr val="FF0000"/>
                </a:solidFill>
              </a:rPr>
              <a:t>;</a:t>
            </a:r>
          </a:p>
          <a:p>
            <a:pPr marL="0" indent="0">
              <a:buNone/>
            </a:pPr>
            <a:r>
              <a:rPr lang="en-IN" sz="1800" dirty="0">
                <a:solidFill>
                  <a:srgbClr val="FF0000"/>
                </a:solidFill>
              </a:rPr>
              <a:t>	</a:t>
            </a:r>
            <a:r>
              <a:rPr lang="en-IN" sz="1800" dirty="0" err="1">
                <a:solidFill>
                  <a:srgbClr val="FF0000"/>
                </a:solidFill>
              </a:rPr>
              <a:t>background-position:center</a:t>
            </a:r>
            <a:r>
              <a:rPr lang="en-IN" sz="1800" dirty="0">
                <a:solidFill>
                  <a:srgbClr val="FF0000"/>
                </a:solidFill>
              </a:rPr>
              <a:t>;     } </a:t>
            </a:r>
          </a:p>
          <a:p>
            <a:pPr marL="0" indent="0">
              <a:buNone/>
            </a:pPr>
            <a:r>
              <a:rPr lang="en-IN" sz="1800" dirty="0" err="1">
                <a:solidFill>
                  <a:srgbClr val="FF0000"/>
                </a:solidFill>
              </a:rPr>
              <a:t>Img</a:t>
            </a:r>
            <a:r>
              <a:rPr lang="en-IN" sz="1800" dirty="0">
                <a:solidFill>
                  <a:srgbClr val="FF0000"/>
                </a:solidFill>
              </a:rPr>
              <a:t>  {</a:t>
            </a:r>
            <a:r>
              <a:rPr lang="en-IN" sz="1800" dirty="0" err="1">
                <a:solidFill>
                  <a:srgbClr val="FF0000"/>
                </a:solidFill>
              </a:rPr>
              <a:t>float:left</a:t>
            </a:r>
            <a:r>
              <a:rPr lang="en-IN" sz="1800" dirty="0">
                <a:solidFill>
                  <a:srgbClr val="FF0000"/>
                </a:solidFill>
              </a:rPr>
              <a:t>; </a:t>
            </a:r>
            <a:r>
              <a:rPr lang="en-IN" sz="1800" dirty="0"/>
              <a:t>}</a:t>
            </a:r>
          </a:p>
          <a:p>
            <a:pPr marL="0" indent="0">
              <a:buNone/>
            </a:pPr>
            <a:r>
              <a:rPr lang="en-IN" sz="1800" dirty="0"/>
              <a:t>&lt;/style&gt; &lt;/head&gt; </a:t>
            </a:r>
            <a:br>
              <a:rPr lang="en-IN" sz="1800" dirty="0"/>
            </a:br>
            <a:r>
              <a:rPr lang="en-IN" sz="1800" dirty="0">
                <a:solidFill>
                  <a:srgbClr val="FF0000"/>
                </a:solidFill>
              </a:rPr>
              <a:t>&lt;body&gt;</a:t>
            </a:r>
          </a:p>
          <a:p>
            <a:pPr marL="366713" lvl="1" indent="0">
              <a:buNone/>
            </a:pPr>
            <a:r>
              <a:rPr lang="en-IN" sz="1800" dirty="0">
                <a:solidFill>
                  <a:srgbClr val="FF0000"/>
                </a:solidFill>
              </a:rPr>
              <a:t> </a:t>
            </a:r>
            <a:r>
              <a:rPr lang="en-IN" sz="1800" dirty="0"/>
              <a:t>&lt;h1&gt; SJCET ADMISSION&lt;/h1&gt;.</a:t>
            </a:r>
          </a:p>
          <a:p>
            <a:pPr marL="366713" lvl="1" indent="0">
              <a:buNone/>
            </a:pPr>
            <a:r>
              <a:rPr lang="en-IN" sz="1800" dirty="0">
                <a:solidFill>
                  <a:srgbClr val="FF0000"/>
                </a:solidFill>
              </a:rPr>
              <a:t>&lt;</a:t>
            </a:r>
            <a:r>
              <a:rPr lang="en-IN" sz="1800" dirty="0" err="1">
                <a:solidFill>
                  <a:srgbClr val="FF0000"/>
                </a:solidFill>
              </a:rPr>
              <a:t>img</a:t>
            </a:r>
            <a:r>
              <a:rPr lang="en-IN" sz="1800" dirty="0">
                <a:solidFill>
                  <a:srgbClr val="FF0000"/>
                </a:solidFill>
              </a:rPr>
              <a:t> </a:t>
            </a:r>
            <a:r>
              <a:rPr lang="en-IN" sz="1800" dirty="0" err="1">
                <a:solidFill>
                  <a:srgbClr val="FF0000"/>
                </a:solidFill>
              </a:rPr>
              <a:t>src</a:t>
            </a:r>
            <a:r>
              <a:rPr lang="en-IN" sz="1800" dirty="0">
                <a:solidFill>
                  <a:srgbClr val="FF0000"/>
                </a:solidFill>
              </a:rPr>
              <a:t>="</a:t>
            </a:r>
            <a:r>
              <a:rPr lang="en-IN" sz="1800" dirty="0" err="1">
                <a:solidFill>
                  <a:srgbClr val="FF0000"/>
                </a:solidFill>
              </a:rPr>
              <a:t>alogo.jfif</a:t>
            </a:r>
            <a:r>
              <a:rPr lang="en-IN" sz="1800" dirty="0">
                <a:solidFill>
                  <a:srgbClr val="FF0000"/>
                </a:solidFill>
              </a:rPr>
              <a:t>"/&gt;&lt;</a:t>
            </a:r>
            <a:r>
              <a:rPr lang="en-IN" sz="1800" dirty="0"/>
              <a:t>p&gt;SJCET structure that grows from the blossom. Minority catholic institution .provides </a:t>
            </a:r>
            <a:r>
              <a:rPr lang="en-IN" sz="1800" dirty="0" err="1"/>
              <a:t>Btech</a:t>
            </a:r>
            <a:r>
              <a:rPr lang="en-IN" sz="1800" dirty="0"/>
              <a:t> and </a:t>
            </a:r>
            <a:r>
              <a:rPr lang="en-IN" sz="1800" dirty="0" err="1"/>
              <a:t>MTECh</a:t>
            </a:r>
            <a:r>
              <a:rPr lang="en-IN" sz="1800" dirty="0"/>
              <a:t> courses&lt;/p&gt; </a:t>
            </a:r>
          </a:p>
          <a:p>
            <a:pPr marL="366713" lvl="1" indent="0">
              <a:buNone/>
            </a:pPr>
            <a:r>
              <a:rPr lang="en-IN" sz="1800" dirty="0"/>
              <a:t>&lt;p &gt; SJCET BTECH ADMISSION 2022… &lt;/p&gt; </a:t>
            </a:r>
          </a:p>
          <a:p>
            <a:pPr marL="366713" lvl="1" indent="0">
              <a:buNone/>
            </a:pPr>
            <a:r>
              <a:rPr lang="en-IN" sz="1800" dirty="0"/>
              <a:t>&lt;p &gt;SJHMCT hotel management institution . Minority catholic institution .provides BHRM courses&lt;/p&gt; &lt;h2 &gt; SJCET BHRM ADMISSION 2022… &lt;/h2&gt;</a:t>
            </a:r>
          </a:p>
          <a:p>
            <a:pPr marL="366713" lvl="1" indent="0">
              <a:buNone/>
            </a:pPr>
            <a:r>
              <a:rPr lang="en-IN" sz="1800" dirty="0"/>
              <a:t>&lt;h3 &gt; SJCET BHRM ADMISSION 2022… &lt;/h2&gt;&lt;h3 &gt; SJCET PG ADMISSION 2022… &lt;/h3&gt; </a:t>
            </a:r>
          </a:p>
          <a:p>
            <a:pPr marL="366713" lvl="1" indent="0">
              <a:buNone/>
            </a:pPr>
            <a:r>
              <a:rPr lang="en-IN" sz="1800" dirty="0"/>
              <a:t>&lt;p&gt; PG courses MTECH,MBA,MTECH available at SJCET&lt;/p&gt; </a:t>
            </a:r>
          </a:p>
          <a:p>
            <a:pPr marL="0" indent="0">
              <a:buNone/>
            </a:pPr>
            <a:r>
              <a:rPr lang="en-IN" sz="1800" dirty="0"/>
              <a:t>&lt;/body&gt;  &lt;/html&gt;</a:t>
            </a:r>
          </a:p>
        </p:txBody>
      </p:sp>
    </p:spTree>
    <p:extLst>
      <p:ext uri="{BB962C8B-B14F-4D97-AF65-F5344CB8AC3E}">
        <p14:creationId xmlns:p14="http://schemas.microsoft.com/office/powerpoint/2010/main" val="413600632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89DF09-974D-4709-83F5-B7AEABCBA500}"/>
              </a:ext>
            </a:extLst>
          </p:cNvPr>
          <p:cNvPicPr>
            <a:picLocks noChangeAspect="1"/>
          </p:cNvPicPr>
          <p:nvPr/>
        </p:nvPicPr>
        <p:blipFill>
          <a:blip r:embed="rId2"/>
          <a:stretch>
            <a:fillRect/>
          </a:stretch>
        </p:blipFill>
        <p:spPr>
          <a:xfrm>
            <a:off x="407368" y="309562"/>
            <a:ext cx="6000750" cy="6238875"/>
          </a:xfrm>
          <a:prstGeom prst="rect">
            <a:avLst/>
          </a:prstGeom>
          <a:ln>
            <a:solidFill>
              <a:schemeClr val="accent2"/>
            </a:solidFill>
          </a:ln>
        </p:spPr>
      </p:pic>
      <p:pic>
        <p:nvPicPr>
          <p:cNvPr id="3" name="Picture 2">
            <a:extLst>
              <a:ext uri="{FF2B5EF4-FFF2-40B4-BE49-F238E27FC236}">
                <a16:creationId xmlns:a16="http://schemas.microsoft.com/office/drawing/2014/main" id="{3EAA2BA7-6708-4352-BF94-4D9229794D98}"/>
              </a:ext>
            </a:extLst>
          </p:cNvPr>
          <p:cNvPicPr>
            <a:picLocks noChangeAspect="1"/>
          </p:cNvPicPr>
          <p:nvPr/>
        </p:nvPicPr>
        <p:blipFill>
          <a:blip r:embed="rId3"/>
          <a:stretch>
            <a:fillRect/>
          </a:stretch>
        </p:blipFill>
        <p:spPr>
          <a:xfrm>
            <a:off x="6408118" y="1268760"/>
            <a:ext cx="5667375" cy="3781425"/>
          </a:xfrm>
          <a:prstGeom prst="rect">
            <a:avLst/>
          </a:prstGeom>
        </p:spPr>
      </p:pic>
    </p:spTree>
    <p:extLst>
      <p:ext uri="{BB962C8B-B14F-4D97-AF65-F5344CB8AC3E}">
        <p14:creationId xmlns:p14="http://schemas.microsoft.com/office/powerpoint/2010/main" val="261317376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CSS Property- values-Background</a:t>
            </a:r>
            <a:endParaRPr lang="en-US" dirty="0">
              <a:latin typeface="Armata" panose="020B0503040500060204" pitchFamily="34" charset="0"/>
            </a:endParaRPr>
          </a:p>
        </p:txBody>
      </p:sp>
      <p:sp>
        <p:nvSpPr>
          <p:cNvPr id="3" name="Content Placeholder 2">
            <a:extLst>
              <a:ext uri="{FF2B5EF4-FFF2-40B4-BE49-F238E27FC236}">
                <a16:creationId xmlns:a16="http://schemas.microsoft.com/office/drawing/2014/main" id="{A9EA7914-D732-4B29-B2F9-D591B39639EB}"/>
              </a:ext>
            </a:extLst>
          </p:cNvPr>
          <p:cNvSpPr>
            <a:spLocks noGrp="1"/>
          </p:cNvSpPr>
          <p:nvPr>
            <p:ph idx="1"/>
          </p:nvPr>
        </p:nvSpPr>
        <p:spPr/>
        <p:txBody>
          <a:bodyPr/>
          <a:lstStyle/>
          <a:p>
            <a:r>
              <a:rPr lang="en-US" dirty="0"/>
              <a:t>background-image Property </a:t>
            </a:r>
          </a:p>
          <a:p>
            <a:pPr lvl="1"/>
            <a:r>
              <a:rPr lang="en-US" dirty="0"/>
              <a:t>The background-image property  specifies the image URL for the image logo.png in the format </a:t>
            </a:r>
            <a:r>
              <a:rPr lang="en-US" dirty="0" err="1"/>
              <a:t>url</a:t>
            </a:r>
            <a:r>
              <a:rPr lang="en-US" dirty="0"/>
              <a:t>(</a:t>
            </a:r>
            <a:r>
              <a:rPr lang="en-US" dirty="0" err="1"/>
              <a:t>fileLocation</a:t>
            </a:r>
            <a:r>
              <a:rPr lang="en-US" dirty="0"/>
              <a:t>). </a:t>
            </a:r>
          </a:p>
          <a:p>
            <a:pPr lvl="1"/>
            <a:r>
              <a:rPr lang="en-US" dirty="0"/>
              <a:t>You can also set the background-color property  in case the image is not found </a:t>
            </a:r>
          </a:p>
          <a:p>
            <a:r>
              <a:rPr lang="en-US" dirty="0"/>
              <a:t>background-position Property</a:t>
            </a:r>
          </a:p>
          <a:p>
            <a:pPr lvl="1"/>
            <a:r>
              <a:rPr lang="en-US" dirty="0"/>
              <a:t>The background-position property places the image on the page. The keywords top, bottom, center, left and right are used individually or in combination for vertical and horizontal positioning. </a:t>
            </a:r>
          </a:p>
          <a:p>
            <a:pPr lvl="1"/>
            <a:r>
              <a:rPr lang="en-US" dirty="0"/>
              <a:t>For example, to position the image as horizontally centered (positioned at 50 percent of the distance across the screen) and 30 pixels from the top, use</a:t>
            </a:r>
          </a:p>
          <a:p>
            <a:pPr marL="355600" lvl="1" indent="0">
              <a:buNone/>
            </a:pPr>
            <a:endParaRPr lang="en-US" dirty="0"/>
          </a:p>
        </p:txBody>
      </p:sp>
      <p:pic>
        <p:nvPicPr>
          <p:cNvPr id="6" name="Picture 5">
            <a:extLst>
              <a:ext uri="{FF2B5EF4-FFF2-40B4-BE49-F238E27FC236}">
                <a16:creationId xmlns:a16="http://schemas.microsoft.com/office/drawing/2014/main" id="{FF4D63A8-9EE5-4D48-8558-84E9F581F752}"/>
              </a:ext>
            </a:extLst>
          </p:cNvPr>
          <p:cNvPicPr>
            <a:picLocks noChangeAspect="1"/>
          </p:cNvPicPr>
          <p:nvPr/>
        </p:nvPicPr>
        <p:blipFill>
          <a:blip r:embed="rId3"/>
          <a:stretch>
            <a:fillRect/>
          </a:stretch>
        </p:blipFill>
        <p:spPr>
          <a:xfrm>
            <a:off x="3143672" y="5026031"/>
            <a:ext cx="4493099" cy="426560"/>
          </a:xfrm>
          <a:prstGeom prst="rect">
            <a:avLst/>
          </a:prstGeom>
        </p:spPr>
      </p:pic>
    </p:spTree>
    <p:extLst>
      <p:ext uri="{BB962C8B-B14F-4D97-AF65-F5344CB8AC3E}">
        <p14:creationId xmlns:p14="http://schemas.microsoft.com/office/powerpoint/2010/main" val="130718648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CSS Property- values-Background</a:t>
            </a:r>
            <a:endParaRPr lang="en-US" dirty="0">
              <a:latin typeface="Armata" panose="020B0503040500060204" pitchFamily="34" charset="0"/>
            </a:endParaRPr>
          </a:p>
        </p:txBody>
      </p:sp>
      <p:sp>
        <p:nvSpPr>
          <p:cNvPr id="3" name="Content Placeholder 2">
            <a:extLst>
              <a:ext uri="{FF2B5EF4-FFF2-40B4-BE49-F238E27FC236}">
                <a16:creationId xmlns:a16="http://schemas.microsoft.com/office/drawing/2014/main" id="{A9EA7914-D732-4B29-B2F9-D591B39639EB}"/>
              </a:ext>
            </a:extLst>
          </p:cNvPr>
          <p:cNvSpPr>
            <a:spLocks noGrp="1"/>
          </p:cNvSpPr>
          <p:nvPr>
            <p:ph idx="1"/>
          </p:nvPr>
        </p:nvSpPr>
        <p:spPr>
          <a:xfrm>
            <a:off x="551384" y="1052736"/>
            <a:ext cx="11319048" cy="4998856"/>
          </a:xfrm>
        </p:spPr>
        <p:txBody>
          <a:bodyPr/>
          <a:lstStyle/>
          <a:p>
            <a:r>
              <a:rPr lang="en-US" dirty="0"/>
              <a:t>background-attachment</a:t>
            </a:r>
          </a:p>
          <a:p>
            <a:pPr lvl="1"/>
            <a:r>
              <a:rPr lang="en-US" dirty="0"/>
              <a:t>fixed Property The next property setting, background-attachment: fixed , fixes the image in the position specified by background-position. Scrolling the browser window will not move the image from its position.</a:t>
            </a:r>
          </a:p>
          <a:p>
            <a:pPr lvl="1"/>
            <a:r>
              <a:rPr lang="en-US" dirty="0"/>
              <a:t> The default value, scroll, moves the image as the user scrolls through the document.</a:t>
            </a:r>
          </a:p>
          <a:p>
            <a:r>
              <a:rPr lang="en-US" dirty="0"/>
              <a:t>background-repeat Property </a:t>
            </a:r>
          </a:p>
          <a:p>
            <a:pPr lvl="1"/>
            <a:r>
              <a:rPr lang="en-US" dirty="0"/>
              <a:t>The background-repeat property  controls background image tiling, which places multiple copies of the image next to each other to fill the background. </a:t>
            </a:r>
          </a:p>
          <a:p>
            <a:pPr lvl="1"/>
            <a:r>
              <a:rPr lang="en-US" dirty="0"/>
              <a:t>Here, we set the tiling to no-repeat to display only one copy of the background image.</a:t>
            </a:r>
          </a:p>
          <a:p>
            <a:pPr lvl="1"/>
            <a:r>
              <a:rPr lang="en-US" dirty="0"/>
              <a:t>Other values include repeat (the default) to tile the image vertically and horizontally, repeat-x to tile the image only horizontally or repeat-y to tile the image only vertically.</a:t>
            </a:r>
          </a:p>
          <a:p>
            <a:r>
              <a:rPr lang="en-US" sz="2000" dirty="0"/>
              <a:t>text-indent property  to indent the first line of text in the element by a specified amount, in this case 1em.</a:t>
            </a:r>
          </a:p>
          <a:p>
            <a:r>
              <a:rPr lang="en-US" sz="2000" dirty="0"/>
              <a:t> font-style property formats text is the font-style property, which allows you to set text to none, italic or oblique </a:t>
            </a:r>
          </a:p>
        </p:txBody>
      </p:sp>
    </p:spTree>
    <p:extLst>
      <p:ext uri="{BB962C8B-B14F-4D97-AF65-F5344CB8AC3E}">
        <p14:creationId xmlns:p14="http://schemas.microsoft.com/office/powerpoint/2010/main" val="309013181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Positioning Elements: Absolute Positioning, z-index</a:t>
            </a:r>
            <a:endParaRPr lang="en-US" dirty="0">
              <a:latin typeface="Armata" panose="020B0503040500060204" pitchFamily="34" charset="0"/>
            </a:endParaRPr>
          </a:p>
        </p:txBody>
      </p:sp>
      <p:sp>
        <p:nvSpPr>
          <p:cNvPr id="3" name="Content Placeholder 2">
            <a:extLst>
              <a:ext uri="{FF2B5EF4-FFF2-40B4-BE49-F238E27FC236}">
                <a16:creationId xmlns:a16="http://schemas.microsoft.com/office/drawing/2014/main" id="{A9EA7914-D732-4B29-B2F9-D591B39639EB}"/>
              </a:ext>
            </a:extLst>
          </p:cNvPr>
          <p:cNvSpPr>
            <a:spLocks noGrp="1"/>
          </p:cNvSpPr>
          <p:nvPr>
            <p:ph idx="1"/>
          </p:nvPr>
        </p:nvSpPr>
        <p:spPr>
          <a:xfrm>
            <a:off x="551384" y="1052736"/>
            <a:ext cx="11319048" cy="4998856"/>
          </a:xfrm>
        </p:spPr>
        <p:txBody>
          <a:bodyPr/>
          <a:lstStyle/>
          <a:p>
            <a:pPr>
              <a:lnSpc>
                <a:spcPct val="150000"/>
              </a:lnSpc>
            </a:pPr>
            <a:r>
              <a:rPr lang="en-US" dirty="0"/>
              <a:t>The CSS </a:t>
            </a:r>
            <a:r>
              <a:rPr lang="en-US" dirty="0">
                <a:highlight>
                  <a:srgbClr val="FFFF00"/>
                </a:highlight>
              </a:rPr>
              <a:t>position property is used to set the position for an element</a:t>
            </a:r>
          </a:p>
          <a:p>
            <a:pPr>
              <a:lnSpc>
                <a:spcPct val="150000"/>
              </a:lnSpc>
            </a:pPr>
            <a:r>
              <a:rPr lang="en-US" dirty="0"/>
              <a:t>CSS introduced the position property, which gives you greater control over how document elements are displayed</a:t>
            </a:r>
          </a:p>
          <a:p>
            <a:pPr>
              <a:lnSpc>
                <a:spcPct val="150000"/>
              </a:lnSpc>
            </a:pPr>
            <a:r>
              <a:rPr lang="en-US" dirty="0"/>
              <a:t>The position property specifies the type of positioning method used for an element.</a:t>
            </a:r>
          </a:p>
          <a:p>
            <a:pPr>
              <a:lnSpc>
                <a:spcPct val="150000"/>
              </a:lnSpc>
            </a:pPr>
            <a:r>
              <a:rPr lang="en-US" dirty="0">
                <a:highlight>
                  <a:srgbClr val="FFFF00"/>
                </a:highlight>
              </a:rPr>
              <a:t>Elements are then positioned using the top, bottom, left, and right properties. </a:t>
            </a:r>
            <a:r>
              <a:rPr lang="en-US" dirty="0"/>
              <a:t>However, these properties will not work unless the </a:t>
            </a:r>
            <a:r>
              <a:rPr lang="en-US" b="1" dirty="0"/>
              <a:t>position property is set first.</a:t>
            </a:r>
          </a:p>
          <a:p>
            <a:pPr>
              <a:lnSpc>
                <a:spcPct val="150000"/>
              </a:lnSpc>
            </a:pPr>
            <a:r>
              <a:rPr lang="en-US" dirty="0"/>
              <a:t>They also work differently depending on the position value.</a:t>
            </a:r>
          </a:p>
        </p:txBody>
      </p:sp>
    </p:spTree>
    <p:extLst>
      <p:ext uri="{BB962C8B-B14F-4D97-AF65-F5344CB8AC3E}">
        <p14:creationId xmlns:p14="http://schemas.microsoft.com/office/powerpoint/2010/main" val="414118433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Positioning Elements: Absolute Positioning, z-index</a:t>
            </a:r>
            <a:endParaRPr lang="en-US" dirty="0">
              <a:latin typeface="Armata" panose="020B0503040500060204" pitchFamily="34" charset="0"/>
            </a:endParaRPr>
          </a:p>
        </p:txBody>
      </p:sp>
      <p:sp>
        <p:nvSpPr>
          <p:cNvPr id="3" name="Content Placeholder 2">
            <a:extLst>
              <a:ext uri="{FF2B5EF4-FFF2-40B4-BE49-F238E27FC236}">
                <a16:creationId xmlns:a16="http://schemas.microsoft.com/office/drawing/2014/main" id="{A9EA7914-D732-4B29-B2F9-D591B39639EB}"/>
              </a:ext>
            </a:extLst>
          </p:cNvPr>
          <p:cNvSpPr>
            <a:spLocks noGrp="1"/>
          </p:cNvSpPr>
          <p:nvPr>
            <p:ph idx="1"/>
          </p:nvPr>
        </p:nvSpPr>
        <p:spPr>
          <a:xfrm>
            <a:off x="263352" y="1052736"/>
            <a:ext cx="11607080" cy="4998856"/>
          </a:xfrm>
        </p:spPr>
        <p:txBody>
          <a:bodyPr/>
          <a:lstStyle/>
          <a:p>
            <a:pPr>
              <a:lnSpc>
                <a:spcPct val="150000"/>
              </a:lnSpc>
            </a:pPr>
            <a:r>
              <a:rPr lang="en-US" sz="2200" b="1" dirty="0"/>
              <a:t>Absolute Position</a:t>
            </a:r>
            <a:r>
              <a:rPr lang="en-US" sz="2200" dirty="0"/>
              <a:t>: An element with position: absolute; will cause it to </a:t>
            </a:r>
            <a:r>
              <a:rPr lang="en-US" sz="2200" dirty="0">
                <a:highlight>
                  <a:srgbClr val="FFFF00"/>
                </a:highlight>
              </a:rPr>
              <a:t>adjust its position with respect to its parent.</a:t>
            </a:r>
            <a:r>
              <a:rPr lang="en-US" sz="2200" dirty="0"/>
              <a:t> If no parent is present, then it uses the document body as parent.</a:t>
            </a:r>
          </a:p>
          <a:p>
            <a:pPr marL="0" indent="0">
              <a:lnSpc>
                <a:spcPct val="150000"/>
              </a:lnSpc>
              <a:buNone/>
            </a:pPr>
            <a:r>
              <a:rPr lang="en-US" sz="2200" dirty="0"/>
              <a:t>	 position: absolute; </a:t>
            </a:r>
          </a:p>
          <a:p>
            <a:pPr>
              <a:lnSpc>
                <a:spcPct val="150000"/>
              </a:lnSpc>
            </a:pPr>
            <a:r>
              <a:rPr lang="en-US" sz="2200" dirty="0"/>
              <a:t> </a:t>
            </a:r>
            <a:r>
              <a:rPr lang="en-US" sz="2200" b="1" dirty="0"/>
              <a:t>Relative Position</a:t>
            </a:r>
            <a:r>
              <a:rPr lang="en-US" sz="2200" dirty="0"/>
              <a:t>: Setting the top, right, bottom, and left properties of an element with </a:t>
            </a:r>
            <a:r>
              <a:rPr lang="en-US" sz="2200" b="1" dirty="0"/>
              <a:t>position: relative; </a:t>
            </a:r>
            <a:r>
              <a:rPr lang="en-US" sz="2200" dirty="0"/>
              <a:t>property will cause it to adjust from its normal position. The other objects or elements will not fill the gap</a:t>
            </a:r>
          </a:p>
          <a:p>
            <a:pPr>
              <a:lnSpc>
                <a:spcPct val="150000"/>
              </a:lnSpc>
            </a:pPr>
            <a:r>
              <a:rPr lang="en-US" sz="2200" dirty="0"/>
              <a:t> The element that is set to relative position can be shifted with respect to other elements in the document. The element is shifted using top, right, bottom, and left properties</a:t>
            </a:r>
          </a:p>
        </p:txBody>
      </p:sp>
    </p:spTree>
    <p:extLst>
      <p:ext uri="{BB962C8B-B14F-4D97-AF65-F5344CB8AC3E}">
        <p14:creationId xmlns:p14="http://schemas.microsoft.com/office/powerpoint/2010/main" val="234336802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Positioning Elements: Absolute Positioning, z-index</a:t>
            </a:r>
            <a:endParaRPr lang="en-US" dirty="0">
              <a:latin typeface="Armata" panose="020B0503040500060204" pitchFamily="34" charset="0"/>
            </a:endParaRPr>
          </a:p>
        </p:txBody>
      </p:sp>
      <p:sp>
        <p:nvSpPr>
          <p:cNvPr id="3" name="Content Placeholder 2">
            <a:extLst>
              <a:ext uri="{FF2B5EF4-FFF2-40B4-BE49-F238E27FC236}">
                <a16:creationId xmlns:a16="http://schemas.microsoft.com/office/drawing/2014/main" id="{A9EA7914-D732-4B29-B2F9-D591B39639EB}"/>
              </a:ext>
            </a:extLst>
          </p:cNvPr>
          <p:cNvSpPr>
            <a:spLocks noGrp="1"/>
          </p:cNvSpPr>
          <p:nvPr>
            <p:ph idx="1"/>
          </p:nvPr>
        </p:nvSpPr>
        <p:spPr>
          <a:xfrm>
            <a:off x="551384" y="1052736"/>
            <a:ext cx="11319048" cy="4998856"/>
          </a:xfrm>
        </p:spPr>
        <p:txBody>
          <a:bodyPr/>
          <a:lstStyle/>
          <a:p>
            <a:r>
              <a:rPr lang="en-US" dirty="0"/>
              <a:t>An element with position: absolute; is positioned relative to the nearest positioned ancestor (instead of positioned relative to the viewport, like fixed).</a:t>
            </a:r>
          </a:p>
          <a:p>
            <a:r>
              <a:rPr lang="en-US" dirty="0"/>
              <a:t>Note: Absolute positioned elements are removed from the normal flow, and can overlap elements.</a:t>
            </a:r>
          </a:p>
        </p:txBody>
      </p:sp>
      <p:pic>
        <p:nvPicPr>
          <p:cNvPr id="4" name="Picture 3">
            <a:extLst>
              <a:ext uri="{FF2B5EF4-FFF2-40B4-BE49-F238E27FC236}">
                <a16:creationId xmlns:a16="http://schemas.microsoft.com/office/drawing/2014/main" id="{412BCF1D-189F-4986-95C1-034DCB8A4952}"/>
              </a:ext>
            </a:extLst>
          </p:cNvPr>
          <p:cNvPicPr>
            <a:picLocks noChangeAspect="1"/>
          </p:cNvPicPr>
          <p:nvPr/>
        </p:nvPicPr>
        <p:blipFill>
          <a:blip r:embed="rId3"/>
          <a:stretch>
            <a:fillRect/>
          </a:stretch>
        </p:blipFill>
        <p:spPr>
          <a:xfrm>
            <a:off x="3719736" y="2332922"/>
            <a:ext cx="5184576" cy="3803160"/>
          </a:xfrm>
          <a:prstGeom prst="rect">
            <a:avLst/>
          </a:prstGeom>
        </p:spPr>
      </p:pic>
    </p:spTree>
    <p:extLst>
      <p:ext uri="{BB962C8B-B14F-4D97-AF65-F5344CB8AC3E}">
        <p14:creationId xmlns:p14="http://schemas.microsoft.com/office/powerpoint/2010/main" val="36595167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039268"/>
            <a:ext cx="5616624" cy="1512168"/>
          </a:xfrm>
        </p:spPr>
        <p:txBody>
          <a:bodyPr/>
          <a:lstStyle/>
          <a:p>
            <a:pPr marL="469900" indent="-469900"/>
            <a:r>
              <a:rPr lang="en-US" dirty="0">
                <a:solidFill>
                  <a:schemeClr val="tx1"/>
                </a:solidFill>
              </a:rPr>
              <a:t>Saves time</a:t>
            </a:r>
          </a:p>
          <a:p>
            <a:pPr marL="469900" indent="-469900"/>
            <a:r>
              <a:rPr lang="en-US" dirty="0">
                <a:solidFill>
                  <a:schemeClr val="tx1"/>
                </a:solidFill>
              </a:rPr>
              <a:t>Easy to change</a:t>
            </a:r>
          </a:p>
          <a:p>
            <a:pPr marL="469900" indent="-469900"/>
            <a:r>
              <a:rPr lang="en-US" dirty="0">
                <a:solidFill>
                  <a:schemeClr val="tx1"/>
                </a:solidFill>
              </a:rPr>
              <a:t>Keep consistency(always behave  in the same way)</a:t>
            </a:r>
          </a:p>
          <a:p>
            <a:pPr marL="469900" indent="-469900"/>
            <a:r>
              <a:rPr lang="en-US" dirty="0">
                <a:solidFill>
                  <a:schemeClr val="tx1"/>
                </a:solidFill>
              </a:rPr>
              <a:t>more control over layout</a:t>
            </a:r>
          </a:p>
          <a:p>
            <a:pPr marL="469900" indent="-469900"/>
            <a:r>
              <a:rPr lang="en-US" dirty="0">
                <a:solidFill>
                  <a:schemeClr val="tx1"/>
                </a:solidFill>
              </a:rPr>
              <a:t>Use styles with JavaScript =&gt; DHTML</a:t>
            </a:r>
          </a:p>
          <a:p>
            <a:pPr marL="469900" indent="-469900"/>
            <a:r>
              <a:rPr lang="en-US" dirty="0">
                <a:solidFill>
                  <a:schemeClr val="tx1"/>
                </a:solidFill>
              </a:rPr>
              <a:t>create a common format for all the Web pages</a:t>
            </a:r>
          </a:p>
          <a:p>
            <a:pPr marL="0" indent="0" algn="just">
              <a:buNone/>
            </a:pPr>
            <a:endParaRPr lang="en-GB" alt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r>
              <a:rPr lang="en-US" dirty="0"/>
              <a:t>Advantages of CSS3</a:t>
            </a:r>
            <a:endParaRPr lang="en-US" dirty="0">
              <a:latin typeface="Armata" panose="020B0503040500060204" pitchFamily="34" charset="0"/>
            </a:endParaRPr>
          </a:p>
        </p:txBody>
      </p:sp>
      <p:graphicFrame>
        <p:nvGraphicFramePr>
          <p:cNvPr id="4" name="Object 3">
            <a:extLst>
              <a:ext uri="{FF2B5EF4-FFF2-40B4-BE49-F238E27FC236}">
                <a16:creationId xmlns:a16="http://schemas.microsoft.com/office/drawing/2014/main" id="{50F3BF97-CFD5-49F0-B512-4DF76A3F2EB6}"/>
              </a:ext>
            </a:extLst>
          </p:cNvPr>
          <p:cNvGraphicFramePr>
            <a:graphicFrameLocks noChangeAspect="1"/>
          </p:cNvGraphicFramePr>
          <p:nvPr>
            <p:extLst>
              <p:ext uri="{D42A27DB-BD31-4B8C-83A1-F6EECF244321}">
                <p14:modId xmlns:p14="http://schemas.microsoft.com/office/powerpoint/2010/main" val="2997671019"/>
              </p:ext>
            </p:extLst>
          </p:nvPr>
        </p:nvGraphicFramePr>
        <p:xfrm>
          <a:off x="6780372" y="1262856"/>
          <a:ext cx="5083175" cy="4332288"/>
        </p:xfrm>
        <a:graphic>
          <a:graphicData uri="http://schemas.openxmlformats.org/presentationml/2006/ole">
            <mc:AlternateContent xmlns:mc="http://schemas.openxmlformats.org/markup-compatibility/2006">
              <mc:Choice xmlns:v="urn:schemas-microsoft-com:vml" Requires="v">
                <p:oleObj spid="_x0000_s5427" name="Image" r:id="rId4" imgW="2237047" imgH="1834434" progId="Photoshop.Image.7">
                  <p:embed/>
                </p:oleObj>
              </mc:Choice>
              <mc:Fallback>
                <p:oleObj name="Image" r:id="rId4" imgW="2237047" imgH="1834434" progId="Photoshop.Image.7">
                  <p:embed/>
                  <p:pic>
                    <p:nvPicPr>
                      <p:cNvPr id="409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0372" y="1262856"/>
                        <a:ext cx="5083175" cy="433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34383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D3414C-222E-4A97-9E90-8B02FABFD21E}"/>
              </a:ext>
            </a:extLst>
          </p:cNvPr>
          <p:cNvPicPr>
            <a:picLocks noChangeAspect="1"/>
          </p:cNvPicPr>
          <p:nvPr/>
        </p:nvPicPr>
        <p:blipFill>
          <a:blip r:embed="rId2"/>
          <a:stretch>
            <a:fillRect/>
          </a:stretch>
        </p:blipFill>
        <p:spPr>
          <a:xfrm>
            <a:off x="335360" y="175976"/>
            <a:ext cx="10513168" cy="6238875"/>
          </a:xfrm>
          <a:prstGeom prst="rect">
            <a:avLst/>
          </a:prstGeom>
          <a:ln>
            <a:solidFill>
              <a:schemeClr val="accent2"/>
            </a:solidFill>
          </a:ln>
        </p:spPr>
      </p:pic>
      <p:pic>
        <p:nvPicPr>
          <p:cNvPr id="3" name="Picture 2">
            <a:extLst>
              <a:ext uri="{FF2B5EF4-FFF2-40B4-BE49-F238E27FC236}">
                <a16:creationId xmlns:a16="http://schemas.microsoft.com/office/drawing/2014/main" id="{8FB345EA-450D-4B18-91A0-3717A9A5957C}"/>
              </a:ext>
            </a:extLst>
          </p:cNvPr>
          <p:cNvPicPr>
            <a:picLocks noChangeAspect="1"/>
          </p:cNvPicPr>
          <p:nvPr/>
        </p:nvPicPr>
        <p:blipFill>
          <a:blip r:embed="rId3"/>
          <a:stretch>
            <a:fillRect/>
          </a:stretch>
        </p:blipFill>
        <p:spPr>
          <a:xfrm>
            <a:off x="5159896" y="319638"/>
            <a:ext cx="5057775" cy="4229100"/>
          </a:xfrm>
          <a:prstGeom prst="rect">
            <a:avLst/>
          </a:prstGeom>
          <a:ln>
            <a:noFill/>
          </a:ln>
        </p:spPr>
      </p:pic>
    </p:spTree>
    <p:extLst>
      <p:ext uri="{BB962C8B-B14F-4D97-AF65-F5344CB8AC3E}">
        <p14:creationId xmlns:p14="http://schemas.microsoft.com/office/powerpoint/2010/main" val="359092266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E34326-32FE-409E-936D-19F68AFD6FA8}"/>
              </a:ext>
            </a:extLst>
          </p:cNvPr>
          <p:cNvSpPr/>
          <p:nvPr/>
        </p:nvSpPr>
        <p:spPr>
          <a:xfrm>
            <a:off x="119336" y="260648"/>
            <a:ext cx="11305256" cy="6555641"/>
          </a:xfrm>
          <a:prstGeom prst="rect">
            <a:avLst/>
          </a:prstGeom>
        </p:spPr>
        <p:txBody>
          <a:bodyPr wrap="square">
            <a:spAutoFit/>
          </a:bodyPr>
          <a:lstStyle/>
          <a:p>
            <a:r>
              <a:rPr lang="en-US" sz="1200" dirty="0">
                <a:solidFill>
                  <a:srgbClr val="D4D4D4"/>
                </a:solidFill>
                <a:latin typeface="Consolas" panose="020B0609020204030204" pitchFamily="49" charset="0"/>
              </a:rPr>
              <a:t> </a:t>
            </a:r>
            <a:r>
              <a:rPr lang="en-US" sz="2000" dirty="0">
                <a:latin typeface="Consolas" panose="020B0609020204030204" pitchFamily="49" charset="0"/>
              </a:rPr>
              <a:t>&lt;!DOCTYPE html&gt; &lt;html&gt; &lt;head&gt;</a:t>
            </a:r>
          </a:p>
          <a:p>
            <a:r>
              <a:rPr lang="en-US" sz="2000" dirty="0">
                <a:latin typeface="Consolas" panose="020B0609020204030204" pitchFamily="49" charset="0"/>
              </a:rPr>
              <a:t> &lt;meta charset = "utf-8"&gt;</a:t>
            </a:r>
          </a:p>
          <a:p>
            <a:r>
              <a:rPr lang="en-US" sz="2000" dirty="0">
                <a:latin typeface="Consolas" panose="020B0609020204030204" pitchFamily="49" charset="0"/>
              </a:rPr>
              <a:t> &lt;title&gt;Relative Positioning&lt;/title&gt;</a:t>
            </a:r>
          </a:p>
          <a:p>
            <a:r>
              <a:rPr lang="en-US" sz="2000" dirty="0">
                <a:latin typeface="Consolas" panose="020B0609020204030204" pitchFamily="49" charset="0"/>
              </a:rPr>
              <a:t> &lt;style type = "text/</a:t>
            </a:r>
            <a:r>
              <a:rPr lang="en-US" sz="2000" dirty="0" err="1">
                <a:latin typeface="Consolas" panose="020B0609020204030204" pitchFamily="49" charset="0"/>
              </a:rPr>
              <a:t>css</a:t>
            </a:r>
            <a:r>
              <a:rPr lang="en-US" sz="2000" dirty="0">
                <a:latin typeface="Consolas" panose="020B0609020204030204" pitchFamily="49" charset="0"/>
              </a:rPr>
              <a:t>"&gt;</a:t>
            </a:r>
          </a:p>
          <a:p>
            <a:pPr lvl="2"/>
            <a:r>
              <a:rPr lang="en-US" sz="2000" dirty="0">
                <a:latin typeface="Consolas" panose="020B0609020204030204" pitchFamily="49" charset="0"/>
              </a:rPr>
              <a:t> p { font-size: 1.3em;</a:t>
            </a:r>
          </a:p>
          <a:p>
            <a:pPr lvl="2"/>
            <a:r>
              <a:rPr lang="en-US" sz="2000" dirty="0">
                <a:latin typeface="Consolas" panose="020B0609020204030204" pitchFamily="49" charset="0"/>
              </a:rPr>
              <a:t> font-family: </a:t>
            </a:r>
            <a:r>
              <a:rPr lang="en-US" sz="2000" dirty="0" err="1">
                <a:latin typeface="Consolas" panose="020B0609020204030204" pitchFamily="49" charset="0"/>
              </a:rPr>
              <a:t>verdana</a:t>
            </a:r>
            <a:r>
              <a:rPr lang="en-US" sz="2000" dirty="0">
                <a:latin typeface="Consolas" panose="020B0609020204030204" pitchFamily="49" charset="0"/>
              </a:rPr>
              <a:t>, </a:t>
            </a:r>
            <a:r>
              <a:rPr lang="en-US" sz="2000" dirty="0" err="1">
                <a:latin typeface="Consolas" panose="020B0609020204030204" pitchFamily="49" charset="0"/>
              </a:rPr>
              <a:t>arial</a:t>
            </a:r>
            <a:r>
              <a:rPr lang="en-US" sz="2000" dirty="0">
                <a:latin typeface="Consolas" panose="020B0609020204030204" pitchFamily="49" charset="0"/>
              </a:rPr>
              <a:t>, sans-serif; }</a:t>
            </a:r>
          </a:p>
          <a:p>
            <a:pPr lvl="2"/>
            <a:r>
              <a:rPr lang="en-US" sz="2000" dirty="0">
                <a:latin typeface="Consolas" panose="020B0609020204030204" pitchFamily="49" charset="0"/>
              </a:rPr>
              <a:t> span { color: </a:t>
            </a:r>
            <a:r>
              <a:rPr lang="en-US" sz="2000" dirty="0" err="1">
                <a:latin typeface="Consolas" panose="020B0609020204030204" pitchFamily="49" charset="0"/>
              </a:rPr>
              <a:t>red;font-size</a:t>
            </a:r>
            <a:r>
              <a:rPr lang="en-US" sz="2000" dirty="0">
                <a:latin typeface="Consolas" panose="020B0609020204030204" pitchFamily="49" charset="0"/>
              </a:rPr>
              <a:t>: .6em;height: 1em; }</a:t>
            </a:r>
          </a:p>
          <a:p>
            <a:pPr lvl="2"/>
            <a:r>
              <a:rPr lang="en-US" sz="2000" dirty="0">
                <a:latin typeface="Consolas" panose="020B0609020204030204" pitchFamily="49" charset="0"/>
              </a:rPr>
              <a:t> .super { position: </a:t>
            </a:r>
            <a:r>
              <a:rPr lang="en-US" sz="2000" dirty="0" err="1">
                <a:latin typeface="Consolas" panose="020B0609020204030204" pitchFamily="49" charset="0"/>
              </a:rPr>
              <a:t>relative;top</a:t>
            </a:r>
            <a:r>
              <a:rPr lang="en-US" sz="2000" dirty="0">
                <a:latin typeface="Consolas" panose="020B0609020204030204" pitchFamily="49" charset="0"/>
              </a:rPr>
              <a:t>: -1ex; } </a:t>
            </a:r>
          </a:p>
          <a:p>
            <a:pPr lvl="2"/>
            <a:r>
              <a:rPr lang="en-US" sz="2000" dirty="0">
                <a:latin typeface="Consolas" panose="020B0609020204030204" pitchFamily="49" charset="0"/>
              </a:rPr>
              <a:t>.sub { position: </a:t>
            </a:r>
            <a:r>
              <a:rPr lang="en-US" sz="2000" dirty="0" err="1">
                <a:latin typeface="Consolas" panose="020B0609020204030204" pitchFamily="49" charset="0"/>
              </a:rPr>
              <a:t>relative;bottom</a:t>
            </a:r>
            <a:r>
              <a:rPr lang="en-US" sz="2000" dirty="0">
                <a:latin typeface="Consolas" panose="020B0609020204030204" pitchFamily="49" charset="0"/>
              </a:rPr>
              <a:t>: -1ex; } </a:t>
            </a:r>
          </a:p>
          <a:p>
            <a:pPr lvl="2"/>
            <a:r>
              <a:rPr lang="en-US" sz="2000" dirty="0">
                <a:latin typeface="Consolas" panose="020B0609020204030204" pitchFamily="49" charset="0"/>
              </a:rPr>
              <a:t>.</a:t>
            </a:r>
            <a:r>
              <a:rPr lang="en-US" sz="2000" dirty="0" err="1">
                <a:latin typeface="Consolas" panose="020B0609020204030204" pitchFamily="49" charset="0"/>
              </a:rPr>
              <a:t>shiftleft</a:t>
            </a:r>
            <a:r>
              <a:rPr lang="en-US" sz="2000" dirty="0">
                <a:latin typeface="Consolas" panose="020B0609020204030204" pitchFamily="49" charset="0"/>
              </a:rPr>
              <a:t> { position: </a:t>
            </a:r>
            <a:r>
              <a:rPr lang="en-US" sz="2000" dirty="0" err="1">
                <a:latin typeface="Consolas" panose="020B0609020204030204" pitchFamily="49" charset="0"/>
              </a:rPr>
              <a:t>relative;left</a:t>
            </a:r>
            <a:r>
              <a:rPr lang="en-US" sz="2000" dirty="0">
                <a:latin typeface="Consolas" panose="020B0609020204030204" pitchFamily="49" charset="0"/>
              </a:rPr>
              <a:t>: -1ex; } </a:t>
            </a:r>
          </a:p>
          <a:p>
            <a:pPr lvl="2"/>
            <a:r>
              <a:rPr lang="en-US" sz="2000" dirty="0">
                <a:latin typeface="Consolas" panose="020B0609020204030204" pitchFamily="49" charset="0"/>
              </a:rPr>
              <a:t>.</a:t>
            </a:r>
            <a:r>
              <a:rPr lang="en-US" sz="2000" dirty="0" err="1">
                <a:latin typeface="Consolas" panose="020B0609020204030204" pitchFamily="49" charset="0"/>
              </a:rPr>
              <a:t>shiftright</a:t>
            </a:r>
            <a:r>
              <a:rPr lang="en-US" sz="2000" dirty="0">
                <a:latin typeface="Consolas" panose="020B0609020204030204" pitchFamily="49" charset="0"/>
              </a:rPr>
              <a:t> {position: </a:t>
            </a:r>
            <a:r>
              <a:rPr lang="en-US" sz="2000" dirty="0" err="1">
                <a:latin typeface="Consolas" panose="020B0609020204030204" pitchFamily="49" charset="0"/>
              </a:rPr>
              <a:t>relative;right</a:t>
            </a:r>
            <a:r>
              <a:rPr lang="en-US" sz="2000" dirty="0">
                <a:latin typeface="Consolas" panose="020B0609020204030204" pitchFamily="49" charset="0"/>
              </a:rPr>
              <a:t>: -1ex; } </a:t>
            </a:r>
          </a:p>
          <a:p>
            <a:r>
              <a:rPr lang="en-US" sz="2000" dirty="0">
                <a:latin typeface="Consolas" panose="020B0609020204030204" pitchFamily="49" charset="0"/>
              </a:rPr>
              <a:t> &lt;/style&gt; &lt;/head&gt;</a:t>
            </a:r>
          </a:p>
          <a:p>
            <a:r>
              <a:rPr lang="en-US" sz="2000" dirty="0">
                <a:latin typeface="Consolas" panose="020B0609020204030204" pitchFamily="49" charset="0"/>
              </a:rPr>
              <a:t> &lt;body&gt;</a:t>
            </a:r>
          </a:p>
          <a:p>
            <a:pPr lvl="1"/>
            <a:r>
              <a:rPr lang="en-US" sz="2000" dirty="0">
                <a:latin typeface="Consolas" panose="020B0609020204030204" pitchFamily="49" charset="0"/>
              </a:rPr>
              <a:t> &lt;p&gt;The text at the end of this sentence &lt;span class = "super"&gt;is in superscript&lt;/span&gt;&lt;/p&gt;</a:t>
            </a:r>
          </a:p>
          <a:p>
            <a:pPr lvl="1"/>
            <a:r>
              <a:rPr lang="en-US" sz="2000" dirty="0">
                <a:latin typeface="Consolas" panose="020B0609020204030204" pitchFamily="49" charset="0"/>
              </a:rPr>
              <a:t> &lt;p&gt;The text at the end of this sentence &lt;span class = "sub"&gt;is in subscript&lt;/span&gt;&lt;/p&gt;</a:t>
            </a:r>
          </a:p>
          <a:p>
            <a:pPr lvl="1"/>
            <a:r>
              <a:rPr lang="en-US" sz="2000" dirty="0">
                <a:latin typeface="Consolas" panose="020B0609020204030204" pitchFamily="49" charset="0"/>
              </a:rPr>
              <a:t> &lt;p&gt;The text at the end of this sentence&lt;span class = "</a:t>
            </a:r>
            <a:r>
              <a:rPr lang="en-US" sz="2000" dirty="0" err="1">
                <a:latin typeface="Consolas" panose="020B0609020204030204" pitchFamily="49" charset="0"/>
              </a:rPr>
              <a:t>shiftleft</a:t>
            </a:r>
            <a:r>
              <a:rPr lang="en-US" sz="2000" dirty="0">
                <a:latin typeface="Consolas" panose="020B0609020204030204" pitchFamily="49" charset="0"/>
              </a:rPr>
              <a:t>"&gt;is shifted left&lt;/span&gt;&lt;/p&gt;</a:t>
            </a:r>
          </a:p>
          <a:p>
            <a:pPr lvl="1"/>
            <a:r>
              <a:rPr lang="en-US" sz="2000" dirty="0">
                <a:latin typeface="Consolas" panose="020B0609020204030204" pitchFamily="49" charset="0"/>
              </a:rPr>
              <a:t> &lt;p&gt;The text at the end of this sentence&lt;span class = "</a:t>
            </a:r>
            <a:r>
              <a:rPr lang="en-US" sz="2000" dirty="0" err="1">
                <a:latin typeface="Consolas" panose="020B0609020204030204" pitchFamily="49" charset="0"/>
              </a:rPr>
              <a:t>shiftright</a:t>
            </a:r>
            <a:r>
              <a:rPr lang="en-US" sz="2000" dirty="0">
                <a:latin typeface="Consolas" panose="020B0609020204030204" pitchFamily="49" charset="0"/>
              </a:rPr>
              <a:t>"&gt;is shifted right&lt;/span&gt;&lt;/p&gt; &lt;/body&gt; &lt;/html&gt;</a:t>
            </a:r>
            <a:endParaRPr lang="en-US" sz="2000" b="0" dirty="0">
              <a:effectLst/>
              <a:latin typeface="Consolas" panose="020B0609020204030204" pitchFamily="49" charset="0"/>
            </a:endParaRPr>
          </a:p>
        </p:txBody>
      </p:sp>
    </p:spTree>
    <p:extLst>
      <p:ext uri="{BB962C8B-B14F-4D97-AF65-F5344CB8AC3E}">
        <p14:creationId xmlns:p14="http://schemas.microsoft.com/office/powerpoint/2010/main" val="273381270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Positioning </a:t>
            </a:r>
            <a:r>
              <a:rPr lang="en-US" sz="2800" dirty="0" err="1"/>
              <a:t>Elements:Relative</a:t>
            </a:r>
            <a:r>
              <a:rPr lang="en-US" sz="2800" dirty="0"/>
              <a:t> Positioning</a:t>
            </a:r>
            <a:endParaRPr lang="en-US" dirty="0">
              <a:latin typeface="Armata" panose="020B0503040500060204" pitchFamily="34" charset="0"/>
            </a:endParaRPr>
          </a:p>
        </p:txBody>
      </p:sp>
      <p:pic>
        <p:nvPicPr>
          <p:cNvPr id="6" name="Content Placeholder 5">
            <a:extLst>
              <a:ext uri="{FF2B5EF4-FFF2-40B4-BE49-F238E27FC236}">
                <a16:creationId xmlns:a16="http://schemas.microsoft.com/office/drawing/2014/main" id="{5B528B33-CC68-4D1D-B180-0241DC3A120D}"/>
              </a:ext>
            </a:extLst>
          </p:cNvPr>
          <p:cNvPicPr>
            <a:picLocks noGrp="1" noChangeAspect="1"/>
          </p:cNvPicPr>
          <p:nvPr>
            <p:ph idx="1"/>
          </p:nvPr>
        </p:nvPicPr>
        <p:blipFill>
          <a:blip r:embed="rId3"/>
          <a:stretch>
            <a:fillRect/>
          </a:stretch>
        </p:blipFill>
        <p:spPr>
          <a:xfrm>
            <a:off x="1343472" y="1412775"/>
            <a:ext cx="9204101" cy="4010259"/>
          </a:xfrm>
          <a:prstGeom prst="rect">
            <a:avLst/>
          </a:prstGeom>
        </p:spPr>
      </p:pic>
    </p:spTree>
    <p:extLst>
      <p:ext uri="{BB962C8B-B14F-4D97-AF65-F5344CB8AC3E}">
        <p14:creationId xmlns:p14="http://schemas.microsoft.com/office/powerpoint/2010/main" val="159465050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5C649A-547B-40F0-B224-4C911EBB6D90}"/>
              </a:ext>
            </a:extLst>
          </p:cNvPr>
          <p:cNvPicPr>
            <a:picLocks noChangeAspect="1"/>
          </p:cNvPicPr>
          <p:nvPr/>
        </p:nvPicPr>
        <p:blipFill>
          <a:blip r:embed="rId2"/>
          <a:stretch>
            <a:fillRect/>
          </a:stretch>
        </p:blipFill>
        <p:spPr>
          <a:xfrm>
            <a:off x="119336" y="45610"/>
            <a:ext cx="7448550" cy="6438900"/>
          </a:xfrm>
          <a:prstGeom prst="rect">
            <a:avLst/>
          </a:prstGeom>
        </p:spPr>
      </p:pic>
      <p:pic>
        <p:nvPicPr>
          <p:cNvPr id="3" name="Picture 2">
            <a:extLst>
              <a:ext uri="{FF2B5EF4-FFF2-40B4-BE49-F238E27FC236}">
                <a16:creationId xmlns:a16="http://schemas.microsoft.com/office/drawing/2014/main" id="{D642B0B3-AD6C-492A-B13D-ECAB696A068F}"/>
              </a:ext>
            </a:extLst>
          </p:cNvPr>
          <p:cNvPicPr>
            <a:picLocks noChangeAspect="1"/>
          </p:cNvPicPr>
          <p:nvPr/>
        </p:nvPicPr>
        <p:blipFill>
          <a:blip r:embed="rId3"/>
          <a:stretch>
            <a:fillRect/>
          </a:stretch>
        </p:blipFill>
        <p:spPr>
          <a:xfrm>
            <a:off x="6816080" y="81121"/>
            <a:ext cx="4857750" cy="2809875"/>
          </a:xfrm>
          <a:prstGeom prst="rect">
            <a:avLst/>
          </a:prstGeom>
          <a:ln>
            <a:solidFill>
              <a:schemeClr val="accent2">
                <a:lumMod val="20000"/>
                <a:lumOff val="80000"/>
              </a:schemeClr>
            </a:solidFill>
          </a:ln>
        </p:spPr>
      </p:pic>
      <p:pic>
        <p:nvPicPr>
          <p:cNvPr id="4" name="Picture 3">
            <a:extLst>
              <a:ext uri="{FF2B5EF4-FFF2-40B4-BE49-F238E27FC236}">
                <a16:creationId xmlns:a16="http://schemas.microsoft.com/office/drawing/2014/main" id="{D41B514B-E979-4972-88F9-038960C901E8}"/>
              </a:ext>
            </a:extLst>
          </p:cNvPr>
          <p:cNvPicPr>
            <a:picLocks noChangeAspect="1"/>
          </p:cNvPicPr>
          <p:nvPr/>
        </p:nvPicPr>
        <p:blipFill>
          <a:blip r:embed="rId4"/>
          <a:stretch>
            <a:fillRect/>
          </a:stretch>
        </p:blipFill>
        <p:spPr>
          <a:xfrm>
            <a:off x="7896200" y="3407103"/>
            <a:ext cx="3905250" cy="2876550"/>
          </a:xfrm>
          <a:prstGeom prst="rect">
            <a:avLst/>
          </a:prstGeom>
          <a:ln>
            <a:solidFill>
              <a:schemeClr val="accent2"/>
            </a:solidFill>
          </a:ln>
        </p:spPr>
      </p:pic>
    </p:spTree>
    <p:extLst>
      <p:ext uri="{BB962C8B-B14F-4D97-AF65-F5344CB8AC3E}">
        <p14:creationId xmlns:p14="http://schemas.microsoft.com/office/powerpoint/2010/main" val="77812196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Positioning Elements: Absolute Positioning, z-index</a:t>
            </a:r>
            <a:endParaRPr lang="en-US" dirty="0">
              <a:latin typeface="Armata" panose="020B0503040500060204" pitchFamily="34" charset="0"/>
            </a:endParaRPr>
          </a:p>
        </p:txBody>
      </p:sp>
      <p:sp>
        <p:nvSpPr>
          <p:cNvPr id="3" name="Content Placeholder 2">
            <a:extLst>
              <a:ext uri="{FF2B5EF4-FFF2-40B4-BE49-F238E27FC236}">
                <a16:creationId xmlns:a16="http://schemas.microsoft.com/office/drawing/2014/main" id="{A9EA7914-D732-4B29-B2F9-D591B39639EB}"/>
              </a:ext>
            </a:extLst>
          </p:cNvPr>
          <p:cNvSpPr>
            <a:spLocks noGrp="1"/>
          </p:cNvSpPr>
          <p:nvPr>
            <p:ph idx="1"/>
          </p:nvPr>
        </p:nvSpPr>
        <p:spPr>
          <a:xfrm>
            <a:off x="551384" y="1052736"/>
            <a:ext cx="11319048" cy="4998856"/>
          </a:xfrm>
        </p:spPr>
        <p:txBody>
          <a:bodyPr/>
          <a:lstStyle/>
          <a:p>
            <a:r>
              <a:rPr lang="en-US" sz="2000" dirty="0"/>
              <a:t>The z-index property allows you to layer overlapping elements.</a:t>
            </a:r>
          </a:p>
          <a:p>
            <a:r>
              <a:rPr lang="en-US" sz="2000" dirty="0"/>
              <a:t> Elements that have higher z-index values are displayed in front of elements with lower z-index values. </a:t>
            </a:r>
          </a:p>
          <a:p>
            <a:r>
              <a:rPr lang="en-US" sz="2000" dirty="0"/>
              <a:t>In this example, .</a:t>
            </a:r>
            <a:r>
              <a:rPr lang="en-US" sz="2000" dirty="0" err="1"/>
              <a:t>background_image</a:t>
            </a:r>
            <a:r>
              <a:rPr lang="en-US" sz="2000" dirty="0"/>
              <a:t> has the lowest z-index (1), so it displays in the background. The .</a:t>
            </a:r>
            <a:r>
              <a:rPr lang="en-US" sz="2000" dirty="0" err="1"/>
              <a:t>foreground_image</a:t>
            </a:r>
            <a:r>
              <a:rPr lang="en-US" sz="2000" dirty="0"/>
              <a:t> CSS rule (lines 14–17) gives the circle image (foreground_image.png, in lines 30–31) a z-index of 2, so it displays in front of background_image.png.</a:t>
            </a:r>
          </a:p>
          <a:p>
            <a:r>
              <a:rPr lang="en-US" sz="2000" dirty="0"/>
              <a:t> The p element in line 33 is given a z-index of 3 in line 21, so its content (Positioned Text) displays in front of the other two.</a:t>
            </a:r>
          </a:p>
          <a:p>
            <a:r>
              <a:rPr lang="en-US" sz="2000" dirty="0"/>
              <a:t> If you do not specify a z-index or if elements have the same z-index value, the elements are placed from background to foreground in the order in which they’re encountered in the document.</a:t>
            </a:r>
          </a:p>
          <a:p>
            <a:r>
              <a:rPr lang="en-US" sz="2000" dirty="0"/>
              <a:t> The default z-index value is 0.</a:t>
            </a:r>
          </a:p>
        </p:txBody>
      </p:sp>
    </p:spTree>
    <p:extLst>
      <p:ext uri="{BB962C8B-B14F-4D97-AF65-F5344CB8AC3E}">
        <p14:creationId xmlns:p14="http://schemas.microsoft.com/office/powerpoint/2010/main" val="294850974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Positioning Elements: Relative Positioning</a:t>
            </a:r>
            <a:endParaRPr lang="en-US" dirty="0">
              <a:latin typeface="Armata" panose="020B0503040500060204" pitchFamily="34" charset="0"/>
            </a:endParaRPr>
          </a:p>
        </p:txBody>
      </p:sp>
      <p:sp>
        <p:nvSpPr>
          <p:cNvPr id="3" name="Content Placeholder 2">
            <a:extLst>
              <a:ext uri="{FF2B5EF4-FFF2-40B4-BE49-F238E27FC236}">
                <a16:creationId xmlns:a16="http://schemas.microsoft.com/office/drawing/2014/main" id="{A9EA7914-D732-4B29-B2F9-D591B39639EB}"/>
              </a:ext>
            </a:extLst>
          </p:cNvPr>
          <p:cNvSpPr>
            <a:spLocks noGrp="1"/>
          </p:cNvSpPr>
          <p:nvPr>
            <p:ph idx="1"/>
          </p:nvPr>
        </p:nvSpPr>
        <p:spPr>
          <a:xfrm>
            <a:off x="651994" y="1124744"/>
            <a:ext cx="10700590" cy="4998856"/>
          </a:xfrm>
        </p:spPr>
        <p:txBody>
          <a:bodyPr/>
          <a:lstStyle/>
          <a:p>
            <a:pPr>
              <a:lnSpc>
                <a:spcPct val="150000"/>
              </a:lnSpc>
            </a:pPr>
            <a:r>
              <a:rPr lang="en-US" sz="2000" dirty="0">
                <a:highlight>
                  <a:srgbClr val="FFFF00"/>
                </a:highlight>
              </a:rPr>
              <a:t>In relative positioning, elements are positioned relative to other elements</a:t>
            </a:r>
          </a:p>
          <a:p>
            <a:pPr>
              <a:lnSpc>
                <a:spcPct val="150000"/>
              </a:lnSpc>
            </a:pPr>
            <a:r>
              <a:rPr lang="en-US" sz="2000" dirty="0"/>
              <a:t>An element with position: relative; is positioned relative to its normal position.</a:t>
            </a:r>
          </a:p>
          <a:p>
            <a:pPr>
              <a:lnSpc>
                <a:spcPct val="150000"/>
              </a:lnSpc>
            </a:pPr>
            <a:r>
              <a:rPr lang="en-US" sz="2000" dirty="0"/>
              <a:t>Setting the top, right, bottom, and left properties of a relatively positioned element will cause it to be adjusted away from its normal position. Other content will not be adjusted to fit into any gap left by the element.</a:t>
            </a:r>
          </a:p>
          <a:p>
            <a:pPr>
              <a:lnSpc>
                <a:spcPct val="150000"/>
              </a:lnSpc>
            </a:pPr>
            <a:r>
              <a:rPr lang="en-US" sz="2000" dirty="0"/>
              <a:t>Setting the position property to relative, as in class super (lines 15–16), lays out the element on the page and offsets it by the specified top, bottom, left or right value. </a:t>
            </a:r>
          </a:p>
          <a:p>
            <a:pPr>
              <a:lnSpc>
                <a:spcPct val="150000"/>
              </a:lnSpc>
            </a:pPr>
            <a:r>
              <a:rPr lang="en-US" sz="2000" dirty="0"/>
              <a:t>relative positioning keeps elements in the general flow of elements on the page, so positioning is relative to other elements in the flow. </a:t>
            </a:r>
          </a:p>
        </p:txBody>
      </p:sp>
    </p:spTree>
    <p:extLst>
      <p:ext uri="{BB962C8B-B14F-4D97-AF65-F5344CB8AC3E}">
        <p14:creationId xmlns:p14="http://schemas.microsoft.com/office/powerpoint/2010/main" val="47113714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Positioning Elements: Relative Positioning</a:t>
            </a:r>
            <a:endParaRPr lang="en-US" dirty="0">
              <a:latin typeface="Armata" panose="020B0503040500060204" pitchFamily="34" charset="0"/>
            </a:endParaRPr>
          </a:p>
        </p:txBody>
      </p:sp>
      <p:sp>
        <p:nvSpPr>
          <p:cNvPr id="3" name="Content Placeholder 2">
            <a:extLst>
              <a:ext uri="{FF2B5EF4-FFF2-40B4-BE49-F238E27FC236}">
                <a16:creationId xmlns:a16="http://schemas.microsoft.com/office/drawing/2014/main" id="{A9EA7914-D732-4B29-B2F9-D591B39639EB}"/>
              </a:ext>
            </a:extLst>
          </p:cNvPr>
          <p:cNvSpPr>
            <a:spLocks noGrp="1"/>
          </p:cNvSpPr>
          <p:nvPr>
            <p:ph idx="1"/>
          </p:nvPr>
        </p:nvSpPr>
        <p:spPr>
          <a:xfrm>
            <a:off x="651994" y="1124744"/>
            <a:ext cx="10700590" cy="4998856"/>
          </a:xfrm>
        </p:spPr>
        <p:txBody>
          <a:bodyPr/>
          <a:lstStyle/>
          <a:p>
            <a:pPr>
              <a:lnSpc>
                <a:spcPct val="150000"/>
              </a:lnSpc>
            </a:pPr>
            <a:r>
              <a:rPr lang="en-US" sz="2000" dirty="0"/>
              <a:t>Setting the position property to relative, as in class super (lines 15–16), lays out the element on the page and offsets it by the specified top, bottom, left or right value. </a:t>
            </a:r>
          </a:p>
          <a:p>
            <a:pPr>
              <a:lnSpc>
                <a:spcPct val="150000"/>
              </a:lnSpc>
            </a:pPr>
            <a:r>
              <a:rPr lang="en-US" sz="2000" dirty="0"/>
              <a:t>Class super (lines 15–16) lays out the text at the end of the sentence as superscript, and</a:t>
            </a:r>
          </a:p>
          <a:p>
            <a:pPr>
              <a:lnSpc>
                <a:spcPct val="150000"/>
              </a:lnSpc>
            </a:pPr>
            <a:r>
              <a:rPr lang="en-US" sz="2000" dirty="0"/>
              <a:t> class sub (lines 17–18) lays out the text as subscript relative to the other text. </a:t>
            </a:r>
          </a:p>
          <a:p>
            <a:pPr>
              <a:lnSpc>
                <a:spcPct val="150000"/>
              </a:lnSpc>
            </a:pPr>
            <a:r>
              <a:rPr lang="en-US" sz="2000" dirty="0"/>
              <a:t>Class </a:t>
            </a:r>
            <a:r>
              <a:rPr lang="en-US" sz="2000" dirty="0" err="1"/>
              <a:t>shiftleft</a:t>
            </a:r>
            <a:r>
              <a:rPr lang="en-US" sz="2000" dirty="0"/>
              <a:t> (lines 19–20) shifts the text at the end of the sentence left and class </a:t>
            </a:r>
            <a:r>
              <a:rPr lang="en-US" sz="2000" dirty="0" err="1"/>
              <a:t>shiftright</a:t>
            </a:r>
            <a:r>
              <a:rPr lang="en-US" sz="2000" dirty="0"/>
              <a:t> (lines 21–22) shifts the text right</a:t>
            </a:r>
          </a:p>
        </p:txBody>
      </p:sp>
    </p:spTree>
    <p:extLst>
      <p:ext uri="{BB962C8B-B14F-4D97-AF65-F5344CB8AC3E}">
        <p14:creationId xmlns:p14="http://schemas.microsoft.com/office/powerpoint/2010/main" val="233937471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Span and </a:t>
            </a:r>
            <a:r>
              <a:rPr lang="en-US" sz="2800" dirty="0" err="1"/>
              <a:t>Div</a:t>
            </a:r>
            <a:endParaRPr lang="en-US" dirty="0">
              <a:latin typeface="Armata" panose="020B0503040500060204" pitchFamily="34" charset="0"/>
            </a:endParaRPr>
          </a:p>
        </p:txBody>
      </p:sp>
      <p:sp>
        <p:nvSpPr>
          <p:cNvPr id="4" name="Content Placeholder 3">
            <a:extLst>
              <a:ext uri="{FF2B5EF4-FFF2-40B4-BE49-F238E27FC236}">
                <a16:creationId xmlns:a16="http://schemas.microsoft.com/office/drawing/2014/main" id="{9912782A-6786-484E-AFD6-69295D0FECFB}"/>
              </a:ext>
            </a:extLst>
          </p:cNvPr>
          <p:cNvSpPr>
            <a:spLocks noGrp="1"/>
          </p:cNvSpPr>
          <p:nvPr>
            <p:ph idx="1"/>
          </p:nvPr>
        </p:nvSpPr>
        <p:spPr>
          <a:xfrm>
            <a:off x="609600" y="1080000"/>
            <a:ext cx="10972800" cy="4698000"/>
          </a:xfrm>
        </p:spPr>
        <p:txBody>
          <a:bodyPr/>
          <a:lstStyle/>
          <a:p>
            <a:r>
              <a:rPr lang="en-US" sz="2800" dirty="0"/>
              <a:t>&lt;span&gt; and &lt;div&gt; are tags that let you select a group of elements and apply styles to them</a:t>
            </a:r>
          </a:p>
          <a:p>
            <a:r>
              <a:rPr lang="en-US" sz="2800" dirty="0"/>
              <a:t>&lt;span&gt; is an inline tag</a:t>
            </a:r>
          </a:p>
          <a:p>
            <a:pPr lvl="1"/>
            <a:r>
              <a:rPr lang="en-US" sz="2400" dirty="0"/>
              <a:t>no breaks are added before or after &lt;span&gt;&lt;/span&gt;</a:t>
            </a:r>
          </a:p>
          <a:p>
            <a:r>
              <a:rPr lang="en-US" sz="2800" dirty="0"/>
              <a:t>&lt;div&gt; is a block tag</a:t>
            </a:r>
          </a:p>
          <a:p>
            <a:pPr lvl="1"/>
            <a:r>
              <a:rPr lang="en-US" sz="2400" dirty="0"/>
              <a:t>a break is usually added by the browser before and after the &lt;div&gt;&lt;/div&gt; tags</a:t>
            </a:r>
          </a:p>
          <a:p>
            <a:r>
              <a:rPr lang="en-US" altLang="en-US" dirty="0"/>
              <a:t>The </a:t>
            </a:r>
            <a:r>
              <a:rPr lang="en-US" altLang="en-US" dirty="0">
                <a:latin typeface="Courier New" panose="02070309020205020404" pitchFamily="49" charset="0"/>
              </a:rPr>
              <a:t>&lt;span&gt;</a:t>
            </a:r>
            <a:r>
              <a:rPr lang="en-US" altLang="en-US" dirty="0"/>
              <a:t> tag is similar to other HTML tags,</a:t>
            </a:r>
          </a:p>
          <a:p>
            <a:r>
              <a:rPr lang="en-US" altLang="en-US" dirty="0"/>
              <a:t>   they can be nested and they have </a:t>
            </a:r>
            <a:r>
              <a:rPr lang="en-US" altLang="en-US" dirty="0">
                <a:latin typeface="Courier New" panose="02070309020205020404" pitchFamily="49" charset="0"/>
              </a:rPr>
              <a:t>id</a:t>
            </a:r>
            <a:r>
              <a:rPr lang="en-US" altLang="en-US" dirty="0"/>
              <a:t> and </a:t>
            </a:r>
            <a:r>
              <a:rPr lang="en-US" altLang="en-US" dirty="0">
                <a:latin typeface="Courier New" panose="02070309020205020404" pitchFamily="49" charset="0"/>
              </a:rPr>
              <a:t>class</a:t>
            </a:r>
            <a:r>
              <a:rPr lang="en-US" altLang="en-US" dirty="0"/>
              <a:t> attributes</a:t>
            </a:r>
          </a:p>
          <a:p>
            <a:r>
              <a:rPr lang="en-US" altLang="en-US" dirty="0"/>
              <a:t>Another tag that is useful for style specifications:</a:t>
            </a:r>
          </a:p>
          <a:p>
            <a:pPr marL="0" indent="0">
              <a:buNone/>
            </a:pPr>
            <a:r>
              <a:rPr lang="en-US" altLang="en-US" dirty="0">
                <a:latin typeface="Courier New" panose="02070309020205020404" pitchFamily="49" charset="0"/>
              </a:rPr>
              <a:t>&lt;div&gt;</a:t>
            </a:r>
            <a:r>
              <a:rPr lang="en-US" altLang="en-US" dirty="0"/>
              <a:t>   - Used to create document sections (or divisions)    for which style can be specified</a:t>
            </a:r>
          </a:p>
          <a:p>
            <a:endParaRPr lang="en-US" dirty="0"/>
          </a:p>
        </p:txBody>
      </p:sp>
    </p:spTree>
    <p:extLst>
      <p:ext uri="{BB962C8B-B14F-4D97-AF65-F5344CB8AC3E}">
        <p14:creationId xmlns:p14="http://schemas.microsoft.com/office/powerpoint/2010/main" val="49460370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Span and </a:t>
            </a:r>
            <a:r>
              <a:rPr lang="en-US" sz="2800" dirty="0" err="1"/>
              <a:t>Div</a:t>
            </a:r>
            <a:endParaRPr lang="en-US" dirty="0">
              <a:latin typeface="Armata" panose="020B0503040500060204" pitchFamily="34" charset="0"/>
            </a:endParaRPr>
          </a:p>
        </p:txBody>
      </p:sp>
      <p:sp>
        <p:nvSpPr>
          <p:cNvPr id="4" name="Content Placeholder 3">
            <a:extLst>
              <a:ext uri="{FF2B5EF4-FFF2-40B4-BE49-F238E27FC236}">
                <a16:creationId xmlns:a16="http://schemas.microsoft.com/office/drawing/2014/main" id="{9912782A-6786-484E-AFD6-69295D0FECFB}"/>
              </a:ext>
            </a:extLst>
          </p:cNvPr>
          <p:cNvSpPr>
            <a:spLocks noGrp="1"/>
          </p:cNvSpPr>
          <p:nvPr>
            <p:ph idx="1"/>
          </p:nvPr>
        </p:nvSpPr>
        <p:spPr>
          <a:xfrm>
            <a:off x="479376" y="1080000"/>
            <a:ext cx="7056784" cy="4698000"/>
          </a:xfrm>
        </p:spPr>
        <p:txBody>
          <a:bodyPr/>
          <a:lstStyle/>
          <a:p>
            <a:pPr>
              <a:lnSpc>
                <a:spcPct val="90000"/>
              </a:lnSpc>
              <a:buNone/>
            </a:pPr>
            <a:r>
              <a:rPr lang="en-IN" sz="2000" dirty="0">
                <a:solidFill>
                  <a:schemeClr val="tx1"/>
                </a:solidFill>
              </a:rPr>
              <a:t>&lt;html&gt;&lt;head&gt;</a:t>
            </a:r>
          </a:p>
          <a:p>
            <a:pPr>
              <a:lnSpc>
                <a:spcPct val="90000"/>
              </a:lnSpc>
              <a:buNone/>
            </a:pPr>
            <a:r>
              <a:rPr lang="en-IN" sz="2000" dirty="0">
                <a:solidFill>
                  <a:schemeClr val="tx1"/>
                </a:solidFill>
              </a:rPr>
              <a:t>&lt;style&gt;</a:t>
            </a:r>
          </a:p>
          <a:p>
            <a:pPr>
              <a:lnSpc>
                <a:spcPct val="90000"/>
              </a:lnSpc>
              <a:buNone/>
            </a:pPr>
            <a:r>
              <a:rPr lang="en-IN" sz="2000" dirty="0">
                <a:solidFill>
                  <a:schemeClr val="tx1"/>
                </a:solidFill>
              </a:rPr>
              <a:t>div {  line-height: 20px;</a:t>
            </a:r>
          </a:p>
          <a:p>
            <a:pPr>
              <a:lnSpc>
                <a:spcPct val="90000"/>
              </a:lnSpc>
              <a:buNone/>
            </a:pPr>
            <a:r>
              <a:rPr lang="en-IN" sz="2000" dirty="0">
                <a:solidFill>
                  <a:schemeClr val="tx1"/>
                </a:solidFill>
              </a:rPr>
              <a:t>	margin: 30px;</a:t>
            </a:r>
          </a:p>
          <a:p>
            <a:pPr>
              <a:lnSpc>
                <a:spcPct val="90000"/>
              </a:lnSpc>
              <a:buNone/>
            </a:pPr>
            <a:r>
              <a:rPr lang="en-IN" sz="2000" dirty="0">
                <a:solidFill>
                  <a:schemeClr val="tx1"/>
                </a:solidFill>
              </a:rPr>
              <a:t>	padding-bottom: 20px;</a:t>
            </a:r>
          </a:p>
          <a:p>
            <a:pPr>
              <a:lnSpc>
                <a:spcPct val="90000"/>
              </a:lnSpc>
              <a:buNone/>
            </a:pPr>
            <a:r>
              <a:rPr lang="en-IN" sz="2000" dirty="0">
                <a:solidFill>
                  <a:schemeClr val="tx1"/>
                </a:solidFill>
              </a:rPr>
              <a:t>	text-align: justify;</a:t>
            </a:r>
          </a:p>
          <a:p>
            <a:pPr>
              <a:lnSpc>
                <a:spcPct val="90000"/>
              </a:lnSpc>
              <a:buNone/>
            </a:pPr>
            <a:r>
              <a:rPr lang="en-IN" sz="2000" dirty="0">
                <a:solidFill>
                  <a:schemeClr val="tx1"/>
                </a:solidFill>
              </a:rPr>
              <a:t>	width: 140px;</a:t>
            </a:r>
          </a:p>
          <a:p>
            <a:pPr>
              <a:lnSpc>
                <a:spcPct val="90000"/>
              </a:lnSpc>
              <a:buNone/>
            </a:pPr>
            <a:r>
              <a:rPr lang="en-IN" sz="2000" dirty="0">
                <a:solidFill>
                  <a:schemeClr val="tx1"/>
                </a:solidFill>
              </a:rPr>
              <a:t>	</a:t>
            </a:r>
            <a:r>
              <a:rPr lang="en-IN" sz="2000" dirty="0" err="1">
                <a:solidFill>
                  <a:schemeClr val="tx1"/>
                </a:solidFill>
              </a:rPr>
              <a:t>color</a:t>
            </a:r>
            <a:r>
              <a:rPr lang="en-IN" sz="2000" dirty="0">
                <a:solidFill>
                  <a:schemeClr val="tx1"/>
                </a:solidFill>
              </a:rPr>
              <a:t>: red; }</a:t>
            </a:r>
          </a:p>
          <a:p>
            <a:pPr>
              <a:lnSpc>
                <a:spcPct val="90000"/>
              </a:lnSpc>
              <a:buNone/>
            </a:pPr>
            <a:r>
              <a:rPr lang="en-IN" sz="2000" dirty="0">
                <a:solidFill>
                  <a:schemeClr val="tx1"/>
                </a:solidFill>
              </a:rPr>
              <a:t>&lt;/style&gt;&lt;/head&gt;</a:t>
            </a:r>
          </a:p>
          <a:p>
            <a:pPr>
              <a:lnSpc>
                <a:spcPct val="90000"/>
              </a:lnSpc>
              <a:buNone/>
            </a:pPr>
            <a:r>
              <a:rPr lang="en-IN" sz="2000" dirty="0">
                <a:solidFill>
                  <a:schemeClr val="tx1"/>
                </a:solidFill>
              </a:rPr>
              <a:t>&lt;body&gt;&lt;p&gt;A div element is displayed like this:</a:t>
            </a:r>
          </a:p>
          <a:p>
            <a:pPr>
              <a:lnSpc>
                <a:spcPct val="90000"/>
              </a:lnSpc>
              <a:buNone/>
            </a:pPr>
            <a:r>
              <a:rPr lang="en-IN" sz="2000" dirty="0">
                <a:solidFill>
                  <a:schemeClr val="tx1"/>
                </a:solidFill>
              </a:rPr>
              <a:t>&lt;div&gt;This is some text in a div </a:t>
            </a:r>
            <a:r>
              <a:rPr lang="en-IN" sz="2000" dirty="0" err="1">
                <a:solidFill>
                  <a:schemeClr val="tx1"/>
                </a:solidFill>
              </a:rPr>
              <a:t>element.This</a:t>
            </a:r>
            <a:r>
              <a:rPr lang="en-IN" sz="2000" dirty="0">
                <a:solidFill>
                  <a:schemeClr val="tx1"/>
                </a:solidFill>
              </a:rPr>
              <a:t> is some text in a div </a:t>
            </a:r>
            <a:r>
              <a:rPr lang="en-IN" sz="2000" dirty="0" err="1">
                <a:solidFill>
                  <a:schemeClr val="tx1"/>
                </a:solidFill>
              </a:rPr>
              <a:t>element.This</a:t>
            </a:r>
            <a:r>
              <a:rPr lang="en-IN" sz="2000" dirty="0">
                <a:solidFill>
                  <a:schemeClr val="tx1"/>
                </a:solidFill>
              </a:rPr>
              <a:t> is some text in a div </a:t>
            </a:r>
            <a:r>
              <a:rPr lang="en-IN" sz="2000" dirty="0" err="1">
                <a:solidFill>
                  <a:schemeClr val="tx1"/>
                </a:solidFill>
              </a:rPr>
              <a:t>element.This</a:t>
            </a:r>
            <a:r>
              <a:rPr lang="en-IN" sz="2000" dirty="0">
                <a:solidFill>
                  <a:schemeClr val="tx1"/>
                </a:solidFill>
              </a:rPr>
              <a:t> is some text in a div </a:t>
            </a:r>
            <a:r>
              <a:rPr lang="en-IN" sz="2000" dirty="0" err="1">
                <a:solidFill>
                  <a:schemeClr val="tx1"/>
                </a:solidFill>
              </a:rPr>
              <a:t>element.This</a:t>
            </a:r>
            <a:r>
              <a:rPr lang="en-IN" sz="2000" dirty="0">
                <a:solidFill>
                  <a:schemeClr val="tx1"/>
                </a:solidFill>
              </a:rPr>
              <a:t> is some text in a div </a:t>
            </a:r>
            <a:r>
              <a:rPr lang="en-IN" sz="2000" dirty="0" err="1">
                <a:solidFill>
                  <a:schemeClr val="tx1"/>
                </a:solidFill>
              </a:rPr>
              <a:t>element.This</a:t>
            </a:r>
            <a:r>
              <a:rPr lang="en-IN" sz="2000" dirty="0">
                <a:solidFill>
                  <a:schemeClr val="tx1"/>
                </a:solidFill>
              </a:rPr>
              <a:t> is some text in a div element.&lt;/div&gt;</a:t>
            </a:r>
          </a:p>
          <a:p>
            <a:pPr>
              <a:lnSpc>
                <a:spcPct val="90000"/>
              </a:lnSpc>
              <a:buNone/>
            </a:pPr>
            <a:r>
              <a:rPr lang="en-IN" sz="2000" dirty="0">
                <a:solidFill>
                  <a:schemeClr val="tx1"/>
                </a:solidFill>
              </a:rPr>
              <a:t>Change the default CSS settings to see the effect.</a:t>
            </a:r>
          </a:p>
          <a:p>
            <a:pPr>
              <a:lnSpc>
                <a:spcPct val="90000"/>
              </a:lnSpc>
              <a:buNone/>
            </a:pPr>
            <a:r>
              <a:rPr lang="en-IN" sz="2000" dirty="0">
                <a:solidFill>
                  <a:schemeClr val="tx1"/>
                </a:solidFill>
              </a:rPr>
              <a:t>&lt;/p&gt;&lt;/body&gt;&lt;/html&gt;</a:t>
            </a:r>
          </a:p>
          <a:p>
            <a:pPr marL="0" indent="0">
              <a:buNone/>
            </a:pPr>
            <a:endParaRPr lang="en-US" dirty="0"/>
          </a:p>
        </p:txBody>
      </p:sp>
      <p:pic>
        <p:nvPicPr>
          <p:cNvPr id="7" name="Picture 6">
            <a:extLst>
              <a:ext uri="{FF2B5EF4-FFF2-40B4-BE49-F238E27FC236}">
                <a16:creationId xmlns:a16="http://schemas.microsoft.com/office/drawing/2014/main" id="{6F9C4BFD-1BA5-478B-83F3-BED964041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0335" y="1113784"/>
            <a:ext cx="4731665" cy="4916016"/>
          </a:xfrm>
          <a:prstGeom prst="rect">
            <a:avLst/>
          </a:prstGeom>
          <a:ln>
            <a:solidFill>
              <a:srgbClr val="F04C3E"/>
            </a:solidFill>
          </a:ln>
        </p:spPr>
      </p:pic>
    </p:spTree>
    <p:extLst>
      <p:ext uri="{BB962C8B-B14F-4D97-AF65-F5344CB8AC3E}">
        <p14:creationId xmlns:p14="http://schemas.microsoft.com/office/powerpoint/2010/main" val="66912240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D5E830-7B8C-4E60-BDA0-10C6C770B013}"/>
              </a:ext>
            </a:extLst>
          </p:cNvPr>
          <p:cNvSpPr/>
          <p:nvPr/>
        </p:nvSpPr>
        <p:spPr>
          <a:xfrm>
            <a:off x="263352" y="44624"/>
            <a:ext cx="11665296" cy="4801314"/>
          </a:xfrm>
          <a:prstGeom prst="rect">
            <a:avLst/>
          </a:prstGeom>
        </p:spPr>
        <p:txBody>
          <a:bodyPr wrap="square">
            <a:spAutoFit/>
          </a:bodyPr>
          <a:lstStyle/>
          <a:p>
            <a:r>
              <a:rPr lang="en-IN" dirty="0"/>
              <a:t>&lt;!DOCTYPE html &gt;</a:t>
            </a:r>
          </a:p>
          <a:p>
            <a:r>
              <a:rPr lang="en-IN" dirty="0"/>
              <a:t>&lt;html &gt;</a:t>
            </a:r>
          </a:p>
          <a:p>
            <a:r>
              <a:rPr lang="en-IN" dirty="0"/>
              <a:t>&lt;head&gt; &lt;title&gt;Selectors.html&lt;/title&gt;</a:t>
            </a:r>
          </a:p>
          <a:p>
            <a:r>
              <a:rPr lang="en-IN" dirty="0"/>
              <a:t>	&lt;style type="text/</a:t>
            </a:r>
            <a:r>
              <a:rPr lang="en-IN" dirty="0" err="1"/>
              <a:t>css</a:t>
            </a:r>
            <a:r>
              <a:rPr lang="en-IN" dirty="0"/>
              <a:t>"&gt;</a:t>
            </a:r>
          </a:p>
          <a:p>
            <a:r>
              <a:rPr lang="en-IN" dirty="0"/>
              <a:t>		.</a:t>
            </a:r>
            <a:r>
              <a:rPr lang="en-IN" dirty="0" err="1"/>
              <a:t>spanred</a:t>
            </a:r>
            <a:r>
              <a:rPr lang="en-IN" dirty="0"/>
              <a:t> {font-size:24pt;font-family:Arial;color:red;}</a:t>
            </a:r>
          </a:p>
          <a:p>
            <a:r>
              <a:rPr lang="en-IN" dirty="0"/>
              <a:t>		.</a:t>
            </a:r>
            <a:r>
              <a:rPr lang="en-IN" dirty="0" err="1"/>
              <a:t>spanbrown</a:t>
            </a:r>
            <a:r>
              <a:rPr lang="en-IN" dirty="0"/>
              <a:t> {font-size:20pt;font-family:Arial;color:brown;}</a:t>
            </a:r>
          </a:p>
          <a:p>
            <a:r>
              <a:rPr lang="en-IN" dirty="0"/>
              <a:t>	&lt;/style&gt;</a:t>
            </a:r>
          </a:p>
          <a:p>
            <a:r>
              <a:rPr lang="en-IN" dirty="0"/>
              <a:t>&lt;/head&gt;</a:t>
            </a:r>
          </a:p>
          <a:p>
            <a:r>
              <a:rPr lang="en-IN" dirty="0"/>
              <a:t>&lt;body&gt;</a:t>
            </a:r>
          </a:p>
          <a:p>
            <a:r>
              <a:rPr lang="en-IN" dirty="0"/>
              <a:t>	&lt;p&gt;</a:t>
            </a:r>
            <a:r>
              <a:rPr lang="en-IN" dirty="0" err="1"/>
              <a:t>Markup</a:t>
            </a:r>
            <a:r>
              <a:rPr lang="en-IN" dirty="0"/>
              <a:t> language refers to the traditional way of marking up a document. It determines the structure and meaning of textual elements . There are two types of </a:t>
            </a:r>
            <a:r>
              <a:rPr lang="en-IN" dirty="0" err="1"/>
              <a:t>markup</a:t>
            </a:r>
            <a:r>
              <a:rPr lang="en-IN" dirty="0"/>
              <a:t> languages.</a:t>
            </a:r>
          </a:p>
          <a:p>
            <a:r>
              <a:rPr lang="en-IN" dirty="0"/>
              <a:t>&lt;span class="</a:t>
            </a:r>
            <a:r>
              <a:rPr lang="en-IN" dirty="0" err="1"/>
              <a:t>spanred</a:t>
            </a:r>
            <a:r>
              <a:rPr lang="en-IN" dirty="0"/>
              <a:t>"&gt;Specific </a:t>
            </a:r>
            <a:r>
              <a:rPr lang="en-IN" dirty="0" err="1"/>
              <a:t>Markup</a:t>
            </a:r>
            <a:r>
              <a:rPr lang="en-IN" dirty="0"/>
              <a:t> Language &lt;/span&gt;</a:t>
            </a:r>
          </a:p>
          <a:p>
            <a:r>
              <a:rPr lang="en-IN" dirty="0"/>
              <a:t>It is used to generate the code that is specific to a particular application. Examples are </a:t>
            </a:r>
          </a:p>
          <a:p>
            <a:r>
              <a:rPr lang="en-IN" dirty="0"/>
              <a:t>&lt;span class="</a:t>
            </a:r>
            <a:r>
              <a:rPr lang="en-IN" dirty="0" err="1"/>
              <a:t>spanbrown</a:t>
            </a:r>
            <a:r>
              <a:rPr lang="en-IN" dirty="0"/>
              <a:t>"&gt;Generalized  </a:t>
            </a:r>
            <a:r>
              <a:rPr lang="en-IN" dirty="0" err="1"/>
              <a:t>Markup</a:t>
            </a:r>
            <a:r>
              <a:rPr lang="en-IN" dirty="0"/>
              <a:t> Language&lt;/span&gt;</a:t>
            </a:r>
          </a:p>
          <a:p>
            <a:r>
              <a:rPr lang="en-IN" dirty="0"/>
              <a:t>It is generated to solve some problems associated with porting documents from one platform and operating system configuration to another&lt;/p&gt;</a:t>
            </a:r>
          </a:p>
          <a:p>
            <a:r>
              <a:rPr lang="en-IN" dirty="0"/>
              <a:t>&lt;/body&gt;&lt;/html&gt;</a:t>
            </a:r>
          </a:p>
        </p:txBody>
      </p:sp>
      <p:pic>
        <p:nvPicPr>
          <p:cNvPr id="4" name="Picture 3">
            <a:extLst>
              <a:ext uri="{FF2B5EF4-FFF2-40B4-BE49-F238E27FC236}">
                <a16:creationId xmlns:a16="http://schemas.microsoft.com/office/drawing/2014/main" id="{6110F188-9E89-444B-B1B4-6AF9E8AFD2C0}"/>
              </a:ext>
            </a:extLst>
          </p:cNvPr>
          <p:cNvPicPr>
            <a:picLocks noChangeAspect="1"/>
          </p:cNvPicPr>
          <p:nvPr/>
        </p:nvPicPr>
        <p:blipFill>
          <a:blip r:embed="rId2"/>
          <a:stretch>
            <a:fillRect/>
          </a:stretch>
        </p:blipFill>
        <p:spPr>
          <a:xfrm>
            <a:off x="3647728" y="4488847"/>
            <a:ext cx="7772400" cy="2028825"/>
          </a:xfrm>
          <a:prstGeom prst="rect">
            <a:avLst/>
          </a:prstGeom>
          <a:ln>
            <a:solidFill>
              <a:srgbClr val="F04C3E"/>
            </a:solidFill>
          </a:ln>
        </p:spPr>
      </p:pic>
    </p:spTree>
    <p:extLst>
      <p:ext uri="{BB962C8B-B14F-4D97-AF65-F5344CB8AC3E}">
        <p14:creationId xmlns:p14="http://schemas.microsoft.com/office/powerpoint/2010/main" val="37198196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59" y="1039268"/>
            <a:ext cx="5328593" cy="1512168"/>
          </a:xfrm>
        </p:spPr>
        <p:txBody>
          <a:bodyPr/>
          <a:lstStyle/>
          <a:p>
            <a:pPr marL="469900" indent="-469900"/>
            <a:r>
              <a:rPr lang="en-US" dirty="0">
                <a:solidFill>
                  <a:schemeClr val="tx1"/>
                </a:solidFill>
              </a:rPr>
              <a:t>Inline style sheet</a:t>
            </a:r>
          </a:p>
          <a:p>
            <a:pPr marL="836613" lvl="1" indent="-469900"/>
            <a:r>
              <a:rPr lang="en-US" sz="2400" dirty="0">
                <a:solidFill>
                  <a:schemeClr val="tx1"/>
                </a:solidFill>
              </a:rPr>
              <a:t>The style properties are added within the HTML tag itself</a:t>
            </a:r>
          </a:p>
          <a:p>
            <a:pPr marL="469900" indent="-469900"/>
            <a:r>
              <a:rPr lang="en-US" dirty="0">
                <a:solidFill>
                  <a:schemeClr val="tx1"/>
                </a:solidFill>
              </a:rPr>
              <a:t>Embedded style sheet</a:t>
            </a:r>
          </a:p>
          <a:p>
            <a:pPr marL="836613" lvl="1" indent="-469900"/>
            <a:r>
              <a:rPr lang="en-US" sz="2400" dirty="0">
                <a:solidFill>
                  <a:schemeClr val="tx1"/>
                </a:solidFill>
              </a:rPr>
              <a:t>The set of style properties are embedded within the HTML document</a:t>
            </a:r>
          </a:p>
          <a:p>
            <a:pPr marL="469900" indent="-469900"/>
            <a:r>
              <a:rPr lang="en-US" dirty="0">
                <a:solidFill>
                  <a:schemeClr val="tx1"/>
                </a:solidFill>
              </a:rPr>
              <a:t>External style sheet</a:t>
            </a:r>
          </a:p>
          <a:p>
            <a:pPr marL="836613" lvl="1" indent="-469900"/>
            <a:r>
              <a:rPr lang="en-US" sz="2400" dirty="0">
                <a:solidFill>
                  <a:schemeClr val="tx1"/>
                </a:solidFill>
              </a:rPr>
              <a:t>Common set of style properties are applied to all the web pages from an external .</a:t>
            </a:r>
            <a:r>
              <a:rPr lang="en-US" sz="2400" dirty="0" err="1">
                <a:solidFill>
                  <a:schemeClr val="tx1"/>
                </a:solidFill>
              </a:rPr>
              <a:t>css</a:t>
            </a:r>
            <a:r>
              <a:rPr lang="en-US" sz="2400" dirty="0">
                <a:solidFill>
                  <a:schemeClr val="tx1"/>
                </a:solidFill>
              </a:rPr>
              <a:t> file.</a:t>
            </a:r>
          </a:p>
          <a:p>
            <a:pPr marL="0" indent="0" algn="just">
              <a:buNone/>
            </a:pPr>
            <a:endParaRPr lang="en-GB" alt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r>
              <a:rPr lang="en-US" dirty="0"/>
              <a:t>Types of CSS</a:t>
            </a:r>
            <a:endParaRPr lang="en-US" dirty="0">
              <a:latin typeface="Armata" panose="020B0503040500060204" pitchFamily="34" charset="0"/>
            </a:endParaRPr>
          </a:p>
        </p:txBody>
      </p:sp>
      <p:pic>
        <p:nvPicPr>
          <p:cNvPr id="2" name="Picture 1">
            <a:extLst>
              <a:ext uri="{FF2B5EF4-FFF2-40B4-BE49-F238E27FC236}">
                <a16:creationId xmlns:a16="http://schemas.microsoft.com/office/drawing/2014/main" id="{8E98FEAC-58A4-4A2C-AE5C-C9426EFE7E3F}"/>
              </a:ext>
            </a:extLst>
          </p:cNvPr>
          <p:cNvPicPr>
            <a:picLocks noChangeAspect="1"/>
          </p:cNvPicPr>
          <p:nvPr/>
        </p:nvPicPr>
        <p:blipFill>
          <a:blip r:embed="rId3"/>
          <a:stretch>
            <a:fillRect/>
          </a:stretch>
        </p:blipFill>
        <p:spPr>
          <a:xfrm>
            <a:off x="6005577" y="1340768"/>
            <a:ext cx="5851064" cy="3518545"/>
          </a:xfrm>
          <a:prstGeom prst="rect">
            <a:avLst/>
          </a:prstGeom>
        </p:spPr>
      </p:pic>
    </p:spTree>
    <p:extLst>
      <p:ext uri="{BB962C8B-B14F-4D97-AF65-F5344CB8AC3E}">
        <p14:creationId xmlns:p14="http://schemas.microsoft.com/office/powerpoint/2010/main" val="616496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Span and </a:t>
            </a:r>
            <a:r>
              <a:rPr lang="en-US" sz="2800" dirty="0" err="1"/>
              <a:t>Div</a:t>
            </a:r>
            <a:endParaRPr lang="en-US" dirty="0">
              <a:latin typeface="Armata" panose="020B0503040500060204" pitchFamily="34" charset="0"/>
            </a:endParaRPr>
          </a:p>
        </p:txBody>
      </p:sp>
      <p:sp>
        <p:nvSpPr>
          <p:cNvPr id="10" name="Rectangle 9">
            <a:extLst>
              <a:ext uri="{FF2B5EF4-FFF2-40B4-BE49-F238E27FC236}">
                <a16:creationId xmlns:a16="http://schemas.microsoft.com/office/drawing/2014/main" id="{51CA9AA4-A28E-48E7-9802-7347FD89FE75}"/>
              </a:ext>
            </a:extLst>
          </p:cNvPr>
          <p:cNvSpPr/>
          <p:nvPr/>
        </p:nvSpPr>
        <p:spPr>
          <a:xfrm>
            <a:off x="623391" y="1113784"/>
            <a:ext cx="5976665" cy="5078313"/>
          </a:xfrm>
          <a:prstGeom prst="rect">
            <a:avLst/>
          </a:prstGeom>
        </p:spPr>
        <p:txBody>
          <a:bodyPr wrap="square">
            <a:spAutoFit/>
          </a:bodyPr>
          <a:lstStyle/>
          <a:p>
            <a:r>
              <a:rPr lang="en-IN" dirty="0">
                <a:latin typeface="Open Sans"/>
              </a:rPr>
              <a:t>&lt;html&gt;&lt;head&gt;</a:t>
            </a:r>
          </a:p>
          <a:p>
            <a:r>
              <a:rPr lang="en-IN" dirty="0">
                <a:latin typeface="Open Sans"/>
              </a:rPr>
              <a:t>&lt;style&gt;</a:t>
            </a:r>
          </a:p>
          <a:p>
            <a:r>
              <a:rPr lang="en-IN" dirty="0">
                <a:latin typeface="Open Sans"/>
              </a:rPr>
              <a:t>div { </a:t>
            </a:r>
          </a:p>
          <a:p>
            <a:r>
              <a:rPr lang="en-IN" dirty="0">
                <a:latin typeface="Open Sans"/>
              </a:rPr>
              <a:t>       line-height: 20px;</a:t>
            </a:r>
          </a:p>
          <a:p>
            <a:r>
              <a:rPr lang="en-IN" dirty="0">
                <a:latin typeface="Open Sans"/>
              </a:rPr>
              <a:t>	margin: 30px;</a:t>
            </a:r>
          </a:p>
          <a:p>
            <a:r>
              <a:rPr lang="en-IN" dirty="0">
                <a:latin typeface="Open Sans"/>
              </a:rPr>
              <a:t>	text-align: justify;</a:t>
            </a:r>
          </a:p>
          <a:p>
            <a:r>
              <a:rPr lang="en-IN" dirty="0">
                <a:latin typeface="Open Sans"/>
              </a:rPr>
              <a:t>	width: 140px;</a:t>
            </a:r>
          </a:p>
          <a:p>
            <a:r>
              <a:rPr lang="en-IN" dirty="0">
                <a:latin typeface="Open Sans"/>
              </a:rPr>
              <a:t>	</a:t>
            </a:r>
            <a:r>
              <a:rPr lang="en-IN" dirty="0" err="1">
                <a:latin typeface="Open Sans"/>
              </a:rPr>
              <a:t>color</a:t>
            </a:r>
            <a:r>
              <a:rPr lang="en-IN" dirty="0">
                <a:latin typeface="Open Sans"/>
              </a:rPr>
              <a:t>: red; </a:t>
            </a:r>
          </a:p>
          <a:p>
            <a:r>
              <a:rPr lang="en-IN" dirty="0">
                <a:latin typeface="Open Sans"/>
              </a:rPr>
              <a:t>       </a:t>
            </a:r>
            <a:r>
              <a:rPr lang="en-IN" dirty="0" err="1">
                <a:latin typeface="Open Sans"/>
              </a:rPr>
              <a:t>background-color:green</a:t>
            </a:r>
            <a:r>
              <a:rPr lang="en-IN" dirty="0">
                <a:latin typeface="Open Sans"/>
              </a:rPr>
              <a:t>;</a:t>
            </a:r>
          </a:p>
          <a:p>
            <a:r>
              <a:rPr lang="en-IN" dirty="0">
                <a:latin typeface="Open Sans"/>
              </a:rPr>
              <a:t>	}</a:t>
            </a:r>
          </a:p>
          <a:p>
            <a:r>
              <a:rPr lang="en-IN" dirty="0">
                <a:latin typeface="Open Sans"/>
              </a:rPr>
              <a:t>&lt;/style&gt;&lt;/head&gt;&lt;body&gt;&lt;p&gt;A div element is displayed like this:</a:t>
            </a:r>
          </a:p>
          <a:p>
            <a:r>
              <a:rPr lang="en-IN" dirty="0">
                <a:latin typeface="Open Sans"/>
              </a:rPr>
              <a:t>&lt;div&gt;This is some text in a div </a:t>
            </a:r>
            <a:r>
              <a:rPr lang="en-IN" dirty="0" err="1">
                <a:latin typeface="Open Sans"/>
              </a:rPr>
              <a:t>element.This</a:t>
            </a:r>
            <a:r>
              <a:rPr lang="en-IN" dirty="0">
                <a:latin typeface="Open Sans"/>
              </a:rPr>
              <a:t> is some text in a div </a:t>
            </a:r>
            <a:r>
              <a:rPr lang="en-IN" dirty="0" err="1">
                <a:latin typeface="Open Sans"/>
              </a:rPr>
              <a:t>element.This</a:t>
            </a:r>
            <a:r>
              <a:rPr lang="en-IN" dirty="0">
                <a:latin typeface="Open Sans"/>
              </a:rPr>
              <a:t> is some text in a div </a:t>
            </a:r>
            <a:r>
              <a:rPr lang="en-IN" dirty="0" err="1">
                <a:latin typeface="Open Sans"/>
              </a:rPr>
              <a:t>element.This</a:t>
            </a:r>
            <a:r>
              <a:rPr lang="en-IN" dirty="0">
                <a:latin typeface="Open Sans"/>
              </a:rPr>
              <a:t> is some text in a div </a:t>
            </a:r>
            <a:r>
              <a:rPr lang="en-IN" dirty="0" err="1">
                <a:latin typeface="Open Sans"/>
              </a:rPr>
              <a:t>element.This</a:t>
            </a:r>
            <a:r>
              <a:rPr lang="en-IN" dirty="0">
                <a:latin typeface="Open Sans"/>
              </a:rPr>
              <a:t> is some text in a div </a:t>
            </a:r>
            <a:r>
              <a:rPr lang="en-IN" dirty="0" err="1">
                <a:latin typeface="Open Sans"/>
              </a:rPr>
              <a:t>element.This</a:t>
            </a:r>
            <a:r>
              <a:rPr lang="en-IN" dirty="0">
                <a:latin typeface="Open Sans"/>
              </a:rPr>
              <a:t> is some text in a div element.&lt;/div&gt;Change the default CSS settings to see the effect.&lt;/p&gt;&lt;/body&gt;&lt;/html&gt;</a:t>
            </a:r>
          </a:p>
        </p:txBody>
      </p:sp>
      <p:pic>
        <p:nvPicPr>
          <p:cNvPr id="11" name="Content Placeholder 3">
            <a:extLst>
              <a:ext uri="{FF2B5EF4-FFF2-40B4-BE49-F238E27FC236}">
                <a16:creationId xmlns:a16="http://schemas.microsoft.com/office/drawing/2014/main" id="{0B2E5C1E-A1DE-4ED3-A2B1-72DD60B63415}"/>
              </a:ext>
            </a:extLst>
          </p:cNvPr>
          <p:cNvPicPr>
            <a:picLocks noGrp="1" noChangeAspect="1"/>
          </p:cNvPicPr>
          <p:nvPr>
            <p:ph idx="1"/>
          </p:nvPr>
        </p:nvPicPr>
        <p:blipFill>
          <a:blip r:embed="rId3"/>
          <a:stretch>
            <a:fillRect/>
          </a:stretch>
        </p:blipFill>
        <p:spPr>
          <a:xfrm>
            <a:off x="6744072" y="1360462"/>
            <a:ext cx="5349635" cy="4306489"/>
          </a:xfrm>
          <a:prstGeom prst="rect">
            <a:avLst/>
          </a:prstGeom>
          <a:ln>
            <a:solidFill>
              <a:srgbClr val="FF0000"/>
            </a:solidFill>
          </a:ln>
        </p:spPr>
      </p:pic>
    </p:spTree>
    <p:extLst>
      <p:ext uri="{BB962C8B-B14F-4D97-AF65-F5344CB8AC3E}">
        <p14:creationId xmlns:p14="http://schemas.microsoft.com/office/powerpoint/2010/main" val="104485471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Differentiate between block tags and inline tags. Illustrate with suitable examples?</a:t>
            </a:r>
            <a:endParaRPr lang="en-US" dirty="0">
              <a:latin typeface="Armata" panose="020B0503040500060204" pitchFamily="34" charset="0"/>
            </a:endParaRPr>
          </a:p>
        </p:txBody>
      </p:sp>
      <p:sp>
        <p:nvSpPr>
          <p:cNvPr id="10" name="Rectangle 9">
            <a:extLst>
              <a:ext uri="{FF2B5EF4-FFF2-40B4-BE49-F238E27FC236}">
                <a16:creationId xmlns:a16="http://schemas.microsoft.com/office/drawing/2014/main" id="{51CA9AA4-A28E-48E7-9802-7347FD89FE75}"/>
              </a:ext>
            </a:extLst>
          </p:cNvPr>
          <p:cNvSpPr/>
          <p:nvPr/>
        </p:nvSpPr>
        <p:spPr>
          <a:xfrm>
            <a:off x="623391" y="1113784"/>
            <a:ext cx="5976665" cy="369332"/>
          </a:xfrm>
          <a:prstGeom prst="rect">
            <a:avLst/>
          </a:prstGeom>
        </p:spPr>
        <p:txBody>
          <a:bodyPr wrap="square">
            <a:spAutoFit/>
          </a:bodyPr>
          <a:lstStyle/>
          <a:p>
            <a:endParaRPr lang="en-IN" dirty="0">
              <a:latin typeface="Open Sans"/>
            </a:endParaRPr>
          </a:p>
        </p:txBody>
      </p:sp>
      <p:sp>
        <p:nvSpPr>
          <p:cNvPr id="4" name="Content Placeholder 3">
            <a:extLst>
              <a:ext uri="{FF2B5EF4-FFF2-40B4-BE49-F238E27FC236}">
                <a16:creationId xmlns:a16="http://schemas.microsoft.com/office/drawing/2014/main" id="{F5CAEB10-CB09-4A97-9D93-4E9D15DDEAD5}"/>
              </a:ext>
            </a:extLst>
          </p:cNvPr>
          <p:cNvSpPr>
            <a:spLocks noGrp="1"/>
          </p:cNvSpPr>
          <p:nvPr>
            <p:ph idx="1"/>
          </p:nvPr>
        </p:nvSpPr>
        <p:spPr/>
        <p:txBody>
          <a:bodyPr/>
          <a:lstStyle/>
          <a:p>
            <a:r>
              <a:rPr lang="en-US" dirty="0"/>
              <a:t>In HTML, elements are categorized as either </a:t>
            </a:r>
            <a:r>
              <a:rPr lang="en-US" b="1" dirty="0"/>
              <a:t>block-level tags</a:t>
            </a:r>
            <a:r>
              <a:rPr lang="en-US" dirty="0"/>
              <a:t> or </a:t>
            </a:r>
            <a:r>
              <a:rPr lang="en-US" b="1" dirty="0"/>
              <a:t>inline tags</a:t>
            </a:r>
            <a:r>
              <a:rPr lang="en-US" dirty="0"/>
              <a:t> based on how they behave in the document's structure.</a:t>
            </a:r>
          </a:p>
          <a:p>
            <a:r>
              <a:rPr lang="en-US" dirty="0">
                <a:latin typeface="Open Sans"/>
              </a:rPr>
              <a:t>A block-level element always starts on a new line and takes up the full width available</a:t>
            </a:r>
          </a:p>
          <a:p>
            <a:r>
              <a:rPr lang="en-US" dirty="0"/>
              <a:t>Block-level tags create a new block of content and can contain other block-level or inline </a:t>
            </a:r>
            <a:r>
              <a:rPr lang="en-US" dirty="0" err="1"/>
              <a:t>elements.ex</a:t>
            </a:r>
            <a:r>
              <a:rPr lang="en-US" dirty="0"/>
              <a:t>:&lt;div&gt;,&lt;h1&gt;,&lt;ul&gt;,&lt;p&gt;</a:t>
            </a:r>
            <a:r>
              <a:rPr lang="en-US" dirty="0" err="1"/>
              <a:t>etc</a:t>
            </a:r>
            <a:endParaRPr lang="en-US" dirty="0">
              <a:latin typeface="Open Sans"/>
            </a:endParaRPr>
          </a:p>
          <a:p>
            <a:r>
              <a:rPr lang="en-US" dirty="0">
                <a:latin typeface="Open Sans"/>
              </a:rPr>
              <a:t>An inline element does not start on a new line and it only takes up as much width as necessary</a:t>
            </a:r>
          </a:p>
          <a:p>
            <a:r>
              <a:rPr lang="en-US" dirty="0">
                <a:latin typeface="Open Sans"/>
              </a:rPr>
              <a:t>The &lt;div&gt; element is a block-level and is often used as a container for other HTML elements</a:t>
            </a:r>
          </a:p>
          <a:p>
            <a:r>
              <a:rPr lang="en-US" dirty="0">
                <a:latin typeface="Open Sans"/>
              </a:rPr>
              <a:t>The &lt;span&gt; element is an inline container used to mark up a part of a text, or a part of a </a:t>
            </a:r>
            <a:r>
              <a:rPr lang="en-US" dirty="0" err="1">
                <a:latin typeface="Open Sans"/>
              </a:rPr>
              <a:t>document.ex</a:t>
            </a:r>
            <a:r>
              <a:rPr lang="en-US" dirty="0">
                <a:latin typeface="Open Sans"/>
              </a:rPr>
              <a:t>:&lt;span&gt;&lt;</a:t>
            </a:r>
            <a:r>
              <a:rPr lang="en-US" dirty="0" err="1">
                <a:latin typeface="Open Sans"/>
              </a:rPr>
              <a:t>img</a:t>
            </a:r>
            <a:r>
              <a:rPr lang="en-US" dirty="0">
                <a:latin typeface="Open Sans"/>
              </a:rPr>
              <a:t>&gt;,&lt;a&gt;,&lt;</a:t>
            </a:r>
            <a:r>
              <a:rPr lang="en-US" dirty="0" err="1">
                <a:latin typeface="Open Sans"/>
              </a:rPr>
              <a:t>em</a:t>
            </a:r>
            <a:r>
              <a:rPr lang="en-US" dirty="0">
                <a:latin typeface="Open Sans"/>
              </a:rPr>
              <a:t>&gt; </a:t>
            </a:r>
            <a:r>
              <a:rPr lang="en-US">
                <a:latin typeface="Open Sans"/>
              </a:rPr>
              <a:t>etc</a:t>
            </a:r>
            <a:endParaRPr lang="en-IN" dirty="0">
              <a:latin typeface="Open Sans"/>
            </a:endParaRPr>
          </a:p>
          <a:p>
            <a:endParaRPr lang="en-US" dirty="0"/>
          </a:p>
        </p:txBody>
      </p:sp>
    </p:spTree>
    <p:extLst>
      <p:ext uri="{BB962C8B-B14F-4D97-AF65-F5344CB8AC3E}">
        <p14:creationId xmlns:p14="http://schemas.microsoft.com/office/powerpoint/2010/main" val="120536242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pPr algn="ctr"/>
            <a:r>
              <a:rPr lang="en-IN" dirty="0"/>
              <a:t>Box Model</a:t>
            </a:r>
          </a:p>
        </p:txBody>
      </p:sp>
    </p:spTree>
    <p:extLst>
      <p:ext uri="{BB962C8B-B14F-4D97-AF65-F5344CB8AC3E}">
        <p14:creationId xmlns:p14="http://schemas.microsoft.com/office/powerpoint/2010/main" val="272785801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Box Model</a:t>
            </a:r>
            <a:endParaRPr lang="en-US" dirty="0">
              <a:latin typeface="Armata" panose="020B0503040500060204" pitchFamily="34" charset="0"/>
            </a:endParaRPr>
          </a:p>
        </p:txBody>
      </p:sp>
      <p:pic>
        <p:nvPicPr>
          <p:cNvPr id="4" name="Content Placeholder 3">
            <a:extLst>
              <a:ext uri="{FF2B5EF4-FFF2-40B4-BE49-F238E27FC236}">
                <a16:creationId xmlns:a16="http://schemas.microsoft.com/office/drawing/2014/main" id="{A0E93404-74A2-4B22-9625-E8EAB0B7207E}"/>
              </a:ext>
            </a:extLst>
          </p:cNvPr>
          <p:cNvPicPr>
            <a:picLocks noGrp="1" noChangeAspect="1"/>
          </p:cNvPicPr>
          <p:nvPr>
            <p:ph idx="1"/>
          </p:nvPr>
        </p:nvPicPr>
        <p:blipFill>
          <a:blip r:embed="rId3">
            <a:grayscl/>
          </a:blip>
          <a:stretch>
            <a:fillRect/>
          </a:stretch>
        </p:blipFill>
        <p:spPr>
          <a:xfrm>
            <a:off x="623391" y="1052736"/>
            <a:ext cx="10887000" cy="4389651"/>
          </a:xfrm>
          <a:prstGeom prst="rect">
            <a:avLst/>
          </a:prstGeom>
        </p:spPr>
      </p:pic>
      <p:sp>
        <p:nvSpPr>
          <p:cNvPr id="7" name="Rectangle 6">
            <a:extLst>
              <a:ext uri="{FF2B5EF4-FFF2-40B4-BE49-F238E27FC236}">
                <a16:creationId xmlns:a16="http://schemas.microsoft.com/office/drawing/2014/main" id="{95A230B8-84BA-4727-921A-91CDD9FF4293}"/>
              </a:ext>
            </a:extLst>
          </p:cNvPr>
          <p:cNvSpPr/>
          <p:nvPr/>
        </p:nvSpPr>
        <p:spPr>
          <a:xfrm>
            <a:off x="1847528" y="5526877"/>
            <a:ext cx="9103135" cy="646331"/>
          </a:xfrm>
          <a:prstGeom prst="rect">
            <a:avLst/>
          </a:prstGeom>
          <a:ln>
            <a:solidFill>
              <a:schemeClr val="accent2"/>
            </a:solidFill>
          </a:ln>
        </p:spPr>
        <p:txBody>
          <a:bodyPr wrap="square">
            <a:spAutoFit/>
          </a:bodyPr>
          <a:lstStyle/>
          <a:p>
            <a:r>
              <a:rPr lang="en-US" dirty="0"/>
              <a:t>When the browser renders an element using the box model, the content is surrounded by padding, a border and a margin</a:t>
            </a:r>
          </a:p>
        </p:txBody>
      </p:sp>
    </p:spTree>
    <p:extLst>
      <p:ext uri="{BB962C8B-B14F-4D97-AF65-F5344CB8AC3E}">
        <p14:creationId xmlns:p14="http://schemas.microsoft.com/office/powerpoint/2010/main" val="48954100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Box model</a:t>
            </a:r>
            <a:endParaRPr lang="en-US" dirty="0">
              <a:latin typeface="Armata" panose="020B0503040500060204" pitchFamily="34" charset="0"/>
            </a:endParaRPr>
          </a:p>
        </p:txBody>
      </p:sp>
      <p:sp>
        <p:nvSpPr>
          <p:cNvPr id="4" name="Content Placeholder 3">
            <a:extLst>
              <a:ext uri="{FF2B5EF4-FFF2-40B4-BE49-F238E27FC236}">
                <a16:creationId xmlns:a16="http://schemas.microsoft.com/office/drawing/2014/main" id="{9912782A-6786-484E-AFD6-69295D0FECFB}"/>
              </a:ext>
            </a:extLst>
          </p:cNvPr>
          <p:cNvSpPr>
            <a:spLocks noGrp="1"/>
          </p:cNvSpPr>
          <p:nvPr>
            <p:ph idx="1"/>
          </p:nvPr>
        </p:nvSpPr>
        <p:spPr>
          <a:xfrm>
            <a:off x="609600" y="1080000"/>
            <a:ext cx="10972800" cy="4698000"/>
          </a:xfrm>
        </p:spPr>
        <p:txBody>
          <a:bodyPr/>
          <a:lstStyle/>
          <a:p>
            <a:r>
              <a:rPr lang="en-US" dirty="0"/>
              <a:t>The CSS box model is essentially </a:t>
            </a:r>
            <a:r>
              <a:rPr lang="en-US" dirty="0">
                <a:highlight>
                  <a:srgbClr val="FFFF00"/>
                </a:highlight>
              </a:rPr>
              <a:t>a box that wraps around every HTML element</a:t>
            </a:r>
            <a:r>
              <a:rPr lang="en-US" dirty="0"/>
              <a:t>. It consists of: </a:t>
            </a:r>
            <a:r>
              <a:rPr lang="en-US" dirty="0">
                <a:highlight>
                  <a:srgbClr val="FFFF00"/>
                </a:highlight>
              </a:rPr>
              <a:t>margins, borders, padding, and the actual content</a:t>
            </a:r>
            <a:r>
              <a:rPr lang="en-US" dirty="0"/>
              <a:t>.</a:t>
            </a:r>
          </a:p>
          <a:p>
            <a:r>
              <a:rPr lang="en-US" b="1" dirty="0"/>
              <a:t>Content</a:t>
            </a:r>
            <a:r>
              <a:rPr lang="en-US" dirty="0"/>
              <a:t> - The content of the box, where text and images appear</a:t>
            </a:r>
          </a:p>
          <a:p>
            <a:r>
              <a:rPr lang="en-US" b="1" dirty="0"/>
              <a:t>Padding</a:t>
            </a:r>
            <a:r>
              <a:rPr lang="en-US" dirty="0"/>
              <a:t> - Clears an area around the content.</a:t>
            </a:r>
            <a:r>
              <a:rPr lang="en-IN" dirty="0"/>
              <a:t> The </a:t>
            </a:r>
            <a:r>
              <a:rPr lang="en-IN" dirty="0">
                <a:highlight>
                  <a:srgbClr val="FFFF00"/>
                </a:highlight>
              </a:rPr>
              <a:t>amount of space between the content of an element  and its border , known as padding</a:t>
            </a:r>
            <a:r>
              <a:rPr lang="en-IN" dirty="0"/>
              <a:t>.</a:t>
            </a:r>
            <a:r>
              <a:rPr lang="en-US" dirty="0"/>
              <a:t> The padding is transparent</a:t>
            </a:r>
          </a:p>
          <a:p>
            <a:r>
              <a:rPr lang="en-US" b="1" dirty="0"/>
              <a:t>Border</a:t>
            </a:r>
            <a:r>
              <a:rPr lang="en-US" dirty="0"/>
              <a:t> - A border that goes around the padding and content</a:t>
            </a:r>
          </a:p>
          <a:p>
            <a:r>
              <a:rPr lang="en-US" b="1" dirty="0"/>
              <a:t>Margin</a:t>
            </a:r>
            <a:r>
              <a:rPr lang="en-US" dirty="0"/>
              <a:t> - Clears an area outside the border.</a:t>
            </a:r>
            <a:r>
              <a:rPr lang="en-IN" dirty="0"/>
              <a:t> The </a:t>
            </a:r>
            <a:r>
              <a:rPr lang="en-IN" dirty="0">
                <a:highlight>
                  <a:srgbClr val="FFFF00"/>
                </a:highlight>
              </a:rPr>
              <a:t>space between the border and an adjacent element known as margin</a:t>
            </a:r>
            <a:r>
              <a:rPr lang="en-IN" dirty="0"/>
              <a:t>.</a:t>
            </a:r>
            <a:r>
              <a:rPr lang="en-US" dirty="0"/>
              <a:t> The margin is transparent</a:t>
            </a:r>
          </a:p>
          <a:p>
            <a:r>
              <a:rPr lang="en-US" dirty="0"/>
              <a:t>The box model allows us to add a border around elements, and to define space between elements. </a:t>
            </a:r>
          </a:p>
          <a:p>
            <a:endParaRPr lang="en-IN" dirty="0"/>
          </a:p>
          <a:p>
            <a:endParaRPr lang="en-US" dirty="0"/>
          </a:p>
        </p:txBody>
      </p:sp>
    </p:spTree>
    <p:extLst>
      <p:ext uri="{BB962C8B-B14F-4D97-AF65-F5344CB8AC3E}">
        <p14:creationId xmlns:p14="http://schemas.microsoft.com/office/powerpoint/2010/main" val="305592373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Box model</a:t>
            </a:r>
            <a:endParaRPr lang="en-US" dirty="0">
              <a:latin typeface="Armata" panose="020B0503040500060204" pitchFamily="34" charset="0"/>
            </a:endParaRPr>
          </a:p>
        </p:txBody>
      </p:sp>
      <p:pic>
        <p:nvPicPr>
          <p:cNvPr id="8" name="Picture 7">
            <a:extLst>
              <a:ext uri="{FF2B5EF4-FFF2-40B4-BE49-F238E27FC236}">
                <a16:creationId xmlns:a16="http://schemas.microsoft.com/office/drawing/2014/main" id="{45D9DBA0-DFFC-49AB-8BB1-745D5E76A3CF}"/>
              </a:ext>
            </a:extLst>
          </p:cNvPr>
          <p:cNvPicPr>
            <a:picLocks noChangeAspect="1"/>
          </p:cNvPicPr>
          <p:nvPr/>
        </p:nvPicPr>
        <p:blipFill>
          <a:blip r:embed="rId3"/>
          <a:stretch>
            <a:fillRect/>
          </a:stretch>
        </p:blipFill>
        <p:spPr>
          <a:xfrm>
            <a:off x="729369" y="1270983"/>
            <a:ext cx="7166831" cy="5007704"/>
          </a:xfrm>
          <a:prstGeom prst="rect">
            <a:avLst/>
          </a:prstGeom>
        </p:spPr>
      </p:pic>
      <p:pic>
        <p:nvPicPr>
          <p:cNvPr id="11" name="Picture 10">
            <a:extLst>
              <a:ext uri="{FF2B5EF4-FFF2-40B4-BE49-F238E27FC236}">
                <a16:creationId xmlns:a16="http://schemas.microsoft.com/office/drawing/2014/main" id="{0CE22999-4BA8-4CE3-BB8F-B510B94EAF17}"/>
              </a:ext>
            </a:extLst>
          </p:cNvPr>
          <p:cNvPicPr>
            <a:picLocks noChangeAspect="1"/>
          </p:cNvPicPr>
          <p:nvPr/>
        </p:nvPicPr>
        <p:blipFill>
          <a:blip r:embed="rId4"/>
          <a:stretch>
            <a:fillRect/>
          </a:stretch>
        </p:blipFill>
        <p:spPr>
          <a:xfrm>
            <a:off x="7896200" y="1628800"/>
            <a:ext cx="4216327" cy="3802360"/>
          </a:xfrm>
          <a:prstGeom prst="rect">
            <a:avLst/>
          </a:prstGeom>
        </p:spPr>
      </p:pic>
      <p:pic>
        <p:nvPicPr>
          <p:cNvPr id="12" name="Picture 11">
            <a:extLst>
              <a:ext uri="{FF2B5EF4-FFF2-40B4-BE49-F238E27FC236}">
                <a16:creationId xmlns:a16="http://schemas.microsoft.com/office/drawing/2014/main" id="{A83D16E6-7283-4D29-8AD2-2F5CCE3959CE}"/>
              </a:ext>
            </a:extLst>
          </p:cNvPr>
          <p:cNvPicPr>
            <a:picLocks noChangeAspect="1"/>
          </p:cNvPicPr>
          <p:nvPr/>
        </p:nvPicPr>
        <p:blipFill>
          <a:blip r:embed="rId5"/>
          <a:stretch>
            <a:fillRect/>
          </a:stretch>
        </p:blipFill>
        <p:spPr>
          <a:xfrm>
            <a:off x="8052584" y="1231577"/>
            <a:ext cx="3952875" cy="390525"/>
          </a:xfrm>
          <a:prstGeom prst="rect">
            <a:avLst/>
          </a:prstGeom>
        </p:spPr>
      </p:pic>
    </p:spTree>
    <p:extLst>
      <p:ext uri="{BB962C8B-B14F-4D97-AF65-F5344CB8AC3E}">
        <p14:creationId xmlns:p14="http://schemas.microsoft.com/office/powerpoint/2010/main" val="70721434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Box model-controlling the margin</a:t>
            </a:r>
            <a:endParaRPr lang="en-US" dirty="0">
              <a:latin typeface="Armata" panose="020B0503040500060204" pitchFamily="34" charset="0"/>
            </a:endParaRPr>
          </a:p>
        </p:txBody>
      </p:sp>
      <p:sp>
        <p:nvSpPr>
          <p:cNvPr id="4" name="Content Placeholder 3">
            <a:extLst>
              <a:ext uri="{FF2B5EF4-FFF2-40B4-BE49-F238E27FC236}">
                <a16:creationId xmlns:a16="http://schemas.microsoft.com/office/drawing/2014/main" id="{9912782A-6786-484E-AFD6-69295D0FECFB}"/>
              </a:ext>
            </a:extLst>
          </p:cNvPr>
          <p:cNvSpPr>
            <a:spLocks noGrp="1"/>
          </p:cNvSpPr>
          <p:nvPr>
            <p:ph idx="1"/>
          </p:nvPr>
        </p:nvSpPr>
        <p:spPr>
          <a:xfrm>
            <a:off x="609600" y="1080000"/>
            <a:ext cx="10972800" cy="4698000"/>
          </a:xfrm>
        </p:spPr>
        <p:txBody>
          <a:bodyPr/>
          <a:lstStyle/>
          <a:p>
            <a:pPr marL="469900" indent="-469900"/>
            <a:r>
              <a:rPr lang="en-US" dirty="0"/>
              <a:t>To define the margins of an element, use:</a:t>
            </a:r>
          </a:p>
          <a:p>
            <a:pPr marL="908050" lvl="1" indent="-436563"/>
            <a:r>
              <a:rPr lang="en-US" sz="2400" dirty="0">
                <a:solidFill>
                  <a:srgbClr val="FF0000"/>
                </a:solidFill>
              </a:rPr>
              <a:t>margin : </a:t>
            </a:r>
            <a:r>
              <a:rPr lang="en-US" sz="2400" i="1" dirty="0">
                <a:solidFill>
                  <a:srgbClr val="FF0000"/>
                </a:solidFill>
              </a:rPr>
              <a:t>value</a:t>
            </a:r>
          </a:p>
          <a:p>
            <a:pPr marL="908050" lvl="1" indent="-436563"/>
            <a:r>
              <a:rPr lang="en-US" sz="2400" dirty="0"/>
              <a:t>where </a:t>
            </a:r>
            <a:r>
              <a:rPr lang="en-US" sz="2400" i="1" dirty="0"/>
              <a:t>value</a:t>
            </a:r>
            <a:r>
              <a:rPr lang="en-US" sz="2400" dirty="0"/>
              <a:t> = a length value (“</a:t>
            </a:r>
            <a:r>
              <a:rPr lang="en-US" sz="2400" dirty="0" err="1"/>
              <a:t>em</a:t>
            </a:r>
            <a:r>
              <a:rPr lang="en-US" sz="2400" dirty="0"/>
              <a:t>” is often used), a percentage (a margin proportional to the element’s width, or auto</a:t>
            </a:r>
          </a:p>
          <a:p>
            <a:pPr marL="469900" indent="-469900">
              <a:lnSpc>
                <a:spcPct val="90000"/>
              </a:lnSpc>
            </a:pPr>
            <a:r>
              <a:rPr lang="en-US" dirty="0"/>
              <a:t>To set margins on a side, use:</a:t>
            </a:r>
          </a:p>
          <a:p>
            <a:pPr marL="908050" lvl="1" indent="-436563">
              <a:lnSpc>
                <a:spcPct val="90000"/>
              </a:lnSpc>
            </a:pPr>
            <a:r>
              <a:rPr lang="en-US" sz="2400" b="1" dirty="0">
                <a:solidFill>
                  <a:srgbClr val="FF0000"/>
                </a:solidFill>
              </a:rPr>
              <a:t>margin-top</a:t>
            </a:r>
          </a:p>
          <a:p>
            <a:pPr marL="908050" lvl="1" indent="-436563">
              <a:lnSpc>
                <a:spcPct val="90000"/>
              </a:lnSpc>
            </a:pPr>
            <a:r>
              <a:rPr lang="en-US" sz="2400" b="1" dirty="0">
                <a:solidFill>
                  <a:srgbClr val="FF0000"/>
                </a:solidFill>
              </a:rPr>
              <a:t>margin-right</a:t>
            </a:r>
          </a:p>
          <a:p>
            <a:pPr marL="908050" lvl="1" indent="-436563">
              <a:lnSpc>
                <a:spcPct val="90000"/>
              </a:lnSpc>
            </a:pPr>
            <a:r>
              <a:rPr lang="en-US" sz="2400" b="1" dirty="0">
                <a:solidFill>
                  <a:srgbClr val="FF0000"/>
                </a:solidFill>
              </a:rPr>
              <a:t>margin-bottom</a:t>
            </a:r>
          </a:p>
          <a:p>
            <a:pPr marL="908050" lvl="1" indent="-436563">
              <a:lnSpc>
                <a:spcPct val="90000"/>
              </a:lnSpc>
            </a:pPr>
            <a:r>
              <a:rPr lang="en-US" sz="2400" b="1" dirty="0">
                <a:solidFill>
                  <a:srgbClr val="FF0000"/>
                </a:solidFill>
              </a:rPr>
              <a:t>margin-left</a:t>
            </a:r>
          </a:p>
          <a:p>
            <a:pPr marL="469900" indent="-469900">
              <a:lnSpc>
                <a:spcPct val="90000"/>
              </a:lnSpc>
            </a:pPr>
            <a:r>
              <a:rPr lang="en-US" dirty="0"/>
              <a:t>E.g., body {margin-left:12px; margin-right:3%; margin-top:10px; margin-bottom:1em}</a:t>
            </a:r>
          </a:p>
          <a:p>
            <a:pPr marL="927100" lvl="1" indent="-469900">
              <a:lnSpc>
                <a:spcPct val="90000"/>
              </a:lnSpc>
            </a:pPr>
            <a:r>
              <a:rPr lang="en-US" sz="2400" dirty="0"/>
              <a:t>(“</a:t>
            </a:r>
            <a:r>
              <a:rPr lang="en-US" sz="2400" dirty="0" err="1"/>
              <a:t>em</a:t>
            </a:r>
            <a:r>
              <a:rPr lang="en-US" sz="2400" dirty="0"/>
              <a:t>” is often used), a margin proportional to the element’s width, or auto</a:t>
            </a:r>
          </a:p>
          <a:p>
            <a:endParaRPr lang="en-US" dirty="0"/>
          </a:p>
        </p:txBody>
      </p:sp>
    </p:spTree>
    <p:extLst>
      <p:ext uri="{BB962C8B-B14F-4D97-AF65-F5344CB8AC3E}">
        <p14:creationId xmlns:p14="http://schemas.microsoft.com/office/powerpoint/2010/main" val="156379671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Box model-setting the padding</a:t>
            </a:r>
            <a:endParaRPr lang="en-US" dirty="0">
              <a:latin typeface="Armata" panose="020B0503040500060204" pitchFamily="34" charset="0"/>
            </a:endParaRPr>
          </a:p>
        </p:txBody>
      </p:sp>
      <p:sp>
        <p:nvSpPr>
          <p:cNvPr id="4" name="Content Placeholder 3">
            <a:extLst>
              <a:ext uri="{FF2B5EF4-FFF2-40B4-BE49-F238E27FC236}">
                <a16:creationId xmlns:a16="http://schemas.microsoft.com/office/drawing/2014/main" id="{9912782A-6786-484E-AFD6-69295D0FECFB}"/>
              </a:ext>
            </a:extLst>
          </p:cNvPr>
          <p:cNvSpPr>
            <a:spLocks noGrp="1"/>
          </p:cNvSpPr>
          <p:nvPr>
            <p:ph idx="1"/>
          </p:nvPr>
        </p:nvSpPr>
        <p:spPr>
          <a:xfrm>
            <a:off x="609600" y="1080000"/>
            <a:ext cx="10972800" cy="4698000"/>
          </a:xfrm>
        </p:spPr>
        <p:txBody>
          <a:bodyPr/>
          <a:lstStyle/>
          <a:p>
            <a:pPr marL="469900" indent="-469900"/>
            <a:r>
              <a:rPr lang="en-US" sz="2800" dirty="0"/>
              <a:t>To define padding, use:</a:t>
            </a:r>
          </a:p>
          <a:p>
            <a:pPr marL="908050" lvl="1" indent="-436563"/>
            <a:r>
              <a:rPr lang="en-US" sz="2800" dirty="0">
                <a:solidFill>
                  <a:srgbClr val="FF0000"/>
                </a:solidFill>
              </a:rPr>
              <a:t>padding: </a:t>
            </a:r>
            <a:r>
              <a:rPr lang="en-US" sz="2800" i="1" dirty="0">
                <a:solidFill>
                  <a:srgbClr val="FF0000"/>
                </a:solidFill>
              </a:rPr>
              <a:t>value</a:t>
            </a:r>
          </a:p>
          <a:p>
            <a:pPr marL="908050" lvl="1" indent="-436563"/>
            <a:r>
              <a:rPr lang="en-US" sz="2800" dirty="0"/>
              <a:t>where </a:t>
            </a:r>
            <a:r>
              <a:rPr lang="en-US" sz="2800" i="1" dirty="0"/>
              <a:t>value</a:t>
            </a:r>
            <a:r>
              <a:rPr lang="en-US" sz="2800" dirty="0"/>
              <a:t> = a length value or a percentage (a padding proportional to the element’s width)</a:t>
            </a:r>
          </a:p>
          <a:p>
            <a:pPr marL="469900" indent="-469900"/>
            <a:r>
              <a:rPr lang="en-US" dirty="0"/>
              <a:t>To set padding on a side, use:</a:t>
            </a:r>
          </a:p>
          <a:p>
            <a:pPr marL="908050" lvl="1" indent="-436563"/>
            <a:r>
              <a:rPr lang="en-US" sz="2400" b="1" dirty="0">
                <a:solidFill>
                  <a:srgbClr val="FF0000"/>
                </a:solidFill>
              </a:rPr>
              <a:t>padding-top</a:t>
            </a:r>
          </a:p>
          <a:p>
            <a:pPr marL="908050" lvl="1" indent="-436563"/>
            <a:r>
              <a:rPr lang="en-US" sz="2400" b="1" dirty="0">
                <a:solidFill>
                  <a:srgbClr val="FF0000"/>
                </a:solidFill>
              </a:rPr>
              <a:t>padding-right</a:t>
            </a:r>
          </a:p>
          <a:p>
            <a:pPr marL="908050" lvl="1" indent="-436563"/>
            <a:r>
              <a:rPr lang="en-US" sz="2400" b="1" dirty="0">
                <a:solidFill>
                  <a:srgbClr val="FF0000"/>
                </a:solidFill>
              </a:rPr>
              <a:t>padding-bottom</a:t>
            </a:r>
          </a:p>
          <a:p>
            <a:pPr marL="908050" lvl="1" indent="-436563"/>
            <a:r>
              <a:rPr lang="en-US" sz="2400" b="1" dirty="0">
                <a:solidFill>
                  <a:srgbClr val="FF0000"/>
                </a:solidFill>
              </a:rPr>
              <a:t>padding-left</a:t>
            </a:r>
          </a:p>
          <a:p>
            <a:pPr marL="471487" lvl="1" indent="0">
              <a:buNone/>
            </a:pPr>
            <a:endParaRPr lang="en-US" sz="2800" dirty="0"/>
          </a:p>
          <a:p>
            <a:endParaRPr lang="en-US" dirty="0"/>
          </a:p>
        </p:txBody>
      </p:sp>
    </p:spTree>
    <p:extLst>
      <p:ext uri="{BB962C8B-B14F-4D97-AF65-F5344CB8AC3E}">
        <p14:creationId xmlns:p14="http://schemas.microsoft.com/office/powerpoint/2010/main" val="416896014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Box model-formatting the border</a:t>
            </a:r>
            <a:endParaRPr lang="en-US" dirty="0">
              <a:latin typeface="Armata" panose="020B0503040500060204" pitchFamily="34" charset="0"/>
            </a:endParaRPr>
          </a:p>
        </p:txBody>
      </p:sp>
      <p:sp>
        <p:nvSpPr>
          <p:cNvPr id="4" name="Content Placeholder 3">
            <a:extLst>
              <a:ext uri="{FF2B5EF4-FFF2-40B4-BE49-F238E27FC236}">
                <a16:creationId xmlns:a16="http://schemas.microsoft.com/office/drawing/2014/main" id="{9912782A-6786-484E-AFD6-69295D0FECFB}"/>
              </a:ext>
            </a:extLst>
          </p:cNvPr>
          <p:cNvSpPr>
            <a:spLocks noGrp="1"/>
          </p:cNvSpPr>
          <p:nvPr>
            <p:ph idx="1"/>
          </p:nvPr>
        </p:nvSpPr>
        <p:spPr>
          <a:xfrm>
            <a:off x="609600" y="1080000"/>
            <a:ext cx="10972800" cy="4698000"/>
          </a:xfrm>
        </p:spPr>
        <p:txBody>
          <a:bodyPr/>
          <a:lstStyle/>
          <a:p>
            <a:pPr marL="469900" indent="-469900"/>
            <a:r>
              <a:rPr lang="en-US" sz="2000" dirty="0"/>
              <a:t>Border can be set in three ways:</a:t>
            </a:r>
          </a:p>
          <a:p>
            <a:pPr marL="908050" lvl="1" indent="-436563"/>
            <a:r>
              <a:rPr lang="en-US" b="1" dirty="0">
                <a:solidFill>
                  <a:srgbClr val="FF0000"/>
                </a:solidFill>
              </a:rPr>
              <a:t>border-width(</a:t>
            </a:r>
            <a:r>
              <a:rPr lang="en-US" b="1" dirty="0" err="1">
                <a:solidFill>
                  <a:schemeClr val="tx1"/>
                </a:solidFill>
              </a:rPr>
              <a:t>thin,thick,medium</a:t>
            </a:r>
            <a:r>
              <a:rPr lang="en-US" b="1" dirty="0">
                <a:solidFill>
                  <a:schemeClr val="tx1"/>
                </a:solidFill>
              </a:rPr>
              <a:t> or length in pixels)</a:t>
            </a:r>
          </a:p>
          <a:p>
            <a:pPr marL="908050" lvl="1" indent="-436563"/>
            <a:r>
              <a:rPr lang="en-US" b="1" dirty="0">
                <a:solidFill>
                  <a:srgbClr val="FF0000"/>
                </a:solidFill>
              </a:rPr>
              <a:t>border-style (</a:t>
            </a:r>
            <a:r>
              <a:rPr lang="en-US" b="1" dirty="0" err="1">
                <a:solidFill>
                  <a:schemeClr val="tx1"/>
                </a:solidFill>
              </a:rPr>
              <a:t>dotted,dashed,solid,double,default,none</a:t>
            </a:r>
            <a:r>
              <a:rPr lang="en-US" b="1" dirty="0">
                <a:solidFill>
                  <a:schemeClr val="tx1"/>
                </a:solidFill>
              </a:rPr>
              <a:t>)</a:t>
            </a:r>
          </a:p>
          <a:p>
            <a:pPr marL="908050" lvl="1" indent="-436563"/>
            <a:r>
              <a:rPr lang="en-US" b="1" dirty="0">
                <a:solidFill>
                  <a:srgbClr val="FF0000"/>
                </a:solidFill>
              </a:rPr>
              <a:t>border-color</a:t>
            </a:r>
          </a:p>
          <a:p>
            <a:pPr marL="908050" lvl="1" indent="-436563"/>
            <a:r>
              <a:rPr lang="en-US" b="1" dirty="0">
                <a:solidFill>
                  <a:schemeClr val="tx1"/>
                </a:solidFill>
              </a:rPr>
              <a:t>Short hands for setting border</a:t>
            </a:r>
          </a:p>
          <a:p>
            <a:pPr marL="908050" lvl="1" indent="-436563"/>
            <a:r>
              <a:rPr lang="en-US" b="1" dirty="0">
                <a:solidFill>
                  <a:schemeClr val="tx1"/>
                </a:solidFill>
              </a:rPr>
              <a:t>Ex: border:5px solid blue ;</a:t>
            </a:r>
          </a:p>
          <a:p>
            <a:pPr marL="908050" lvl="1" indent="-436563"/>
            <a:r>
              <a:rPr lang="en-US" dirty="0" err="1">
                <a:solidFill>
                  <a:schemeClr val="tx1"/>
                </a:solidFill>
              </a:rPr>
              <a:t>td,th</a:t>
            </a:r>
            <a:r>
              <a:rPr lang="en-US" dirty="0">
                <a:solidFill>
                  <a:schemeClr val="tx1"/>
                </a:solidFill>
              </a:rPr>
              <a:t> { </a:t>
            </a:r>
            <a:r>
              <a:rPr lang="en-US" dirty="0" err="1">
                <a:solidFill>
                  <a:schemeClr val="tx1"/>
                </a:solidFill>
              </a:rPr>
              <a:t>border:thin</a:t>
            </a:r>
            <a:r>
              <a:rPr lang="en-US" dirty="0">
                <a:solidFill>
                  <a:schemeClr val="tx1"/>
                </a:solidFill>
              </a:rPr>
              <a:t> double black ; }</a:t>
            </a:r>
          </a:p>
          <a:p>
            <a:pPr marL="469900" indent="-469900">
              <a:lnSpc>
                <a:spcPct val="90000"/>
              </a:lnSpc>
            </a:pPr>
            <a:r>
              <a:rPr lang="en-US" sz="2000" dirty="0"/>
              <a:t>To set the border, use:</a:t>
            </a:r>
          </a:p>
          <a:p>
            <a:pPr marL="908050" lvl="1" indent="-436563">
              <a:lnSpc>
                <a:spcPct val="90000"/>
              </a:lnSpc>
            </a:pPr>
            <a:r>
              <a:rPr lang="en-US" dirty="0">
                <a:solidFill>
                  <a:srgbClr val="FF0000"/>
                </a:solidFill>
              </a:rPr>
              <a:t>border : </a:t>
            </a:r>
            <a:r>
              <a:rPr lang="en-US" i="1" dirty="0" err="1">
                <a:solidFill>
                  <a:srgbClr val="FF0000"/>
                </a:solidFill>
              </a:rPr>
              <a:t>width_value</a:t>
            </a:r>
            <a:r>
              <a:rPr lang="en-US" i="1" dirty="0">
                <a:solidFill>
                  <a:srgbClr val="FF0000"/>
                </a:solidFill>
              </a:rPr>
              <a:t> style color</a:t>
            </a:r>
          </a:p>
          <a:p>
            <a:pPr marL="469900" indent="-469900">
              <a:lnSpc>
                <a:spcPct val="90000"/>
              </a:lnSpc>
            </a:pPr>
            <a:r>
              <a:rPr lang="en-US" sz="2000" dirty="0"/>
              <a:t>To set borders on a side, use:</a:t>
            </a:r>
          </a:p>
          <a:p>
            <a:pPr marL="908050" lvl="1" indent="-436563">
              <a:lnSpc>
                <a:spcPct val="90000"/>
              </a:lnSpc>
            </a:pPr>
            <a:r>
              <a:rPr lang="en-US" dirty="0"/>
              <a:t>border-top</a:t>
            </a:r>
          </a:p>
          <a:p>
            <a:pPr marL="908050" lvl="1" indent="-436563">
              <a:lnSpc>
                <a:spcPct val="90000"/>
              </a:lnSpc>
            </a:pPr>
            <a:r>
              <a:rPr lang="en-US" dirty="0"/>
              <a:t>border-bottom</a:t>
            </a:r>
          </a:p>
          <a:p>
            <a:pPr marL="908050" lvl="1" indent="-436563">
              <a:lnSpc>
                <a:spcPct val="90000"/>
              </a:lnSpc>
            </a:pPr>
            <a:r>
              <a:rPr lang="en-US" dirty="0"/>
              <a:t>border-left</a:t>
            </a:r>
          </a:p>
          <a:p>
            <a:pPr marL="908050" lvl="1" indent="-436563">
              <a:lnSpc>
                <a:spcPct val="90000"/>
              </a:lnSpc>
            </a:pPr>
            <a:r>
              <a:rPr lang="en-US" dirty="0"/>
              <a:t>border-right</a:t>
            </a:r>
            <a:endParaRPr lang="en-US" dirty="0">
              <a:solidFill>
                <a:schemeClr val="tx1"/>
              </a:solidFill>
            </a:endParaRPr>
          </a:p>
          <a:p>
            <a:pPr marL="471487" lvl="1" indent="0">
              <a:buNone/>
            </a:pPr>
            <a:endParaRPr lang="en-US" dirty="0"/>
          </a:p>
          <a:p>
            <a:endParaRPr lang="en-US" dirty="0"/>
          </a:p>
        </p:txBody>
      </p:sp>
    </p:spTree>
    <p:extLst>
      <p:ext uri="{BB962C8B-B14F-4D97-AF65-F5344CB8AC3E}">
        <p14:creationId xmlns:p14="http://schemas.microsoft.com/office/powerpoint/2010/main" val="63376891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Box model-formatting the border</a:t>
            </a:r>
            <a:endParaRPr lang="en-US" dirty="0">
              <a:latin typeface="Armata" panose="020B0503040500060204" pitchFamily="34" charset="0"/>
            </a:endParaRPr>
          </a:p>
        </p:txBody>
      </p:sp>
      <p:sp>
        <p:nvSpPr>
          <p:cNvPr id="4" name="Content Placeholder 3">
            <a:extLst>
              <a:ext uri="{FF2B5EF4-FFF2-40B4-BE49-F238E27FC236}">
                <a16:creationId xmlns:a16="http://schemas.microsoft.com/office/drawing/2014/main" id="{9912782A-6786-484E-AFD6-69295D0FECFB}"/>
              </a:ext>
            </a:extLst>
          </p:cNvPr>
          <p:cNvSpPr>
            <a:spLocks noGrp="1"/>
          </p:cNvSpPr>
          <p:nvPr>
            <p:ph idx="1"/>
          </p:nvPr>
        </p:nvSpPr>
        <p:spPr>
          <a:xfrm>
            <a:off x="609600" y="1080000"/>
            <a:ext cx="10972800" cy="4698000"/>
          </a:xfrm>
        </p:spPr>
        <p:txBody>
          <a:bodyPr/>
          <a:lstStyle/>
          <a:p>
            <a:pPr marL="469900" indent="-469900"/>
            <a:r>
              <a:rPr lang="en-US" sz="2000" dirty="0"/>
              <a:t>Border can be set in three ways:</a:t>
            </a:r>
          </a:p>
          <a:p>
            <a:pPr marL="908050" lvl="1" indent="-436563"/>
            <a:r>
              <a:rPr lang="en-US" b="1" dirty="0">
                <a:solidFill>
                  <a:srgbClr val="FF0000"/>
                </a:solidFill>
              </a:rPr>
              <a:t>border-width(</a:t>
            </a:r>
            <a:r>
              <a:rPr lang="en-US" b="1" dirty="0" err="1">
                <a:solidFill>
                  <a:schemeClr val="tx1"/>
                </a:solidFill>
              </a:rPr>
              <a:t>thin,thick,medium</a:t>
            </a:r>
            <a:r>
              <a:rPr lang="en-US" b="1" dirty="0">
                <a:solidFill>
                  <a:schemeClr val="tx1"/>
                </a:solidFill>
              </a:rPr>
              <a:t> or length in pixels)</a:t>
            </a:r>
          </a:p>
          <a:p>
            <a:pPr marL="908050" lvl="1" indent="-436563"/>
            <a:r>
              <a:rPr lang="en-US" b="1" dirty="0">
                <a:solidFill>
                  <a:srgbClr val="FF0000"/>
                </a:solidFill>
              </a:rPr>
              <a:t>border-style (</a:t>
            </a:r>
            <a:r>
              <a:rPr lang="en-US" b="1" dirty="0" err="1">
                <a:solidFill>
                  <a:schemeClr val="tx1"/>
                </a:solidFill>
              </a:rPr>
              <a:t>dotted,dashed,solid,double.default</a:t>
            </a:r>
            <a:r>
              <a:rPr lang="en-US" b="1" dirty="0">
                <a:solidFill>
                  <a:schemeClr val="tx1"/>
                </a:solidFill>
              </a:rPr>
              <a:t>-none)</a:t>
            </a:r>
          </a:p>
          <a:p>
            <a:pPr marL="908050" lvl="1" indent="-436563"/>
            <a:r>
              <a:rPr lang="en-US" b="1" dirty="0">
                <a:solidFill>
                  <a:srgbClr val="FF0000"/>
                </a:solidFill>
              </a:rPr>
              <a:t>border-color</a:t>
            </a:r>
          </a:p>
          <a:p>
            <a:pPr marL="908050" lvl="1" indent="-436563"/>
            <a:r>
              <a:rPr lang="en-US" b="1" dirty="0">
                <a:solidFill>
                  <a:schemeClr val="tx1"/>
                </a:solidFill>
              </a:rPr>
              <a:t>Short hands for setting border</a:t>
            </a:r>
          </a:p>
          <a:p>
            <a:pPr marL="908050" lvl="1" indent="-436563"/>
            <a:r>
              <a:rPr lang="en-US" b="1" dirty="0">
                <a:solidFill>
                  <a:schemeClr val="tx1"/>
                </a:solidFill>
              </a:rPr>
              <a:t>Ex: border:5px solid blue ;</a:t>
            </a:r>
          </a:p>
          <a:p>
            <a:pPr marL="908050" lvl="1" indent="-436563"/>
            <a:r>
              <a:rPr lang="en-US" dirty="0" err="1">
                <a:solidFill>
                  <a:schemeClr val="tx1"/>
                </a:solidFill>
              </a:rPr>
              <a:t>td,th</a:t>
            </a:r>
            <a:r>
              <a:rPr lang="en-US" dirty="0">
                <a:solidFill>
                  <a:schemeClr val="tx1"/>
                </a:solidFill>
              </a:rPr>
              <a:t> { </a:t>
            </a:r>
            <a:r>
              <a:rPr lang="en-US" dirty="0" err="1">
                <a:solidFill>
                  <a:schemeClr val="tx1"/>
                </a:solidFill>
              </a:rPr>
              <a:t>border:thin</a:t>
            </a:r>
            <a:r>
              <a:rPr lang="en-US" dirty="0">
                <a:solidFill>
                  <a:schemeClr val="tx1"/>
                </a:solidFill>
              </a:rPr>
              <a:t> double black ; }</a:t>
            </a:r>
          </a:p>
          <a:p>
            <a:pPr marL="469900" indent="-469900">
              <a:lnSpc>
                <a:spcPct val="90000"/>
              </a:lnSpc>
            </a:pPr>
            <a:r>
              <a:rPr lang="en-US" sz="2000" dirty="0"/>
              <a:t>To set the border, use:</a:t>
            </a:r>
          </a:p>
          <a:p>
            <a:pPr marL="908050" lvl="1" indent="-436563">
              <a:lnSpc>
                <a:spcPct val="90000"/>
              </a:lnSpc>
            </a:pPr>
            <a:r>
              <a:rPr lang="en-US" dirty="0">
                <a:solidFill>
                  <a:srgbClr val="FF0000"/>
                </a:solidFill>
              </a:rPr>
              <a:t>border : </a:t>
            </a:r>
            <a:r>
              <a:rPr lang="en-US" i="1" dirty="0" err="1">
                <a:solidFill>
                  <a:srgbClr val="FF0000"/>
                </a:solidFill>
              </a:rPr>
              <a:t>width_value</a:t>
            </a:r>
            <a:r>
              <a:rPr lang="en-US" i="1" dirty="0">
                <a:solidFill>
                  <a:srgbClr val="FF0000"/>
                </a:solidFill>
              </a:rPr>
              <a:t> style color</a:t>
            </a:r>
          </a:p>
          <a:p>
            <a:pPr marL="469900" indent="-469900">
              <a:lnSpc>
                <a:spcPct val="90000"/>
              </a:lnSpc>
            </a:pPr>
            <a:r>
              <a:rPr lang="en-US" sz="2000" dirty="0"/>
              <a:t>To set borders on a side, use:</a:t>
            </a:r>
          </a:p>
          <a:p>
            <a:pPr marL="908050" lvl="1" indent="-436563">
              <a:lnSpc>
                <a:spcPct val="90000"/>
              </a:lnSpc>
            </a:pPr>
            <a:r>
              <a:rPr lang="en-US" dirty="0"/>
              <a:t>border-top</a:t>
            </a:r>
          </a:p>
          <a:p>
            <a:pPr marL="908050" lvl="1" indent="-436563">
              <a:lnSpc>
                <a:spcPct val="90000"/>
              </a:lnSpc>
            </a:pPr>
            <a:r>
              <a:rPr lang="en-US" dirty="0"/>
              <a:t>border-bottom</a:t>
            </a:r>
          </a:p>
          <a:p>
            <a:pPr marL="908050" lvl="1" indent="-436563">
              <a:lnSpc>
                <a:spcPct val="90000"/>
              </a:lnSpc>
            </a:pPr>
            <a:r>
              <a:rPr lang="en-US" dirty="0"/>
              <a:t>border-left</a:t>
            </a:r>
          </a:p>
          <a:p>
            <a:pPr marL="908050" lvl="1" indent="-436563">
              <a:lnSpc>
                <a:spcPct val="90000"/>
              </a:lnSpc>
            </a:pPr>
            <a:r>
              <a:rPr lang="en-US" dirty="0"/>
              <a:t>border-right</a:t>
            </a:r>
            <a:endParaRPr lang="en-US" dirty="0">
              <a:solidFill>
                <a:schemeClr val="tx1"/>
              </a:solidFill>
            </a:endParaRPr>
          </a:p>
          <a:p>
            <a:pPr marL="471487" lvl="1" indent="0">
              <a:buNone/>
            </a:pPr>
            <a:endParaRPr lang="en-US" dirty="0"/>
          </a:p>
          <a:p>
            <a:endParaRPr lang="en-US" dirty="0"/>
          </a:p>
        </p:txBody>
      </p:sp>
    </p:spTree>
    <p:extLst>
      <p:ext uri="{BB962C8B-B14F-4D97-AF65-F5344CB8AC3E}">
        <p14:creationId xmlns:p14="http://schemas.microsoft.com/office/powerpoint/2010/main" val="28945118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196752"/>
            <a:ext cx="10657184" cy="1282676"/>
          </a:xfrm>
        </p:spPr>
        <p:txBody>
          <a:bodyPr/>
          <a:lstStyle/>
          <a:p>
            <a:r>
              <a:rPr lang="en-US" dirty="0"/>
              <a:t>Inline style sheets(lowest level)</a:t>
            </a:r>
          </a:p>
          <a:p>
            <a:r>
              <a:rPr lang="en-US" dirty="0"/>
              <a:t>Embedded/Document Level sheets</a:t>
            </a:r>
          </a:p>
          <a:p>
            <a:r>
              <a:rPr lang="en-US" dirty="0"/>
              <a:t>External style sheets(highest Level)</a:t>
            </a:r>
          </a:p>
          <a:p>
            <a:r>
              <a:rPr lang="en-US" dirty="0"/>
              <a:t>Inline Style sheets have precedence over document style sheets which have precedence over external style sheet.</a:t>
            </a:r>
          </a:p>
          <a:p>
            <a:r>
              <a:rPr lang="en-US" dirty="0"/>
              <a:t>When using multiple styles that conflict, which will be displayed?</a:t>
            </a:r>
          </a:p>
          <a:p>
            <a:r>
              <a:rPr lang="en-US" dirty="0"/>
              <a:t>Order:</a:t>
            </a:r>
          </a:p>
          <a:p>
            <a:pPr lvl="1"/>
            <a:r>
              <a:rPr lang="en-US" sz="2400" dirty="0"/>
              <a:t>Inline style sheet</a:t>
            </a:r>
          </a:p>
          <a:p>
            <a:pPr lvl="1"/>
            <a:r>
              <a:rPr lang="en-US" sz="2400" dirty="0"/>
              <a:t>Embedded style sheet</a:t>
            </a:r>
          </a:p>
          <a:p>
            <a:pPr lvl="1"/>
            <a:r>
              <a:rPr lang="en-US" sz="2400" dirty="0"/>
              <a:t>External style sheet</a:t>
            </a:r>
          </a:p>
          <a:p>
            <a:pPr lvl="1"/>
            <a:r>
              <a:rPr lang="en-US" sz="2400" dirty="0"/>
              <a:t>Browser default</a:t>
            </a:r>
          </a:p>
          <a:p>
            <a:pPr algn="just"/>
            <a:endParaRPr lang="en-GB" alt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r>
              <a:rPr lang="en-US" dirty="0"/>
              <a:t>Order of Precedence of Style Sheet</a:t>
            </a:r>
            <a:endParaRPr lang="en-US" dirty="0">
              <a:latin typeface="Armata" panose="020B0503040500060204" pitchFamily="34" charset="0"/>
            </a:endParaRPr>
          </a:p>
        </p:txBody>
      </p:sp>
    </p:spTree>
    <p:extLst>
      <p:ext uri="{BB962C8B-B14F-4D97-AF65-F5344CB8AC3E}">
        <p14:creationId xmlns:p14="http://schemas.microsoft.com/office/powerpoint/2010/main" val="4158783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 calcmode="lin" valueType="num">
                                      <p:cBhvr additive="base">
                                        <p:cTn id="7" dur="500" fill="hold"/>
                                        <p:tgtEl>
                                          <p:spTgt spid="194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4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459">
                                            <p:txEl>
                                              <p:pRg st="1" end="1"/>
                                            </p:txEl>
                                          </p:spTgt>
                                        </p:tgtEl>
                                        <p:attrNameLst>
                                          <p:attrName>style.visibility</p:attrName>
                                        </p:attrNameLst>
                                      </p:cBhvr>
                                      <p:to>
                                        <p:strVal val="visible"/>
                                      </p:to>
                                    </p:set>
                                    <p:anim calcmode="lin" valueType="num">
                                      <p:cBhvr additive="base">
                                        <p:cTn id="13" dur="500" fill="hold"/>
                                        <p:tgtEl>
                                          <p:spTgt spid="194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4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459">
                                            <p:txEl>
                                              <p:pRg st="2" end="2"/>
                                            </p:txEl>
                                          </p:spTgt>
                                        </p:tgtEl>
                                        <p:attrNameLst>
                                          <p:attrName>style.visibility</p:attrName>
                                        </p:attrNameLst>
                                      </p:cBhvr>
                                      <p:to>
                                        <p:strVal val="visible"/>
                                      </p:to>
                                    </p:set>
                                    <p:anim calcmode="lin" valueType="num">
                                      <p:cBhvr additive="base">
                                        <p:cTn id="19" dur="500" fill="hold"/>
                                        <p:tgtEl>
                                          <p:spTgt spid="1945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4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459">
                                            <p:txEl>
                                              <p:pRg st="3" end="3"/>
                                            </p:txEl>
                                          </p:spTgt>
                                        </p:tgtEl>
                                        <p:attrNameLst>
                                          <p:attrName>style.visibility</p:attrName>
                                        </p:attrNameLst>
                                      </p:cBhvr>
                                      <p:to>
                                        <p:strVal val="visible"/>
                                      </p:to>
                                    </p:set>
                                    <p:anim calcmode="lin" valueType="num">
                                      <p:cBhvr additive="base">
                                        <p:cTn id="25" dur="500" fill="hold"/>
                                        <p:tgtEl>
                                          <p:spTgt spid="1945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45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459">
                                            <p:txEl>
                                              <p:pRg st="4" end="4"/>
                                            </p:txEl>
                                          </p:spTgt>
                                        </p:tgtEl>
                                        <p:attrNameLst>
                                          <p:attrName>style.visibility</p:attrName>
                                        </p:attrNameLst>
                                      </p:cBhvr>
                                      <p:to>
                                        <p:strVal val="visible"/>
                                      </p:to>
                                    </p:set>
                                    <p:anim calcmode="lin" valueType="num">
                                      <p:cBhvr additive="base">
                                        <p:cTn id="31" dur="500" fill="hold"/>
                                        <p:tgtEl>
                                          <p:spTgt spid="1945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45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459">
                                            <p:txEl>
                                              <p:pRg st="5" end="5"/>
                                            </p:txEl>
                                          </p:spTgt>
                                        </p:tgtEl>
                                        <p:attrNameLst>
                                          <p:attrName>style.visibility</p:attrName>
                                        </p:attrNameLst>
                                      </p:cBhvr>
                                      <p:to>
                                        <p:strVal val="visible"/>
                                      </p:to>
                                    </p:set>
                                    <p:anim calcmode="lin" valueType="num">
                                      <p:cBhvr additive="base">
                                        <p:cTn id="37" dur="500" fill="hold"/>
                                        <p:tgtEl>
                                          <p:spTgt spid="1945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459">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9459">
                                            <p:txEl>
                                              <p:pRg st="6" end="6"/>
                                            </p:txEl>
                                          </p:spTgt>
                                        </p:tgtEl>
                                        <p:attrNameLst>
                                          <p:attrName>style.visibility</p:attrName>
                                        </p:attrNameLst>
                                      </p:cBhvr>
                                      <p:to>
                                        <p:strVal val="visible"/>
                                      </p:to>
                                    </p:set>
                                    <p:anim calcmode="lin" valueType="num">
                                      <p:cBhvr additive="base">
                                        <p:cTn id="41" dur="500" fill="hold"/>
                                        <p:tgtEl>
                                          <p:spTgt spid="19459">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9459">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9459">
                                            <p:txEl>
                                              <p:pRg st="7" end="7"/>
                                            </p:txEl>
                                          </p:spTgt>
                                        </p:tgtEl>
                                        <p:attrNameLst>
                                          <p:attrName>style.visibility</p:attrName>
                                        </p:attrNameLst>
                                      </p:cBhvr>
                                      <p:to>
                                        <p:strVal val="visible"/>
                                      </p:to>
                                    </p:set>
                                    <p:anim calcmode="lin" valueType="num">
                                      <p:cBhvr additive="base">
                                        <p:cTn id="45" dur="500" fill="hold"/>
                                        <p:tgtEl>
                                          <p:spTgt spid="19459">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9459">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9459">
                                            <p:txEl>
                                              <p:pRg st="8" end="8"/>
                                            </p:txEl>
                                          </p:spTgt>
                                        </p:tgtEl>
                                        <p:attrNameLst>
                                          <p:attrName>style.visibility</p:attrName>
                                        </p:attrNameLst>
                                      </p:cBhvr>
                                      <p:to>
                                        <p:strVal val="visible"/>
                                      </p:to>
                                    </p:set>
                                    <p:anim calcmode="lin" valueType="num">
                                      <p:cBhvr additive="base">
                                        <p:cTn id="49" dur="500" fill="hold"/>
                                        <p:tgtEl>
                                          <p:spTgt spid="19459">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9459">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9459">
                                            <p:txEl>
                                              <p:pRg st="9" end="9"/>
                                            </p:txEl>
                                          </p:spTgt>
                                        </p:tgtEl>
                                        <p:attrNameLst>
                                          <p:attrName>style.visibility</p:attrName>
                                        </p:attrNameLst>
                                      </p:cBhvr>
                                      <p:to>
                                        <p:strVal val="visible"/>
                                      </p:to>
                                    </p:set>
                                    <p:anim calcmode="lin" valueType="num">
                                      <p:cBhvr additive="base">
                                        <p:cTn id="53" dur="500" fill="hold"/>
                                        <p:tgtEl>
                                          <p:spTgt spid="19459">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9459">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Box model-formatting the border</a:t>
            </a:r>
            <a:endParaRPr lang="en-US" dirty="0">
              <a:latin typeface="Armata" panose="020B0503040500060204" pitchFamily="34" charset="0"/>
            </a:endParaRPr>
          </a:p>
        </p:txBody>
      </p:sp>
      <p:sp>
        <p:nvSpPr>
          <p:cNvPr id="7" name="Rectangle 6">
            <a:extLst>
              <a:ext uri="{FF2B5EF4-FFF2-40B4-BE49-F238E27FC236}">
                <a16:creationId xmlns:a16="http://schemas.microsoft.com/office/drawing/2014/main" id="{60240A82-C5C5-4032-8328-7BF8B92A2ED5}"/>
              </a:ext>
            </a:extLst>
          </p:cNvPr>
          <p:cNvSpPr/>
          <p:nvPr/>
        </p:nvSpPr>
        <p:spPr>
          <a:xfrm>
            <a:off x="1049573" y="1089330"/>
            <a:ext cx="3966308" cy="4770537"/>
          </a:xfrm>
          <a:prstGeom prst="rect">
            <a:avLst/>
          </a:prstGeom>
        </p:spPr>
        <p:txBody>
          <a:bodyPr wrap="square">
            <a:spAutoFit/>
          </a:bodyPr>
          <a:lstStyle/>
          <a:p>
            <a:r>
              <a:rPr lang="en-IN" sz="2400" dirty="0"/>
              <a:t>&lt;</a:t>
            </a:r>
            <a:r>
              <a:rPr lang="en-IN" sz="2000" dirty="0">
                <a:latin typeface="Open Sans"/>
              </a:rPr>
              <a:t>style type=“text/</a:t>
            </a:r>
            <a:r>
              <a:rPr lang="en-IN" sz="2000" dirty="0" err="1">
                <a:latin typeface="Open Sans"/>
              </a:rPr>
              <a:t>css</a:t>
            </a:r>
            <a:r>
              <a:rPr lang="en-IN" sz="2000" dirty="0">
                <a:latin typeface="Open Sans"/>
              </a:rPr>
              <a:t>”&gt;</a:t>
            </a:r>
          </a:p>
          <a:p>
            <a:r>
              <a:rPr lang="en-IN" sz="2000" dirty="0">
                <a:latin typeface="Open Sans"/>
              </a:rPr>
              <a:t>table{</a:t>
            </a:r>
          </a:p>
          <a:p>
            <a:r>
              <a:rPr lang="en-IN" sz="2000" dirty="0">
                <a:latin typeface="Open Sans"/>
              </a:rPr>
              <a:t>	padding-left:20px; </a:t>
            </a:r>
          </a:p>
          <a:p>
            <a:r>
              <a:rPr lang="en-IN" sz="2000" dirty="0">
                <a:latin typeface="Open Sans"/>
              </a:rPr>
              <a:t>	padding-right:10pt; </a:t>
            </a:r>
          </a:p>
          <a:p>
            <a:r>
              <a:rPr lang="en-IN" sz="2000" dirty="0">
                <a:latin typeface="Open Sans"/>
              </a:rPr>
              <a:t>	padding-top:3%;</a:t>
            </a:r>
          </a:p>
          <a:p>
            <a:r>
              <a:rPr lang="en-IN" sz="2000" dirty="0">
                <a:latin typeface="Open Sans"/>
              </a:rPr>
              <a:t>	padding-bottom:1%;</a:t>
            </a:r>
          </a:p>
          <a:p>
            <a:r>
              <a:rPr lang="en-IN" sz="2000" dirty="0">
                <a:latin typeface="Open Sans"/>
              </a:rPr>
              <a:t>	</a:t>
            </a:r>
            <a:r>
              <a:rPr lang="en-IN" sz="2000" dirty="0" err="1">
                <a:latin typeface="Open Sans"/>
              </a:rPr>
              <a:t>border-left:dotted</a:t>
            </a:r>
            <a:r>
              <a:rPr lang="en-IN" sz="2000" dirty="0">
                <a:latin typeface="Open Sans"/>
              </a:rPr>
              <a:t>;</a:t>
            </a:r>
          </a:p>
          <a:p>
            <a:r>
              <a:rPr lang="en-IN" sz="2000" dirty="0">
                <a:latin typeface="Open Sans"/>
              </a:rPr>
              <a:t>	</a:t>
            </a:r>
            <a:r>
              <a:rPr lang="en-IN" sz="2000" dirty="0" err="1">
                <a:latin typeface="Open Sans"/>
              </a:rPr>
              <a:t>border-right:double</a:t>
            </a:r>
            <a:r>
              <a:rPr lang="en-IN" sz="2000" dirty="0">
                <a:latin typeface="Open Sans"/>
              </a:rPr>
              <a:t>;</a:t>
            </a:r>
          </a:p>
          <a:p>
            <a:r>
              <a:rPr lang="en-IN" sz="2000" dirty="0">
                <a:latin typeface="Open Sans"/>
              </a:rPr>
              <a:t>	</a:t>
            </a:r>
            <a:r>
              <a:rPr lang="en-IN" sz="2000" dirty="0" err="1">
                <a:latin typeface="Open Sans"/>
              </a:rPr>
              <a:t>border-top:oblique</a:t>
            </a:r>
            <a:r>
              <a:rPr lang="en-IN" sz="2000" dirty="0">
                <a:latin typeface="Open Sans"/>
              </a:rPr>
              <a:t>;</a:t>
            </a:r>
          </a:p>
          <a:p>
            <a:r>
              <a:rPr lang="en-IN" sz="2000" dirty="0">
                <a:latin typeface="Open Sans"/>
              </a:rPr>
              <a:t>	</a:t>
            </a:r>
            <a:r>
              <a:rPr lang="en-IN" sz="2000" dirty="0" err="1">
                <a:latin typeface="Open Sans"/>
              </a:rPr>
              <a:t>border-bottom:solid</a:t>
            </a:r>
            <a:r>
              <a:rPr lang="en-IN" sz="2000" dirty="0">
                <a:latin typeface="Open Sans"/>
              </a:rPr>
              <a:t>;</a:t>
            </a:r>
          </a:p>
          <a:p>
            <a:r>
              <a:rPr lang="en-IN" sz="2000" dirty="0">
                <a:latin typeface="Open Sans"/>
              </a:rPr>
              <a:t>	border-width:10px;</a:t>
            </a:r>
          </a:p>
          <a:p>
            <a:r>
              <a:rPr lang="en-IN" sz="2000" dirty="0">
                <a:latin typeface="Open Sans"/>
              </a:rPr>
              <a:t>	</a:t>
            </a:r>
            <a:r>
              <a:rPr lang="en-IN" sz="2000" dirty="0" err="1">
                <a:latin typeface="Open Sans"/>
              </a:rPr>
              <a:t>border-color:red</a:t>
            </a:r>
            <a:endParaRPr lang="en-IN" sz="2000" dirty="0">
              <a:latin typeface="Open Sans"/>
            </a:endParaRPr>
          </a:p>
          <a:p>
            <a:endParaRPr lang="en-IN" sz="2000" dirty="0">
              <a:latin typeface="Open Sans"/>
            </a:endParaRPr>
          </a:p>
          <a:p>
            <a:r>
              <a:rPr lang="en-IN" sz="2000" dirty="0">
                <a:latin typeface="Open Sans"/>
              </a:rPr>
              <a:t>} </a:t>
            </a:r>
          </a:p>
          <a:p>
            <a:r>
              <a:rPr lang="en-IN" sz="2000" dirty="0">
                <a:latin typeface="Open Sans"/>
              </a:rPr>
              <a:t>&lt;/style&gt;</a:t>
            </a:r>
          </a:p>
        </p:txBody>
      </p:sp>
      <p:pic>
        <p:nvPicPr>
          <p:cNvPr id="8" name="Content Placeholder 3">
            <a:extLst>
              <a:ext uri="{FF2B5EF4-FFF2-40B4-BE49-F238E27FC236}">
                <a16:creationId xmlns:a16="http://schemas.microsoft.com/office/drawing/2014/main" id="{5A3B3BFF-8CD7-43F6-BB70-62E3939D45E5}"/>
              </a:ext>
            </a:extLst>
          </p:cNvPr>
          <p:cNvPicPr>
            <a:picLocks noGrp="1" noChangeAspect="1"/>
          </p:cNvPicPr>
          <p:nvPr>
            <p:ph idx="1"/>
          </p:nvPr>
        </p:nvPicPr>
        <p:blipFill>
          <a:blip r:embed="rId3"/>
          <a:stretch>
            <a:fillRect/>
          </a:stretch>
        </p:blipFill>
        <p:spPr>
          <a:xfrm>
            <a:off x="6124575" y="2305725"/>
            <a:ext cx="5305425" cy="2505075"/>
          </a:xfrm>
          <a:prstGeom prst="rect">
            <a:avLst/>
          </a:prstGeom>
        </p:spPr>
      </p:pic>
    </p:spTree>
    <p:extLst>
      <p:ext uri="{BB962C8B-B14F-4D97-AF65-F5344CB8AC3E}">
        <p14:creationId xmlns:p14="http://schemas.microsoft.com/office/powerpoint/2010/main" val="193602578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ED04F2-4773-4D97-AF88-F66DBC39E540}"/>
              </a:ext>
            </a:extLst>
          </p:cNvPr>
          <p:cNvPicPr>
            <a:picLocks noChangeAspect="1"/>
          </p:cNvPicPr>
          <p:nvPr/>
        </p:nvPicPr>
        <p:blipFill>
          <a:blip r:embed="rId2"/>
          <a:stretch>
            <a:fillRect/>
          </a:stretch>
        </p:blipFill>
        <p:spPr>
          <a:xfrm>
            <a:off x="0" y="0"/>
            <a:ext cx="6410325" cy="6791325"/>
          </a:xfrm>
          <a:prstGeom prst="rect">
            <a:avLst/>
          </a:prstGeom>
        </p:spPr>
      </p:pic>
      <p:pic>
        <p:nvPicPr>
          <p:cNvPr id="5" name="Picture 4">
            <a:extLst>
              <a:ext uri="{FF2B5EF4-FFF2-40B4-BE49-F238E27FC236}">
                <a16:creationId xmlns:a16="http://schemas.microsoft.com/office/drawing/2014/main" id="{07EC879D-0A72-4BBD-8A1B-167DF972B6B3}"/>
              </a:ext>
            </a:extLst>
          </p:cNvPr>
          <p:cNvPicPr>
            <a:picLocks noChangeAspect="1"/>
          </p:cNvPicPr>
          <p:nvPr/>
        </p:nvPicPr>
        <p:blipFill>
          <a:blip r:embed="rId3"/>
          <a:stretch>
            <a:fillRect/>
          </a:stretch>
        </p:blipFill>
        <p:spPr>
          <a:xfrm>
            <a:off x="6410325" y="836712"/>
            <a:ext cx="5635333" cy="4104456"/>
          </a:xfrm>
          <a:prstGeom prst="rect">
            <a:avLst/>
          </a:prstGeom>
        </p:spPr>
      </p:pic>
    </p:spTree>
    <p:extLst>
      <p:ext uri="{BB962C8B-B14F-4D97-AF65-F5344CB8AC3E}">
        <p14:creationId xmlns:p14="http://schemas.microsoft.com/office/powerpoint/2010/main" val="301187960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Element Dimensions</a:t>
            </a:r>
            <a:endParaRPr lang="en-US" dirty="0">
              <a:latin typeface="Armata" panose="020B0503040500060204" pitchFamily="34" charset="0"/>
            </a:endParaRPr>
          </a:p>
        </p:txBody>
      </p:sp>
      <p:sp>
        <p:nvSpPr>
          <p:cNvPr id="4" name="Content Placeholder 3">
            <a:extLst>
              <a:ext uri="{FF2B5EF4-FFF2-40B4-BE49-F238E27FC236}">
                <a16:creationId xmlns:a16="http://schemas.microsoft.com/office/drawing/2014/main" id="{9912782A-6786-484E-AFD6-69295D0FECFB}"/>
              </a:ext>
            </a:extLst>
          </p:cNvPr>
          <p:cNvSpPr>
            <a:spLocks noGrp="1"/>
          </p:cNvSpPr>
          <p:nvPr>
            <p:ph idx="1"/>
          </p:nvPr>
        </p:nvSpPr>
        <p:spPr>
          <a:xfrm>
            <a:off x="407368" y="1080000"/>
            <a:ext cx="11582400" cy="4698000"/>
          </a:xfrm>
        </p:spPr>
        <p:txBody>
          <a:bodyPr/>
          <a:lstStyle/>
          <a:p>
            <a:pPr marL="469900" indent="-469900"/>
            <a:r>
              <a:rPr lang="en-US" sz="2000" dirty="0"/>
              <a:t>In addition to positioning elements, CSS rules can specify the actual dimensions of each  element.</a:t>
            </a:r>
            <a:endParaRPr lang="en-US" dirty="0"/>
          </a:p>
        </p:txBody>
      </p:sp>
      <p:pic>
        <p:nvPicPr>
          <p:cNvPr id="2" name="Picture 1">
            <a:extLst>
              <a:ext uri="{FF2B5EF4-FFF2-40B4-BE49-F238E27FC236}">
                <a16:creationId xmlns:a16="http://schemas.microsoft.com/office/drawing/2014/main" id="{791BF8F4-D4EB-4880-A605-0DF2FAB8C6F4}"/>
              </a:ext>
            </a:extLst>
          </p:cNvPr>
          <p:cNvPicPr>
            <a:picLocks noChangeAspect="1"/>
          </p:cNvPicPr>
          <p:nvPr/>
        </p:nvPicPr>
        <p:blipFill>
          <a:blip r:embed="rId3"/>
          <a:stretch>
            <a:fillRect/>
          </a:stretch>
        </p:blipFill>
        <p:spPr>
          <a:xfrm>
            <a:off x="623391" y="1412776"/>
            <a:ext cx="5867400" cy="5310336"/>
          </a:xfrm>
          <a:prstGeom prst="rect">
            <a:avLst/>
          </a:prstGeom>
        </p:spPr>
      </p:pic>
      <p:pic>
        <p:nvPicPr>
          <p:cNvPr id="3" name="Picture 2">
            <a:extLst>
              <a:ext uri="{FF2B5EF4-FFF2-40B4-BE49-F238E27FC236}">
                <a16:creationId xmlns:a16="http://schemas.microsoft.com/office/drawing/2014/main" id="{A35D2C24-24C5-4B92-B735-52F92897C181}"/>
              </a:ext>
            </a:extLst>
          </p:cNvPr>
          <p:cNvPicPr>
            <a:picLocks noChangeAspect="1"/>
          </p:cNvPicPr>
          <p:nvPr/>
        </p:nvPicPr>
        <p:blipFill>
          <a:blip r:embed="rId4"/>
          <a:stretch>
            <a:fillRect/>
          </a:stretch>
        </p:blipFill>
        <p:spPr>
          <a:xfrm>
            <a:off x="6459232" y="2970262"/>
            <a:ext cx="5400600" cy="3752850"/>
          </a:xfrm>
          <a:prstGeom prst="rect">
            <a:avLst/>
          </a:prstGeom>
          <a:ln>
            <a:solidFill>
              <a:schemeClr val="accent2"/>
            </a:solidFill>
          </a:ln>
        </p:spPr>
      </p:pic>
    </p:spTree>
    <p:extLst>
      <p:ext uri="{BB962C8B-B14F-4D97-AF65-F5344CB8AC3E}">
        <p14:creationId xmlns:p14="http://schemas.microsoft.com/office/powerpoint/2010/main" val="172231210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0D1C9EA-7F7D-451D-870F-F1064BE855A8}"/>
              </a:ext>
            </a:extLst>
          </p:cNvPr>
          <p:cNvSpPr>
            <a:spLocks noGrp="1"/>
          </p:cNvSpPr>
          <p:nvPr>
            <p:ph type="body" sz="quarter" idx="11"/>
          </p:nvPr>
        </p:nvSpPr>
        <p:spPr/>
        <p:txBody>
          <a:bodyPr/>
          <a:lstStyle/>
          <a:p>
            <a:pPr algn="ctr"/>
            <a:r>
              <a:rPr lang="en-US" dirty="0"/>
              <a:t>Media Types and media queries</a:t>
            </a:r>
          </a:p>
        </p:txBody>
      </p:sp>
    </p:spTree>
    <p:extLst>
      <p:ext uri="{BB962C8B-B14F-4D97-AF65-F5344CB8AC3E}">
        <p14:creationId xmlns:p14="http://schemas.microsoft.com/office/powerpoint/2010/main" val="257355642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2" y="332657"/>
            <a:ext cx="9204100" cy="635590"/>
          </a:xfrm>
        </p:spPr>
        <p:txBody>
          <a:bodyPr vert="horz" lIns="0" tIns="0" rIns="0" bIns="0" rtlCol="0" anchor="t" anchorCtr="0">
            <a:noAutofit/>
          </a:bodyPr>
          <a:lstStyle/>
          <a:p>
            <a:r>
              <a:rPr lang="en-US" sz="2800" dirty="0"/>
              <a:t>Responsive web design</a:t>
            </a:r>
            <a:endParaRPr lang="en-US" dirty="0">
              <a:latin typeface="Armata" panose="020B0503040500060204" pitchFamily="34" charset="0"/>
            </a:endParaRPr>
          </a:p>
        </p:txBody>
      </p:sp>
      <p:sp>
        <p:nvSpPr>
          <p:cNvPr id="4" name="Content Placeholder 3">
            <a:extLst>
              <a:ext uri="{FF2B5EF4-FFF2-40B4-BE49-F238E27FC236}">
                <a16:creationId xmlns:a16="http://schemas.microsoft.com/office/drawing/2014/main" id="{9912782A-6786-484E-AFD6-69295D0FECFB}"/>
              </a:ext>
            </a:extLst>
          </p:cNvPr>
          <p:cNvSpPr>
            <a:spLocks noGrp="1"/>
          </p:cNvSpPr>
          <p:nvPr>
            <p:ph idx="1"/>
          </p:nvPr>
        </p:nvSpPr>
        <p:spPr>
          <a:xfrm>
            <a:off x="407368" y="1080000"/>
            <a:ext cx="11582400" cy="4698000"/>
          </a:xfrm>
        </p:spPr>
        <p:txBody>
          <a:bodyPr/>
          <a:lstStyle/>
          <a:p>
            <a:pPr marL="469900" indent="-469900"/>
            <a:r>
              <a:rPr lang="en-US" dirty="0">
                <a:solidFill>
                  <a:srgbClr val="FF0000"/>
                </a:solidFill>
              </a:rPr>
              <a:t>Responsive web design</a:t>
            </a:r>
            <a:r>
              <a:rPr lang="en-US" dirty="0"/>
              <a:t> is about creating web sites which </a:t>
            </a:r>
            <a:r>
              <a:rPr lang="en-US" dirty="0">
                <a:solidFill>
                  <a:srgbClr val="FF0000"/>
                </a:solidFill>
              </a:rPr>
              <a:t>automatically adjust themselves </a:t>
            </a:r>
            <a:r>
              <a:rPr lang="en-US" dirty="0"/>
              <a:t>to look good on all devices, </a:t>
            </a:r>
            <a:r>
              <a:rPr lang="en-US" dirty="0">
                <a:solidFill>
                  <a:srgbClr val="FF0000"/>
                </a:solidFill>
              </a:rPr>
              <a:t>from small phones to large desktops</a:t>
            </a:r>
            <a:endParaRPr lang="en-IN" dirty="0">
              <a:solidFill>
                <a:srgbClr val="FF0000"/>
              </a:solidFill>
            </a:endParaRPr>
          </a:p>
          <a:p>
            <a:pPr marL="469900" indent="-469900"/>
            <a:r>
              <a:rPr lang="en-US" dirty="0"/>
              <a:t>Responsive web design provides an optimal experience, easy reading and easy navigation with a minimum of resizing on different devices such as desktops, mobiles and tabs). </a:t>
            </a:r>
          </a:p>
          <a:p>
            <a:pPr marL="469900" indent="-469900"/>
            <a:r>
              <a:rPr lang="en-US" dirty="0"/>
              <a:t> Responsive web design makes your web page look good on all devices. </a:t>
            </a:r>
          </a:p>
          <a:p>
            <a:pPr marL="469900" indent="-469900"/>
            <a:r>
              <a:rPr lang="en-US" dirty="0"/>
              <a:t> Responsive web design uses only HTML and CSS.</a:t>
            </a:r>
          </a:p>
          <a:p>
            <a:pPr marL="469900" indent="-469900"/>
            <a:r>
              <a:rPr lang="en-US" dirty="0"/>
              <a:t> Web pages should not leave out information to fit smaller devices, but rather adapt its content to fit any device: </a:t>
            </a:r>
          </a:p>
          <a:p>
            <a:pPr marL="469900" indent="-469900"/>
            <a:r>
              <a:rPr lang="en-US" dirty="0"/>
              <a:t>It is called responsive web design when you use CSS and HTML to </a:t>
            </a:r>
            <a:r>
              <a:rPr lang="en-US" dirty="0">
                <a:highlight>
                  <a:srgbClr val="FFFF00"/>
                </a:highlight>
              </a:rPr>
              <a:t>resize, hide, shrink, enlarge, or move the content to make it look good on any screen</a:t>
            </a:r>
            <a:r>
              <a:rPr lang="en-US" dirty="0"/>
              <a:t>.</a:t>
            </a:r>
          </a:p>
        </p:txBody>
      </p:sp>
    </p:spTree>
    <p:extLst>
      <p:ext uri="{BB962C8B-B14F-4D97-AF65-F5344CB8AC3E}">
        <p14:creationId xmlns:p14="http://schemas.microsoft.com/office/powerpoint/2010/main" val="347087269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2" y="332657"/>
            <a:ext cx="9204100" cy="635590"/>
          </a:xfrm>
        </p:spPr>
        <p:txBody>
          <a:bodyPr vert="horz" lIns="0" tIns="0" rIns="0" bIns="0" rtlCol="0" anchor="t" anchorCtr="0">
            <a:noAutofit/>
          </a:bodyPr>
          <a:lstStyle/>
          <a:p>
            <a:r>
              <a:rPr lang="en-US" sz="2800" dirty="0"/>
              <a:t>Responsive web design</a:t>
            </a:r>
            <a:endParaRPr lang="en-US" dirty="0">
              <a:latin typeface="Armata" panose="020B0503040500060204" pitchFamily="34" charset="0"/>
            </a:endParaRPr>
          </a:p>
        </p:txBody>
      </p:sp>
      <p:sp>
        <p:nvSpPr>
          <p:cNvPr id="4" name="Content Placeholder 3">
            <a:extLst>
              <a:ext uri="{FF2B5EF4-FFF2-40B4-BE49-F238E27FC236}">
                <a16:creationId xmlns:a16="http://schemas.microsoft.com/office/drawing/2014/main" id="{9912782A-6786-484E-AFD6-69295D0FECFB}"/>
              </a:ext>
            </a:extLst>
          </p:cNvPr>
          <p:cNvSpPr>
            <a:spLocks noGrp="1"/>
          </p:cNvSpPr>
          <p:nvPr>
            <p:ph idx="1"/>
          </p:nvPr>
        </p:nvSpPr>
        <p:spPr>
          <a:xfrm>
            <a:off x="407368" y="1080000"/>
            <a:ext cx="11582400" cy="4698000"/>
          </a:xfrm>
        </p:spPr>
        <p:txBody>
          <a:bodyPr/>
          <a:lstStyle/>
          <a:p>
            <a:pPr marL="469900" indent="-469900">
              <a:lnSpc>
                <a:spcPct val="150000"/>
              </a:lnSpc>
            </a:pPr>
            <a:r>
              <a:rPr lang="en-US" sz="2200" b="1" dirty="0">
                <a:solidFill>
                  <a:schemeClr val="bg1"/>
                </a:solidFill>
              </a:rPr>
              <a:t>Breakpoints</a:t>
            </a:r>
            <a:r>
              <a:rPr lang="en-US" sz="2200" dirty="0">
                <a:solidFill>
                  <a:schemeClr val="bg1"/>
                </a:solidFill>
              </a:rPr>
              <a:t> are the building blocks of responsive design. Use them to control when your layout can be adapted at a particular viewport or device size.</a:t>
            </a:r>
          </a:p>
          <a:p>
            <a:pPr marL="469900" indent="-469900">
              <a:lnSpc>
                <a:spcPct val="150000"/>
              </a:lnSpc>
            </a:pPr>
            <a:r>
              <a:rPr lang="en-US" sz="2200" dirty="0">
                <a:solidFill>
                  <a:srgbClr val="FF0000"/>
                </a:solidFill>
              </a:rPr>
              <a:t>media queries are used to architect the CSS by breakpoint. </a:t>
            </a:r>
          </a:p>
          <a:p>
            <a:pPr marL="469900" indent="-469900">
              <a:lnSpc>
                <a:spcPct val="150000"/>
              </a:lnSpc>
            </a:pPr>
            <a:r>
              <a:rPr lang="en-US" sz="2200" dirty="0">
                <a:solidFill>
                  <a:schemeClr val="bg1"/>
                </a:solidFill>
              </a:rPr>
              <a:t>Media queries are a feature of CSS that allow you to conditionally apply styles based on a set of browser and operating system parameters. </a:t>
            </a:r>
          </a:p>
          <a:p>
            <a:pPr marL="469900" indent="-469900">
              <a:lnSpc>
                <a:spcPct val="150000"/>
              </a:lnSpc>
            </a:pPr>
            <a:r>
              <a:rPr lang="en-US" sz="2200" dirty="0">
                <a:solidFill>
                  <a:schemeClr val="bg1"/>
                </a:solidFill>
              </a:rPr>
              <a:t>We most commonly use </a:t>
            </a:r>
            <a:r>
              <a:rPr lang="en-US" sz="2200" b="1" dirty="0">
                <a:solidFill>
                  <a:schemeClr val="bg1"/>
                </a:solidFill>
              </a:rPr>
              <a:t>min-width</a:t>
            </a:r>
            <a:r>
              <a:rPr lang="en-US" sz="2200" dirty="0">
                <a:solidFill>
                  <a:schemeClr val="bg1"/>
                </a:solidFill>
              </a:rPr>
              <a:t> in our media queries.</a:t>
            </a:r>
          </a:p>
          <a:p>
            <a:pPr marL="469900" indent="-469900">
              <a:lnSpc>
                <a:spcPct val="150000"/>
              </a:lnSpc>
            </a:pPr>
            <a:r>
              <a:rPr lang="en-US" sz="2200" dirty="0">
                <a:solidFill>
                  <a:schemeClr val="bg1"/>
                </a:solidFill>
                <a:highlight>
                  <a:srgbClr val="FFFF00"/>
                </a:highlight>
              </a:rPr>
              <a:t>Mobile first, responsive design is the goal</a:t>
            </a:r>
            <a:r>
              <a:rPr lang="en-US" sz="2200" dirty="0">
                <a:solidFill>
                  <a:schemeClr val="bg1"/>
                </a:solidFill>
              </a:rPr>
              <a:t>.</a:t>
            </a:r>
          </a:p>
          <a:p>
            <a:pPr marL="469900" indent="-469900">
              <a:lnSpc>
                <a:spcPct val="150000"/>
              </a:lnSpc>
            </a:pPr>
            <a:r>
              <a:rPr lang="en-US" sz="2200" dirty="0">
                <a:solidFill>
                  <a:schemeClr val="bg1"/>
                </a:solidFill>
              </a:rPr>
              <a:t>Bootstrap’s CSS aims to apply the bare minimum of styles to make a layout work at the smallest breakpoint, and then layers on styles to adjust that design for larger devices. </a:t>
            </a:r>
          </a:p>
        </p:txBody>
      </p:sp>
    </p:spTree>
    <p:extLst>
      <p:ext uri="{BB962C8B-B14F-4D97-AF65-F5344CB8AC3E}">
        <p14:creationId xmlns:p14="http://schemas.microsoft.com/office/powerpoint/2010/main" val="238094304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2" y="332657"/>
            <a:ext cx="9204100" cy="635590"/>
          </a:xfrm>
        </p:spPr>
        <p:txBody>
          <a:bodyPr vert="horz" lIns="0" tIns="0" rIns="0" bIns="0" rtlCol="0" anchor="t" anchorCtr="0">
            <a:noAutofit/>
          </a:bodyPr>
          <a:lstStyle/>
          <a:p>
            <a:r>
              <a:rPr lang="en-US" sz="2800" dirty="0"/>
              <a:t>Available breakpoints</a:t>
            </a:r>
            <a:endParaRPr lang="en-US" dirty="0">
              <a:latin typeface="Armata" panose="020B0503040500060204" pitchFamily="34" charset="0"/>
            </a:endParaRPr>
          </a:p>
        </p:txBody>
      </p:sp>
      <p:sp>
        <p:nvSpPr>
          <p:cNvPr id="4" name="Content Placeholder 3">
            <a:extLst>
              <a:ext uri="{FF2B5EF4-FFF2-40B4-BE49-F238E27FC236}">
                <a16:creationId xmlns:a16="http://schemas.microsoft.com/office/drawing/2014/main" id="{9912782A-6786-484E-AFD6-69295D0FECFB}"/>
              </a:ext>
            </a:extLst>
          </p:cNvPr>
          <p:cNvSpPr>
            <a:spLocks noGrp="1"/>
          </p:cNvSpPr>
          <p:nvPr>
            <p:ph idx="1"/>
          </p:nvPr>
        </p:nvSpPr>
        <p:spPr>
          <a:xfrm>
            <a:off x="407368" y="1080000"/>
            <a:ext cx="11582400" cy="4698000"/>
          </a:xfrm>
        </p:spPr>
        <p:txBody>
          <a:bodyPr/>
          <a:lstStyle/>
          <a:p>
            <a:pPr marL="469900" indent="-469900">
              <a:lnSpc>
                <a:spcPct val="150000"/>
              </a:lnSpc>
            </a:pPr>
            <a:r>
              <a:rPr lang="en-US" sz="2200" b="1" dirty="0">
                <a:solidFill>
                  <a:schemeClr val="bg1"/>
                </a:solidFill>
              </a:rPr>
              <a:t>Breakpoints</a:t>
            </a:r>
            <a:r>
              <a:rPr lang="en-US" sz="2200" dirty="0">
                <a:solidFill>
                  <a:schemeClr val="bg1"/>
                </a:solidFill>
              </a:rPr>
              <a:t> are the building blocks of responsive design. </a:t>
            </a:r>
          </a:p>
          <a:p>
            <a:pPr marL="469900" indent="-469900">
              <a:lnSpc>
                <a:spcPct val="150000"/>
              </a:lnSpc>
            </a:pPr>
            <a:r>
              <a:rPr lang="en-US" sz="2200" dirty="0">
                <a:solidFill>
                  <a:schemeClr val="bg1"/>
                </a:solidFill>
              </a:rPr>
              <a:t>media queries are used to architect the CSS by breakpoint. </a:t>
            </a:r>
          </a:p>
          <a:p>
            <a:pPr marL="0" indent="0">
              <a:lnSpc>
                <a:spcPct val="150000"/>
              </a:lnSpc>
              <a:buNone/>
            </a:pPr>
            <a:endParaRPr lang="en-US" sz="2200" dirty="0">
              <a:solidFill>
                <a:schemeClr val="bg1"/>
              </a:solidFill>
            </a:endParaRPr>
          </a:p>
        </p:txBody>
      </p:sp>
      <p:pic>
        <p:nvPicPr>
          <p:cNvPr id="2" name="Picture 1">
            <a:extLst>
              <a:ext uri="{FF2B5EF4-FFF2-40B4-BE49-F238E27FC236}">
                <a16:creationId xmlns:a16="http://schemas.microsoft.com/office/drawing/2014/main" id="{EF78854C-72CE-45D1-B0A9-BB13D4D135F4}"/>
              </a:ext>
            </a:extLst>
          </p:cNvPr>
          <p:cNvPicPr>
            <a:picLocks noChangeAspect="1"/>
          </p:cNvPicPr>
          <p:nvPr/>
        </p:nvPicPr>
        <p:blipFill>
          <a:blip r:embed="rId3"/>
          <a:stretch>
            <a:fillRect/>
          </a:stretch>
        </p:blipFill>
        <p:spPr>
          <a:xfrm>
            <a:off x="422859" y="2276872"/>
            <a:ext cx="11769141" cy="3888432"/>
          </a:xfrm>
          <a:prstGeom prst="rect">
            <a:avLst/>
          </a:prstGeom>
        </p:spPr>
      </p:pic>
    </p:spTree>
    <p:extLst>
      <p:ext uri="{BB962C8B-B14F-4D97-AF65-F5344CB8AC3E}">
        <p14:creationId xmlns:p14="http://schemas.microsoft.com/office/powerpoint/2010/main" val="250456977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35EDFF-D486-4FFF-AB2E-7CA585D56399}"/>
              </a:ext>
            </a:extLst>
          </p:cNvPr>
          <p:cNvPicPr>
            <a:picLocks noChangeAspect="1"/>
          </p:cNvPicPr>
          <p:nvPr/>
        </p:nvPicPr>
        <p:blipFill>
          <a:blip r:embed="rId3"/>
          <a:stretch>
            <a:fillRect/>
          </a:stretch>
        </p:blipFill>
        <p:spPr>
          <a:xfrm>
            <a:off x="71264" y="908720"/>
            <a:ext cx="7032104" cy="5782156"/>
          </a:xfrm>
          <a:prstGeom prst="rect">
            <a:avLst/>
          </a:prstGeom>
        </p:spPr>
      </p:pic>
      <p:pic>
        <p:nvPicPr>
          <p:cNvPr id="3" name="Content Placeholder 4">
            <a:extLst>
              <a:ext uri="{FF2B5EF4-FFF2-40B4-BE49-F238E27FC236}">
                <a16:creationId xmlns:a16="http://schemas.microsoft.com/office/drawing/2014/main" id="{8F191BCB-6613-404B-BED6-47145F016FE8}"/>
              </a:ext>
            </a:extLst>
          </p:cNvPr>
          <p:cNvPicPr>
            <a:picLocks noChangeAspect="1"/>
          </p:cNvPicPr>
          <p:nvPr/>
        </p:nvPicPr>
        <p:blipFill>
          <a:blip r:embed="rId4"/>
          <a:stretch>
            <a:fillRect/>
          </a:stretch>
        </p:blipFill>
        <p:spPr>
          <a:xfrm>
            <a:off x="7320136" y="28219"/>
            <a:ext cx="4800600" cy="6858000"/>
          </a:xfrm>
          <a:prstGeom prst="rect">
            <a:avLst/>
          </a:prstGeom>
        </p:spPr>
      </p:pic>
      <p:sp>
        <p:nvSpPr>
          <p:cNvPr id="4" name="Title 2">
            <a:extLst>
              <a:ext uri="{FF2B5EF4-FFF2-40B4-BE49-F238E27FC236}">
                <a16:creationId xmlns:a16="http://schemas.microsoft.com/office/drawing/2014/main" id="{BF3D5524-767E-4290-85AC-A20B5BC7E3CD}"/>
              </a:ext>
            </a:extLst>
          </p:cNvPr>
          <p:cNvSpPr txBox="1">
            <a:spLocks/>
          </p:cNvSpPr>
          <p:nvPr/>
        </p:nvSpPr>
        <p:spPr>
          <a:xfrm>
            <a:off x="269815" y="167124"/>
            <a:ext cx="9204100" cy="635590"/>
          </a:xfrm>
          <a:prstGeom prst="rect">
            <a:avLst/>
          </a:prstGeom>
        </p:spPr>
        <p:txBody>
          <a:bodyPr vert="horz" lIns="0" tIns="0" rIns="0" bIns="0" rtlCol="0" anchor="t" anchorCtr="0">
            <a:noAutofit/>
          </a:bodyPr>
          <a:lstStyle>
            <a:lvl1pPr algn="l" defTabSz="914400" rtl="0" eaLnBrk="1" latinLnBrk="0" hangingPunct="1">
              <a:lnSpc>
                <a:spcPct val="85000"/>
              </a:lnSpc>
              <a:spcBef>
                <a:spcPct val="0"/>
              </a:spcBef>
              <a:buNone/>
              <a:defRPr sz="3000" b="1" kern="1200">
                <a:solidFill>
                  <a:srgbClr val="808080"/>
                </a:solidFill>
                <a:latin typeface="Arial" pitchFamily="34" charset="0"/>
                <a:ea typeface="+mj-ea"/>
                <a:cs typeface="Arial" pitchFamily="34" charset="0"/>
              </a:defRPr>
            </a:lvl1pPr>
          </a:lstStyle>
          <a:p>
            <a:r>
              <a:rPr lang="en-US" sz="2800"/>
              <a:t>Responsive web design</a:t>
            </a:r>
            <a:endParaRPr lang="en-US" dirty="0">
              <a:latin typeface="Armata" panose="020B0503040500060204" pitchFamily="34" charset="0"/>
            </a:endParaRPr>
          </a:p>
        </p:txBody>
      </p:sp>
    </p:spTree>
    <p:extLst>
      <p:ext uri="{BB962C8B-B14F-4D97-AF65-F5344CB8AC3E}">
        <p14:creationId xmlns:p14="http://schemas.microsoft.com/office/powerpoint/2010/main" val="214598438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Media types and media queries</a:t>
            </a:r>
            <a:endParaRPr lang="en-US" dirty="0">
              <a:latin typeface="Armata" panose="020B0503040500060204" pitchFamily="34" charset="0"/>
            </a:endParaRPr>
          </a:p>
        </p:txBody>
      </p:sp>
      <p:sp>
        <p:nvSpPr>
          <p:cNvPr id="4" name="Content Placeholder 3">
            <a:extLst>
              <a:ext uri="{FF2B5EF4-FFF2-40B4-BE49-F238E27FC236}">
                <a16:creationId xmlns:a16="http://schemas.microsoft.com/office/drawing/2014/main" id="{9912782A-6786-484E-AFD6-69295D0FECFB}"/>
              </a:ext>
            </a:extLst>
          </p:cNvPr>
          <p:cNvSpPr>
            <a:spLocks noGrp="1"/>
          </p:cNvSpPr>
          <p:nvPr>
            <p:ph idx="1"/>
          </p:nvPr>
        </p:nvSpPr>
        <p:spPr>
          <a:xfrm>
            <a:off x="407368" y="1080000"/>
            <a:ext cx="11582400" cy="4698000"/>
          </a:xfrm>
        </p:spPr>
        <p:txBody>
          <a:bodyPr/>
          <a:lstStyle/>
          <a:p>
            <a:pPr marL="469900" indent="-469900"/>
            <a:r>
              <a:rPr lang="en-US" sz="2000" dirty="0"/>
              <a:t>CSS media types allow you to decide what a page should look like, depending on the kind of media being used to display the page.</a:t>
            </a:r>
          </a:p>
          <a:p>
            <a:pPr marL="469900" indent="-469900"/>
            <a:r>
              <a:rPr lang="en-US" dirty="0"/>
              <a:t>Media queries are a key part of responsive web design, as they </a:t>
            </a:r>
            <a:r>
              <a:rPr lang="en-US" b="1" dirty="0"/>
              <a:t>allow you to create different layouts depending on the size of the viewport</a:t>
            </a:r>
            <a:endParaRPr lang="en-US" sz="2000" dirty="0"/>
          </a:p>
          <a:p>
            <a:pPr marL="469900" indent="-469900"/>
            <a:r>
              <a:rPr lang="en-US" dirty="0"/>
              <a:t>The @media rule, introduced in CSS2, made it possible to define different style rules for different media types.</a:t>
            </a:r>
          </a:p>
          <a:p>
            <a:pPr marL="469900" indent="-469900"/>
            <a:r>
              <a:rPr lang="en-US" dirty="0"/>
              <a:t>Examples: You could have one set of style rules for computer screens, one for printers, one for handheld devices, one for television-type devices, and so on.</a:t>
            </a:r>
          </a:p>
          <a:p>
            <a:pPr marL="469900" indent="-469900"/>
            <a:r>
              <a:rPr lang="en-US" dirty="0"/>
              <a:t>The most </a:t>
            </a:r>
            <a:r>
              <a:rPr lang="en-US" dirty="0">
                <a:highlight>
                  <a:srgbClr val="FFFF00"/>
                </a:highlight>
              </a:rPr>
              <a:t>common media type for a web page is the screen media type</a:t>
            </a:r>
            <a:r>
              <a:rPr lang="en-US" dirty="0"/>
              <a:t>, which is a standard computer screen. </a:t>
            </a:r>
          </a:p>
          <a:p>
            <a:pPr marL="469900" indent="-469900"/>
            <a:r>
              <a:rPr lang="en-US" dirty="0">
                <a:highlight>
                  <a:srgbClr val="FFFF00"/>
                </a:highlight>
              </a:rPr>
              <a:t>Other media types in CSS include handheld, braille, speech and print</a:t>
            </a:r>
          </a:p>
        </p:txBody>
      </p:sp>
    </p:spTree>
    <p:extLst>
      <p:ext uri="{BB962C8B-B14F-4D97-AF65-F5344CB8AC3E}">
        <p14:creationId xmlns:p14="http://schemas.microsoft.com/office/powerpoint/2010/main" val="154548997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Media types and media queries</a:t>
            </a:r>
            <a:endParaRPr lang="en-US" dirty="0">
              <a:latin typeface="Armata" panose="020B0503040500060204" pitchFamily="34" charset="0"/>
            </a:endParaRPr>
          </a:p>
        </p:txBody>
      </p:sp>
      <p:sp>
        <p:nvSpPr>
          <p:cNvPr id="4" name="Content Placeholder 3">
            <a:extLst>
              <a:ext uri="{FF2B5EF4-FFF2-40B4-BE49-F238E27FC236}">
                <a16:creationId xmlns:a16="http://schemas.microsoft.com/office/drawing/2014/main" id="{9912782A-6786-484E-AFD6-69295D0FECFB}"/>
              </a:ext>
            </a:extLst>
          </p:cNvPr>
          <p:cNvSpPr>
            <a:spLocks noGrp="1"/>
          </p:cNvSpPr>
          <p:nvPr>
            <p:ph idx="1"/>
          </p:nvPr>
        </p:nvSpPr>
        <p:spPr>
          <a:xfrm>
            <a:off x="407368" y="1080000"/>
            <a:ext cx="11582400" cy="4698000"/>
          </a:xfrm>
        </p:spPr>
        <p:txBody>
          <a:bodyPr/>
          <a:lstStyle/>
          <a:p>
            <a:pPr marL="469900" indent="-469900"/>
            <a:r>
              <a:rPr lang="en-US" dirty="0"/>
              <a:t>The handheld medium is designed for mobile Internet devices such as smartphones, while braille is for machines that can read or print web pages in braille. </a:t>
            </a:r>
          </a:p>
          <a:p>
            <a:pPr marL="469900" indent="-469900"/>
            <a:r>
              <a:rPr lang="en-US" dirty="0"/>
              <a:t>speech styles allow you to give a speech-synthesizing web browser more information about the content of a page. </a:t>
            </a:r>
          </a:p>
          <a:p>
            <a:pPr marL="469900" indent="-469900"/>
            <a:r>
              <a:rPr lang="en-US" dirty="0"/>
              <a:t>The print media type affects a web page’s appearance when it’s printed. </a:t>
            </a:r>
          </a:p>
          <a:p>
            <a:pPr marL="469900" indent="-469900"/>
            <a:r>
              <a:rPr lang="en-US" dirty="0"/>
              <a:t>For a complete list of CSS media types, see</a:t>
            </a:r>
          </a:p>
          <a:p>
            <a:pPr marL="0" indent="0">
              <a:buNone/>
            </a:pPr>
            <a:endParaRPr lang="en-US" dirty="0"/>
          </a:p>
          <a:p>
            <a:pPr marL="469900" indent="-469900"/>
            <a:r>
              <a:rPr lang="en-US" dirty="0"/>
              <a:t> </a:t>
            </a:r>
            <a:r>
              <a:rPr lang="en-US" dirty="0">
                <a:highlight>
                  <a:srgbClr val="FFFF00"/>
                </a:highlight>
              </a:rPr>
              <a:t>Media types allow you to decide how a page should be presented on any one of these media without affecting the others</a:t>
            </a:r>
          </a:p>
          <a:p>
            <a:pPr marL="469900" indent="-469900"/>
            <a:r>
              <a:rPr lang="en-US" dirty="0"/>
              <a:t>Example that applies one set of styles when the document is viewed on all media (including screens) other than a printer, and another when the document is printed. </a:t>
            </a:r>
          </a:p>
        </p:txBody>
      </p:sp>
      <p:pic>
        <p:nvPicPr>
          <p:cNvPr id="2" name="Picture 1">
            <a:extLst>
              <a:ext uri="{FF2B5EF4-FFF2-40B4-BE49-F238E27FC236}">
                <a16:creationId xmlns:a16="http://schemas.microsoft.com/office/drawing/2014/main" id="{CAAC54C7-DB94-4FA0-AEB3-377DB0803EC0}"/>
              </a:ext>
            </a:extLst>
          </p:cNvPr>
          <p:cNvPicPr>
            <a:picLocks noChangeAspect="1"/>
          </p:cNvPicPr>
          <p:nvPr/>
        </p:nvPicPr>
        <p:blipFill>
          <a:blip r:embed="rId3"/>
          <a:stretch>
            <a:fillRect/>
          </a:stretch>
        </p:blipFill>
        <p:spPr>
          <a:xfrm>
            <a:off x="2063552" y="3861048"/>
            <a:ext cx="6660151" cy="408062"/>
          </a:xfrm>
          <a:prstGeom prst="rect">
            <a:avLst/>
          </a:prstGeom>
        </p:spPr>
      </p:pic>
    </p:spTree>
    <p:extLst>
      <p:ext uri="{BB962C8B-B14F-4D97-AF65-F5344CB8AC3E}">
        <p14:creationId xmlns:p14="http://schemas.microsoft.com/office/powerpoint/2010/main" val="41552801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268760"/>
            <a:ext cx="10657184" cy="1282676"/>
          </a:xfrm>
        </p:spPr>
        <p:txBody>
          <a:bodyPr/>
          <a:lstStyle/>
          <a:p>
            <a:pPr algn="just"/>
            <a:r>
              <a:rPr lang="en-US" dirty="0"/>
              <a:t>Inline Style</a:t>
            </a:r>
          </a:p>
          <a:p>
            <a:pPr marL="0" indent="0" algn="just">
              <a:buNone/>
            </a:pPr>
            <a:r>
              <a:rPr lang="en-US" dirty="0"/>
              <a:t>	</a:t>
            </a:r>
            <a:r>
              <a:rPr lang="en-US" b="1" dirty="0">
                <a:solidFill>
                  <a:srgbClr val="FF0000"/>
                </a:solidFill>
              </a:rPr>
              <a:t>Style=“property0:value0;property1:value1;</a:t>
            </a:r>
          </a:p>
          <a:p>
            <a:pPr marL="0" indent="0" algn="just">
              <a:buNone/>
            </a:pPr>
            <a:r>
              <a:rPr lang="en-US" b="1" dirty="0">
                <a:solidFill>
                  <a:srgbClr val="FF0000"/>
                </a:solidFill>
              </a:rPr>
              <a:t>  	………</a:t>
            </a:r>
          </a:p>
          <a:p>
            <a:pPr marL="0" indent="0" algn="just">
              <a:buNone/>
            </a:pPr>
            <a:r>
              <a:rPr lang="en-US" b="1" dirty="0">
                <a:solidFill>
                  <a:srgbClr val="FF0000"/>
                </a:solidFill>
              </a:rPr>
              <a:t>	</a:t>
            </a:r>
            <a:r>
              <a:rPr lang="en-US" b="1" dirty="0" err="1">
                <a:solidFill>
                  <a:srgbClr val="FF0000"/>
                </a:solidFill>
              </a:rPr>
              <a:t>propertyZ:valueZ</a:t>
            </a:r>
            <a:r>
              <a:rPr lang="en-US" b="1" dirty="0">
                <a:solidFill>
                  <a:srgbClr val="FF0000"/>
                </a:solidFill>
              </a:rPr>
              <a:t>;”</a:t>
            </a:r>
          </a:p>
          <a:p>
            <a:pPr algn="just"/>
            <a:r>
              <a:rPr lang="en-US" b="1" dirty="0"/>
              <a:t>Document Level</a:t>
            </a:r>
          </a:p>
          <a:p>
            <a:pPr marL="0" indent="0" algn="just">
              <a:buNone/>
            </a:pPr>
            <a:r>
              <a:rPr lang="en-US" dirty="0"/>
              <a:t>	</a:t>
            </a:r>
            <a:r>
              <a:rPr lang="en-US" b="1" dirty="0">
                <a:solidFill>
                  <a:srgbClr val="FF0000"/>
                </a:solidFill>
              </a:rPr>
              <a:t>&lt;style type=“text/</a:t>
            </a:r>
            <a:r>
              <a:rPr lang="en-US" b="1" dirty="0" err="1">
                <a:solidFill>
                  <a:srgbClr val="FF0000"/>
                </a:solidFill>
              </a:rPr>
              <a:t>css</a:t>
            </a:r>
            <a:r>
              <a:rPr lang="en-US" b="1" dirty="0">
                <a:solidFill>
                  <a:srgbClr val="FF0000"/>
                </a:solidFill>
              </a:rPr>
              <a:t>”&gt;</a:t>
            </a:r>
          </a:p>
          <a:p>
            <a:pPr marL="0" indent="0" algn="just">
              <a:buNone/>
            </a:pPr>
            <a:r>
              <a:rPr lang="en-US" b="1" dirty="0">
                <a:solidFill>
                  <a:srgbClr val="FF0000"/>
                </a:solidFill>
              </a:rPr>
              <a:t>		</a:t>
            </a:r>
            <a:r>
              <a:rPr lang="en-US" b="1" dirty="0" err="1">
                <a:solidFill>
                  <a:srgbClr val="FF0000"/>
                </a:solidFill>
              </a:rPr>
              <a:t>rule_list</a:t>
            </a:r>
            <a:endParaRPr lang="en-US" b="1" dirty="0">
              <a:solidFill>
                <a:srgbClr val="FF0000"/>
              </a:solidFill>
            </a:endParaRPr>
          </a:p>
          <a:p>
            <a:pPr marL="0" indent="0" algn="just">
              <a:buNone/>
            </a:pPr>
            <a:r>
              <a:rPr lang="en-US" b="1" dirty="0">
                <a:solidFill>
                  <a:srgbClr val="FF0000"/>
                </a:solidFill>
              </a:rPr>
              <a:t>	&lt;/style&gt;</a:t>
            </a:r>
          </a:p>
          <a:p>
            <a:pPr lvl="1" algn="just"/>
            <a:r>
              <a:rPr lang="en-US" dirty="0"/>
              <a:t>Each style rule in a rule list has two parts</a:t>
            </a:r>
          </a:p>
          <a:p>
            <a:pPr lvl="1" algn="just"/>
            <a:r>
              <a:rPr lang="en-US" dirty="0"/>
              <a:t>Selector—the tag or tags affected by the rule.</a:t>
            </a:r>
          </a:p>
          <a:p>
            <a:pPr lvl="1" algn="just"/>
            <a:r>
              <a:rPr lang="en-US" dirty="0"/>
              <a:t>List of property/value pairs</a:t>
            </a:r>
          </a:p>
          <a:p>
            <a:pPr lvl="1" algn="just"/>
            <a:r>
              <a:rPr lang="en-US" dirty="0"/>
              <a:t>Selector { property_1: value_1; property_2: value_2:… </a:t>
            </a:r>
            <a:r>
              <a:rPr lang="en-US" dirty="0" err="1"/>
              <a:t>property_n</a:t>
            </a:r>
            <a:r>
              <a:rPr lang="en-US" dirty="0"/>
              <a:t>: </a:t>
            </a:r>
            <a:r>
              <a:rPr lang="en-US" dirty="0" err="1"/>
              <a:t>value_n</a:t>
            </a:r>
            <a:r>
              <a:rPr lang="en-US" dirty="0"/>
              <a:t>;} </a:t>
            </a:r>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r>
              <a:rPr lang="en-US" dirty="0"/>
              <a:t>Style Specification Format</a:t>
            </a:r>
            <a:endParaRPr lang="en-US" dirty="0">
              <a:latin typeface="Armata" panose="020B0503040500060204" pitchFamily="34" charset="0"/>
            </a:endParaRPr>
          </a:p>
        </p:txBody>
      </p:sp>
    </p:spTree>
    <p:extLst>
      <p:ext uri="{BB962C8B-B14F-4D97-AF65-F5344CB8AC3E}">
        <p14:creationId xmlns:p14="http://schemas.microsoft.com/office/powerpoint/2010/main" val="3982610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45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45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45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459">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45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08092A-16B1-4E70-8BE4-8CEB83DCBD94}"/>
              </a:ext>
            </a:extLst>
          </p:cNvPr>
          <p:cNvPicPr>
            <a:picLocks noChangeAspect="1"/>
          </p:cNvPicPr>
          <p:nvPr/>
        </p:nvPicPr>
        <p:blipFill>
          <a:blip r:embed="rId2"/>
          <a:stretch>
            <a:fillRect/>
          </a:stretch>
        </p:blipFill>
        <p:spPr>
          <a:xfrm>
            <a:off x="16768" y="776790"/>
            <a:ext cx="5781675" cy="4991100"/>
          </a:xfrm>
          <a:prstGeom prst="rect">
            <a:avLst/>
          </a:prstGeom>
        </p:spPr>
      </p:pic>
      <p:pic>
        <p:nvPicPr>
          <p:cNvPr id="3" name="Picture 2">
            <a:extLst>
              <a:ext uri="{FF2B5EF4-FFF2-40B4-BE49-F238E27FC236}">
                <a16:creationId xmlns:a16="http://schemas.microsoft.com/office/drawing/2014/main" id="{D48A032F-BE28-4C47-9067-F169B8CA9BA0}"/>
              </a:ext>
            </a:extLst>
          </p:cNvPr>
          <p:cNvPicPr>
            <a:picLocks noChangeAspect="1"/>
          </p:cNvPicPr>
          <p:nvPr/>
        </p:nvPicPr>
        <p:blipFill>
          <a:blip r:embed="rId3"/>
          <a:stretch>
            <a:fillRect/>
          </a:stretch>
        </p:blipFill>
        <p:spPr>
          <a:xfrm>
            <a:off x="5798443" y="776790"/>
            <a:ext cx="6393558" cy="4991100"/>
          </a:xfrm>
          <a:prstGeom prst="rect">
            <a:avLst/>
          </a:prstGeom>
        </p:spPr>
      </p:pic>
    </p:spTree>
    <p:extLst>
      <p:ext uri="{BB962C8B-B14F-4D97-AF65-F5344CB8AC3E}">
        <p14:creationId xmlns:p14="http://schemas.microsoft.com/office/powerpoint/2010/main" val="75902669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75C85D-01E2-4C8C-862E-50BB7A2AA6A5}"/>
              </a:ext>
            </a:extLst>
          </p:cNvPr>
          <p:cNvPicPr>
            <a:picLocks noChangeAspect="1"/>
          </p:cNvPicPr>
          <p:nvPr/>
        </p:nvPicPr>
        <p:blipFill>
          <a:blip r:embed="rId2"/>
          <a:stretch>
            <a:fillRect/>
          </a:stretch>
        </p:blipFill>
        <p:spPr>
          <a:xfrm>
            <a:off x="3307136" y="4438650"/>
            <a:ext cx="8877300" cy="2419350"/>
          </a:xfrm>
          <a:prstGeom prst="rect">
            <a:avLst/>
          </a:prstGeom>
          <a:ln>
            <a:solidFill>
              <a:schemeClr val="accent2"/>
            </a:solidFill>
          </a:ln>
        </p:spPr>
      </p:pic>
      <p:pic>
        <p:nvPicPr>
          <p:cNvPr id="4" name="Picture 3">
            <a:extLst>
              <a:ext uri="{FF2B5EF4-FFF2-40B4-BE49-F238E27FC236}">
                <a16:creationId xmlns:a16="http://schemas.microsoft.com/office/drawing/2014/main" id="{8D10C243-8106-4EA9-A7FA-66413BD46FDC}"/>
              </a:ext>
            </a:extLst>
          </p:cNvPr>
          <p:cNvPicPr>
            <a:picLocks noChangeAspect="1"/>
          </p:cNvPicPr>
          <p:nvPr/>
        </p:nvPicPr>
        <p:blipFill>
          <a:blip r:embed="rId3"/>
          <a:stretch>
            <a:fillRect/>
          </a:stretch>
        </p:blipFill>
        <p:spPr>
          <a:xfrm>
            <a:off x="209550" y="107321"/>
            <a:ext cx="6822554" cy="4267200"/>
          </a:xfrm>
          <a:prstGeom prst="rect">
            <a:avLst/>
          </a:prstGeom>
        </p:spPr>
      </p:pic>
    </p:spTree>
    <p:extLst>
      <p:ext uri="{BB962C8B-B14F-4D97-AF65-F5344CB8AC3E}">
        <p14:creationId xmlns:p14="http://schemas.microsoft.com/office/powerpoint/2010/main" val="123394073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Media queries</a:t>
            </a:r>
            <a:endParaRPr lang="en-US" dirty="0">
              <a:latin typeface="Armata" panose="020B0503040500060204" pitchFamily="34" charset="0"/>
            </a:endParaRPr>
          </a:p>
        </p:txBody>
      </p:sp>
      <p:sp>
        <p:nvSpPr>
          <p:cNvPr id="4" name="Content Placeholder 3">
            <a:extLst>
              <a:ext uri="{FF2B5EF4-FFF2-40B4-BE49-F238E27FC236}">
                <a16:creationId xmlns:a16="http://schemas.microsoft.com/office/drawing/2014/main" id="{9912782A-6786-484E-AFD6-69295D0FECFB}"/>
              </a:ext>
            </a:extLst>
          </p:cNvPr>
          <p:cNvSpPr>
            <a:spLocks noGrp="1"/>
          </p:cNvSpPr>
          <p:nvPr>
            <p:ph idx="1"/>
          </p:nvPr>
        </p:nvSpPr>
        <p:spPr>
          <a:xfrm>
            <a:off x="407368" y="1080000"/>
            <a:ext cx="11582400" cy="5085304"/>
          </a:xfrm>
        </p:spPr>
        <p:txBody>
          <a:bodyPr/>
          <a:lstStyle/>
          <a:p>
            <a:r>
              <a:rPr lang="en-US" dirty="0"/>
              <a:t>Media query is a CSS technique introduced in CSS3.</a:t>
            </a:r>
          </a:p>
          <a:p>
            <a:r>
              <a:rPr lang="en-US" dirty="0"/>
              <a:t>Media queries can be used to check many things, such as:</a:t>
            </a:r>
          </a:p>
          <a:p>
            <a:pPr lvl="1"/>
            <a:r>
              <a:rPr lang="en-US" b="1" dirty="0"/>
              <a:t>width and height </a:t>
            </a:r>
            <a:r>
              <a:rPr lang="en-US" dirty="0"/>
              <a:t>of the viewport</a:t>
            </a:r>
          </a:p>
          <a:p>
            <a:pPr lvl="1"/>
            <a:r>
              <a:rPr lang="en-US" b="1" dirty="0"/>
              <a:t>width and height of the device</a:t>
            </a:r>
          </a:p>
          <a:p>
            <a:pPr lvl="1"/>
            <a:r>
              <a:rPr lang="en-US" b="1" dirty="0"/>
              <a:t>orientation</a:t>
            </a:r>
            <a:r>
              <a:rPr lang="en-US" dirty="0"/>
              <a:t> (is the tablet/phone in landscape or portrait mode?)</a:t>
            </a:r>
          </a:p>
          <a:p>
            <a:pPr lvl="1"/>
            <a:r>
              <a:rPr lang="en-US" b="1" dirty="0"/>
              <a:t>resolution</a:t>
            </a:r>
          </a:p>
          <a:p>
            <a:r>
              <a:rPr lang="en-US" dirty="0"/>
              <a:t>Using media queries is a popular technique for </a:t>
            </a:r>
            <a:r>
              <a:rPr lang="en-US" b="1" i="1" dirty="0"/>
              <a:t>delivering a tailored style sheet to desktops, laptops, tablets, and mobile phones</a:t>
            </a:r>
          </a:p>
          <a:p>
            <a:r>
              <a:rPr lang="en-US" dirty="0"/>
              <a:t>A media query consists of a media type and can contain one or more expressions, which resolve to either true or false.</a:t>
            </a:r>
          </a:p>
          <a:p>
            <a:r>
              <a:rPr lang="en-US" dirty="0"/>
              <a:t>It uses the @media rule to include a block of CSS properties only if a certain condition is true.</a:t>
            </a:r>
            <a:br>
              <a:rPr lang="en-US" dirty="0"/>
            </a:br>
            <a:endParaRPr lang="en-US" dirty="0"/>
          </a:p>
        </p:txBody>
      </p:sp>
      <p:pic>
        <p:nvPicPr>
          <p:cNvPr id="6" name="Picture 5">
            <a:extLst>
              <a:ext uri="{FF2B5EF4-FFF2-40B4-BE49-F238E27FC236}">
                <a16:creationId xmlns:a16="http://schemas.microsoft.com/office/drawing/2014/main" id="{F2D2CBDF-8BB5-41BF-BB05-A0E80CDCD126}"/>
              </a:ext>
            </a:extLst>
          </p:cNvPr>
          <p:cNvPicPr>
            <a:picLocks noChangeAspect="1"/>
          </p:cNvPicPr>
          <p:nvPr/>
        </p:nvPicPr>
        <p:blipFill>
          <a:blip r:embed="rId3"/>
          <a:stretch>
            <a:fillRect/>
          </a:stretch>
        </p:blipFill>
        <p:spPr>
          <a:xfrm>
            <a:off x="6672064" y="5457908"/>
            <a:ext cx="4810125" cy="819150"/>
          </a:xfrm>
          <a:prstGeom prst="rect">
            <a:avLst/>
          </a:prstGeom>
          <a:ln>
            <a:solidFill>
              <a:schemeClr val="accent2"/>
            </a:solidFill>
          </a:ln>
        </p:spPr>
      </p:pic>
    </p:spTree>
    <p:extLst>
      <p:ext uri="{BB962C8B-B14F-4D97-AF65-F5344CB8AC3E}">
        <p14:creationId xmlns:p14="http://schemas.microsoft.com/office/powerpoint/2010/main" val="285774971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247580"/>
            <a:ext cx="9204101" cy="634605"/>
          </a:xfrm>
        </p:spPr>
        <p:txBody>
          <a:bodyPr vert="horz" lIns="0" tIns="0" rIns="0" bIns="0" rtlCol="0" anchor="t" anchorCtr="0">
            <a:noAutofit/>
          </a:bodyPr>
          <a:lstStyle/>
          <a:p>
            <a:r>
              <a:rPr lang="en-US" sz="2800" dirty="0"/>
              <a:t>Media queries</a:t>
            </a:r>
            <a:endParaRPr lang="en-US" dirty="0">
              <a:latin typeface="Armata" panose="020B0503040500060204" pitchFamily="34" charset="0"/>
            </a:endParaRPr>
          </a:p>
        </p:txBody>
      </p:sp>
      <p:sp>
        <p:nvSpPr>
          <p:cNvPr id="3" name="Content Placeholder 2">
            <a:extLst>
              <a:ext uri="{FF2B5EF4-FFF2-40B4-BE49-F238E27FC236}">
                <a16:creationId xmlns:a16="http://schemas.microsoft.com/office/drawing/2014/main" id="{2F933544-DF2E-488B-9805-E411C73C5B52}"/>
              </a:ext>
            </a:extLst>
          </p:cNvPr>
          <p:cNvSpPr>
            <a:spLocks noGrp="1"/>
          </p:cNvSpPr>
          <p:nvPr>
            <p:ph idx="1"/>
          </p:nvPr>
        </p:nvSpPr>
        <p:spPr>
          <a:xfrm>
            <a:off x="623390" y="1124744"/>
            <a:ext cx="11449274" cy="4998856"/>
          </a:xfrm>
        </p:spPr>
        <p:txBody>
          <a:bodyPr/>
          <a:lstStyle/>
          <a:p>
            <a:r>
              <a:rPr lang="en-US" dirty="0"/>
              <a:t>meaning of the </a:t>
            </a:r>
            <a:r>
              <a:rPr lang="en-US" b="1" dirty="0"/>
              <a:t>not</a:t>
            </a:r>
            <a:r>
              <a:rPr lang="en-US" dirty="0"/>
              <a:t>, </a:t>
            </a:r>
            <a:r>
              <a:rPr lang="en-US" b="1" dirty="0"/>
              <a:t>only</a:t>
            </a:r>
            <a:r>
              <a:rPr lang="en-US" dirty="0"/>
              <a:t> and </a:t>
            </a:r>
            <a:r>
              <a:rPr lang="en-US" b="1" dirty="0" err="1"/>
              <a:t>and</a:t>
            </a:r>
            <a:r>
              <a:rPr lang="en-US" dirty="0"/>
              <a:t> keywords:</a:t>
            </a:r>
          </a:p>
          <a:p>
            <a:r>
              <a:rPr lang="en-US" b="1" dirty="0"/>
              <a:t>not:</a:t>
            </a:r>
            <a:r>
              <a:rPr lang="en-US" dirty="0"/>
              <a:t> The not keyword inverts the meaning of an entire media query.</a:t>
            </a:r>
          </a:p>
          <a:p>
            <a:r>
              <a:rPr lang="en-US" b="1" dirty="0"/>
              <a:t>only:</a:t>
            </a:r>
            <a:r>
              <a:rPr lang="en-US" dirty="0"/>
              <a:t> The only keyword prevents older browsers that do not support media queries with media features from applying the specified styles. </a:t>
            </a:r>
            <a:r>
              <a:rPr lang="en-US" b="1" dirty="0"/>
              <a:t>It has no effect on modern browsers.</a:t>
            </a:r>
            <a:endParaRPr lang="en-US" dirty="0"/>
          </a:p>
          <a:p>
            <a:r>
              <a:rPr lang="en-US" b="1" dirty="0"/>
              <a:t>and:</a:t>
            </a:r>
            <a:r>
              <a:rPr lang="en-US" dirty="0"/>
              <a:t> The and keyword combines a media feature with a media type or other media features.</a:t>
            </a:r>
          </a:p>
          <a:p>
            <a:r>
              <a:rPr lang="en-US" dirty="0"/>
              <a:t>They are all optional. However, if you use </a:t>
            </a:r>
            <a:r>
              <a:rPr lang="en-US" b="1" dirty="0"/>
              <a:t>not</a:t>
            </a:r>
            <a:r>
              <a:rPr lang="en-US" dirty="0"/>
              <a:t> or </a:t>
            </a:r>
            <a:r>
              <a:rPr lang="en-US" b="1" dirty="0"/>
              <a:t>only</a:t>
            </a:r>
            <a:r>
              <a:rPr lang="en-US" dirty="0"/>
              <a:t>, you must also specify a media type.</a:t>
            </a:r>
          </a:p>
          <a:p>
            <a:r>
              <a:rPr lang="en-US" dirty="0"/>
              <a:t>Media Types are:</a:t>
            </a:r>
          </a:p>
          <a:p>
            <a:endParaRPr lang="en-US" dirty="0"/>
          </a:p>
          <a:p>
            <a:endParaRPr lang="en-US" dirty="0"/>
          </a:p>
          <a:p>
            <a:endParaRPr lang="en-US" dirty="0"/>
          </a:p>
          <a:p>
            <a:endParaRPr lang="en-US" dirty="0"/>
          </a:p>
          <a:p>
            <a:endParaRPr lang="en-US" dirty="0"/>
          </a:p>
          <a:p>
            <a:endParaRPr lang="en-US" sz="2000" dirty="0"/>
          </a:p>
          <a:p>
            <a:endParaRPr lang="en-US" dirty="0"/>
          </a:p>
        </p:txBody>
      </p:sp>
      <p:pic>
        <p:nvPicPr>
          <p:cNvPr id="4" name="Picture 3">
            <a:extLst>
              <a:ext uri="{FF2B5EF4-FFF2-40B4-BE49-F238E27FC236}">
                <a16:creationId xmlns:a16="http://schemas.microsoft.com/office/drawing/2014/main" id="{E7298D82-9F9B-40D0-B69F-036D5883C8DA}"/>
              </a:ext>
            </a:extLst>
          </p:cNvPr>
          <p:cNvPicPr>
            <a:picLocks noChangeAspect="1"/>
          </p:cNvPicPr>
          <p:nvPr/>
        </p:nvPicPr>
        <p:blipFill>
          <a:blip r:embed="rId3"/>
          <a:stretch>
            <a:fillRect/>
          </a:stretch>
        </p:blipFill>
        <p:spPr>
          <a:xfrm>
            <a:off x="4655840" y="4393111"/>
            <a:ext cx="6552728" cy="2433600"/>
          </a:xfrm>
          <a:prstGeom prst="rect">
            <a:avLst/>
          </a:prstGeom>
          <a:ln>
            <a:solidFill>
              <a:srgbClr val="FFFF00"/>
            </a:solidFill>
          </a:ln>
        </p:spPr>
      </p:pic>
      <p:pic>
        <p:nvPicPr>
          <p:cNvPr id="8" name="Picture 7">
            <a:extLst>
              <a:ext uri="{FF2B5EF4-FFF2-40B4-BE49-F238E27FC236}">
                <a16:creationId xmlns:a16="http://schemas.microsoft.com/office/drawing/2014/main" id="{39DCF7F4-92CF-4923-AE14-AECC9E83066E}"/>
              </a:ext>
            </a:extLst>
          </p:cNvPr>
          <p:cNvPicPr>
            <a:picLocks noChangeAspect="1"/>
          </p:cNvPicPr>
          <p:nvPr/>
        </p:nvPicPr>
        <p:blipFill>
          <a:blip r:embed="rId4"/>
          <a:stretch>
            <a:fillRect/>
          </a:stretch>
        </p:blipFill>
        <p:spPr>
          <a:xfrm>
            <a:off x="5807968" y="0"/>
            <a:ext cx="6048672" cy="941426"/>
          </a:xfrm>
          <a:prstGeom prst="rect">
            <a:avLst/>
          </a:prstGeom>
          <a:ln>
            <a:solidFill>
              <a:schemeClr val="accent2"/>
            </a:solidFill>
          </a:ln>
        </p:spPr>
      </p:pic>
    </p:spTree>
    <p:extLst>
      <p:ext uri="{BB962C8B-B14F-4D97-AF65-F5344CB8AC3E}">
        <p14:creationId xmlns:p14="http://schemas.microsoft.com/office/powerpoint/2010/main" val="111650291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Media queries</a:t>
            </a:r>
            <a:endParaRPr lang="en-US" dirty="0">
              <a:latin typeface="Armata" panose="020B0503040500060204" pitchFamily="34" charset="0"/>
            </a:endParaRPr>
          </a:p>
        </p:txBody>
      </p:sp>
      <p:pic>
        <p:nvPicPr>
          <p:cNvPr id="6" name="Picture 5">
            <a:extLst>
              <a:ext uri="{FF2B5EF4-FFF2-40B4-BE49-F238E27FC236}">
                <a16:creationId xmlns:a16="http://schemas.microsoft.com/office/drawing/2014/main" id="{F2D2CBDF-8BB5-41BF-BB05-A0E80CDCD126}"/>
              </a:ext>
            </a:extLst>
          </p:cNvPr>
          <p:cNvPicPr>
            <a:picLocks noChangeAspect="1"/>
          </p:cNvPicPr>
          <p:nvPr/>
        </p:nvPicPr>
        <p:blipFill>
          <a:blip r:embed="rId3"/>
          <a:stretch>
            <a:fillRect/>
          </a:stretch>
        </p:blipFill>
        <p:spPr>
          <a:xfrm>
            <a:off x="2423592" y="1340768"/>
            <a:ext cx="6804799" cy="1158837"/>
          </a:xfrm>
          <a:prstGeom prst="rect">
            <a:avLst/>
          </a:prstGeom>
          <a:ln>
            <a:solidFill>
              <a:schemeClr val="accent2"/>
            </a:solidFill>
          </a:ln>
        </p:spPr>
      </p:pic>
      <p:sp>
        <p:nvSpPr>
          <p:cNvPr id="3" name="Content Placeholder 2">
            <a:extLst>
              <a:ext uri="{FF2B5EF4-FFF2-40B4-BE49-F238E27FC236}">
                <a16:creationId xmlns:a16="http://schemas.microsoft.com/office/drawing/2014/main" id="{2F933544-DF2E-488B-9805-E411C73C5B52}"/>
              </a:ext>
            </a:extLst>
          </p:cNvPr>
          <p:cNvSpPr>
            <a:spLocks noGrp="1"/>
          </p:cNvSpPr>
          <p:nvPr>
            <p:ph idx="1"/>
          </p:nvPr>
        </p:nvSpPr>
        <p:spPr>
          <a:xfrm>
            <a:off x="609600" y="1425600"/>
            <a:ext cx="11582400" cy="4698000"/>
          </a:xfrm>
        </p:spPr>
        <p:txBody>
          <a:bodyPr/>
          <a:lstStyle/>
          <a:p>
            <a:endParaRPr lang="en-US" dirty="0"/>
          </a:p>
          <a:p>
            <a:endParaRPr lang="en-US" dirty="0"/>
          </a:p>
          <a:p>
            <a:endParaRPr lang="en-US" dirty="0"/>
          </a:p>
          <a:p>
            <a:r>
              <a:rPr lang="en-US" dirty="0"/>
              <a:t>If the browser window is 600px or smaller, the background color will be </a:t>
            </a:r>
            <a:r>
              <a:rPr lang="en-US" dirty="0" err="1"/>
              <a:t>lightblue</a:t>
            </a:r>
            <a:r>
              <a:rPr lang="en-US" dirty="0"/>
              <a:t>:</a:t>
            </a:r>
          </a:p>
        </p:txBody>
      </p:sp>
      <p:pic>
        <p:nvPicPr>
          <p:cNvPr id="7" name="Picture 6">
            <a:extLst>
              <a:ext uri="{FF2B5EF4-FFF2-40B4-BE49-F238E27FC236}">
                <a16:creationId xmlns:a16="http://schemas.microsoft.com/office/drawing/2014/main" id="{B01CB4FC-63B3-4A0F-9DD2-FD7D297A9F2A}"/>
              </a:ext>
            </a:extLst>
          </p:cNvPr>
          <p:cNvPicPr>
            <a:picLocks noChangeAspect="1"/>
          </p:cNvPicPr>
          <p:nvPr/>
        </p:nvPicPr>
        <p:blipFill>
          <a:blip r:embed="rId4"/>
          <a:stretch>
            <a:fillRect/>
          </a:stretch>
        </p:blipFill>
        <p:spPr>
          <a:xfrm>
            <a:off x="2500670" y="3409644"/>
            <a:ext cx="6268300" cy="1702066"/>
          </a:xfrm>
          <a:prstGeom prst="rect">
            <a:avLst/>
          </a:prstGeom>
          <a:ln>
            <a:solidFill>
              <a:srgbClr val="FF0000"/>
            </a:solidFill>
          </a:ln>
        </p:spPr>
      </p:pic>
    </p:spTree>
    <p:extLst>
      <p:ext uri="{BB962C8B-B14F-4D97-AF65-F5344CB8AC3E}">
        <p14:creationId xmlns:p14="http://schemas.microsoft.com/office/powerpoint/2010/main" val="411544369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Media queries</a:t>
            </a:r>
            <a:endParaRPr lang="en-US" dirty="0">
              <a:latin typeface="Armata" panose="020B0503040500060204" pitchFamily="34" charset="0"/>
            </a:endParaRPr>
          </a:p>
        </p:txBody>
      </p:sp>
      <p:sp>
        <p:nvSpPr>
          <p:cNvPr id="3" name="Content Placeholder 2">
            <a:extLst>
              <a:ext uri="{FF2B5EF4-FFF2-40B4-BE49-F238E27FC236}">
                <a16:creationId xmlns:a16="http://schemas.microsoft.com/office/drawing/2014/main" id="{2F933544-DF2E-488B-9805-E411C73C5B52}"/>
              </a:ext>
            </a:extLst>
          </p:cNvPr>
          <p:cNvSpPr>
            <a:spLocks noGrp="1"/>
          </p:cNvSpPr>
          <p:nvPr>
            <p:ph idx="1"/>
          </p:nvPr>
        </p:nvSpPr>
        <p:spPr>
          <a:xfrm>
            <a:off x="479376" y="1124744"/>
            <a:ext cx="5184576" cy="4770008"/>
          </a:xfrm>
        </p:spPr>
        <p:txBody>
          <a:bodyPr/>
          <a:lstStyle/>
          <a:p>
            <a:r>
              <a:rPr lang="en-US" dirty="0"/>
              <a:t>Use </a:t>
            </a:r>
            <a:r>
              <a:rPr lang="en-US" dirty="0" err="1"/>
              <a:t>mediaqueries</a:t>
            </a:r>
            <a:r>
              <a:rPr lang="en-US" dirty="0"/>
              <a:t> to set the background-color to lavender if the viewport is 800 pixels wide or wider, to </a:t>
            </a:r>
            <a:r>
              <a:rPr lang="en-US" dirty="0" err="1"/>
              <a:t>lightgreen</a:t>
            </a:r>
            <a:r>
              <a:rPr lang="en-US" dirty="0"/>
              <a:t> if the viewport is between 400 and 799 pixels wide. If the viewport is smaller than 400 pixels, the background-color is </a:t>
            </a:r>
            <a:r>
              <a:rPr lang="en-US" dirty="0" err="1"/>
              <a:t>lightblue</a:t>
            </a:r>
            <a:endParaRPr lang="en-US" dirty="0"/>
          </a:p>
        </p:txBody>
      </p:sp>
      <p:pic>
        <p:nvPicPr>
          <p:cNvPr id="2" name="Picture 1">
            <a:extLst>
              <a:ext uri="{FF2B5EF4-FFF2-40B4-BE49-F238E27FC236}">
                <a16:creationId xmlns:a16="http://schemas.microsoft.com/office/drawing/2014/main" id="{58FEEAF0-A254-4165-989D-D75D9E7A875E}"/>
              </a:ext>
            </a:extLst>
          </p:cNvPr>
          <p:cNvPicPr>
            <a:picLocks noChangeAspect="1"/>
          </p:cNvPicPr>
          <p:nvPr/>
        </p:nvPicPr>
        <p:blipFill>
          <a:blip r:embed="rId3"/>
          <a:stretch>
            <a:fillRect/>
          </a:stretch>
        </p:blipFill>
        <p:spPr>
          <a:xfrm>
            <a:off x="6155548" y="1124744"/>
            <a:ext cx="5472608" cy="5056996"/>
          </a:xfrm>
          <a:prstGeom prst="rect">
            <a:avLst/>
          </a:prstGeom>
        </p:spPr>
      </p:pic>
    </p:spTree>
    <p:extLst>
      <p:ext uri="{BB962C8B-B14F-4D97-AF65-F5344CB8AC3E}">
        <p14:creationId xmlns:p14="http://schemas.microsoft.com/office/powerpoint/2010/main" val="2273274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Media queries</a:t>
            </a:r>
            <a:endParaRPr lang="en-US" dirty="0">
              <a:latin typeface="Armata" panose="020B0503040500060204" pitchFamily="34" charset="0"/>
            </a:endParaRPr>
          </a:p>
        </p:txBody>
      </p:sp>
      <p:sp>
        <p:nvSpPr>
          <p:cNvPr id="4" name="Content Placeholder 3">
            <a:extLst>
              <a:ext uri="{FF2B5EF4-FFF2-40B4-BE49-F238E27FC236}">
                <a16:creationId xmlns:a16="http://schemas.microsoft.com/office/drawing/2014/main" id="{9912782A-6786-484E-AFD6-69295D0FECFB}"/>
              </a:ext>
            </a:extLst>
          </p:cNvPr>
          <p:cNvSpPr>
            <a:spLocks noGrp="1"/>
          </p:cNvSpPr>
          <p:nvPr>
            <p:ph idx="1"/>
          </p:nvPr>
        </p:nvSpPr>
        <p:spPr>
          <a:xfrm>
            <a:off x="407368" y="1080000"/>
            <a:ext cx="11582400" cy="5085304"/>
          </a:xfrm>
        </p:spPr>
        <p:txBody>
          <a:bodyPr/>
          <a:lstStyle/>
          <a:p>
            <a:pPr marL="469900" indent="-469900"/>
            <a:r>
              <a:rPr lang="en-US" sz="2200" dirty="0"/>
              <a:t>Media queries allow you to format your content to specific output devices. Media queries include a media type and expressions.</a:t>
            </a:r>
          </a:p>
          <a:p>
            <a:pPr marL="469900" indent="-469900"/>
            <a:r>
              <a:rPr lang="en-US" sz="2200" dirty="0"/>
              <a:t> Some of the common media features include: </a:t>
            </a:r>
          </a:p>
          <a:p>
            <a:pPr marL="469900" indent="-469900"/>
            <a:r>
              <a:rPr lang="en-US" sz="2200" dirty="0"/>
              <a:t>width—the width of the part of the screen on which the document is rendered, including any scrollbars</a:t>
            </a:r>
          </a:p>
          <a:p>
            <a:pPr marL="469900" indent="-469900"/>
            <a:r>
              <a:rPr lang="en-US" sz="2200" dirty="0"/>
              <a:t>height—the height of the part of the screen on which the document is rendered, including any scrollbars</a:t>
            </a:r>
          </a:p>
          <a:p>
            <a:pPr marL="469900" indent="-469900"/>
            <a:r>
              <a:rPr lang="en-US" sz="2200" dirty="0"/>
              <a:t>device-width—the width of the screen of the output device</a:t>
            </a:r>
          </a:p>
          <a:p>
            <a:pPr marL="469900" indent="-469900"/>
            <a:r>
              <a:rPr lang="en-US" sz="2200" dirty="0"/>
              <a:t>device-height—the height of the screen of the output device</a:t>
            </a:r>
          </a:p>
          <a:p>
            <a:pPr marL="469900" indent="-469900"/>
            <a:r>
              <a:rPr lang="en-US" sz="2200" dirty="0"/>
              <a:t>orientation—if the height is greater than the width, orientation is portrait, and if the width is greater than the height, orientation is landscape</a:t>
            </a:r>
          </a:p>
          <a:p>
            <a:pPr marL="469900" indent="-469900"/>
            <a:r>
              <a:rPr lang="en-US" sz="2200" dirty="0"/>
              <a:t>aspect-ratio—the ratio of width to height</a:t>
            </a:r>
          </a:p>
          <a:p>
            <a:pPr marL="469900" indent="-469900"/>
            <a:r>
              <a:rPr lang="en-US" sz="2200" dirty="0"/>
              <a:t>device-aspect-ratio—the ratio of device-width to device-height</a:t>
            </a:r>
          </a:p>
        </p:txBody>
      </p:sp>
    </p:spTree>
    <p:extLst>
      <p:ext uri="{BB962C8B-B14F-4D97-AF65-F5344CB8AC3E}">
        <p14:creationId xmlns:p14="http://schemas.microsoft.com/office/powerpoint/2010/main" val="365752567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Media queries</a:t>
            </a:r>
            <a:endParaRPr lang="en-US" dirty="0">
              <a:latin typeface="Armata" panose="020B0503040500060204" pitchFamily="34" charset="0"/>
            </a:endParaRPr>
          </a:p>
        </p:txBody>
      </p:sp>
      <p:sp>
        <p:nvSpPr>
          <p:cNvPr id="4" name="Content Placeholder 3">
            <a:extLst>
              <a:ext uri="{FF2B5EF4-FFF2-40B4-BE49-F238E27FC236}">
                <a16:creationId xmlns:a16="http://schemas.microsoft.com/office/drawing/2014/main" id="{9912782A-6786-484E-AFD6-69295D0FECFB}"/>
              </a:ext>
            </a:extLst>
          </p:cNvPr>
          <p:cNvSpPr>
            <a:spLocks noGrp="1"/>
          </p:cNvSpPr>
          <p:nvPr>
            <p:ph idx="1"/>
          </p:nvPr>
        </p:nvSpPr>
        <p:spPr>
          <a:xfrm>
            <a:off x="407368" y="1080000"/>
            <a:ext cx="11582400" cy="5085304"/>
          </a:xfrm>
        </p:spPr>
        <p:txBody>
          <a:bodyPr/>
          <a:lstStyle/>
          <a:p>
            <a:pPr marL="469900" indent="-469900">
              <a:lnSpc>
                <a:spcPct val="150000"/>
              </a:lnSpc>
            </a:pPr>
            <a:r>
              <a:rPr lang="en-US" dirty="0"/>
              <a:t>Media queries are useful when you want to modify your site or app depending on a device's general type (such as print vs. screen) or specific characteristics and parameters (such as screen resolution or browser viewport width).</a:t>
            </a:r>
          </a:p>
          <a:p>
            <a:pPr marL="469900" indent="-469900">
              <a:lnSpc>
                <a:spcPct val="150000"/>
              </a:lnSpc>
            </a:pPr>
            <a:r>
              <a:rPr lang="en-US" dirty="0"/>
              <a:t>Media queries are used for the following:</a:t>
            </a:r>
          </a:p>
          <a:p>
            <a:pPr marL="836613" lvl="1" indent="-469900">
              <a:lnSpc>
                <a:spcPct val="150000"/>
              </a:lnSpc>
            </a:pPr>
            <a:r>
              <a:rPr lang="en-US" sz="2400" dirty="0"/>
              <a:t>To conditionally apply styles with the CSS @media and @import at-rules.</a:t>
            </a:r>
          </a:p>
          <a:p>
            <a:pPr marL="836613" lvl="1" indent="-469900">
              <a:lnSpc>
                <a:spcPct val="150000"/>
              </a:lnSpc>
            </a:pPr>
            <a:r>
              <a:rPr lang="en-US" sz="2400" dirty="0"/>
              <a:t>To target specific media for the &lt;style&gt;, &lt;link&gt;, &lt;source&gt;, and other HTML elements with the media= attribute.</a:t>
            </a:r>
          </a:p>
        </p:txBody>
      </p:sp>
    </p:spTree>
    <p:extLst>
      <p:ext uri="{BB962C8B-B14F-4D97-AF65-F5344CB8AC3E}">
        <p14:creationId xmlns:p14="http://schemas.microsoft.com/office/powerpoint/2010/main" val="261827565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623391" y="333641"/>
            <a:ext cx="9204101" cy="634605"/>
          </a:xfrm>
        </p:spPr>
        <p:txBody>
          <a:bodyPr vert="horz" lIns="0" tIns="0" rIns="0" bIns="0" rtlCol="0" anchor="t" anchorCtr="0">
            <a:noAutofit/>
          </a:bodyPr>
          <a:lstStyle/>
          <a:p>
            <a:r>
              <a:rPr lang="en-US" sz="2800" dirty="0"/>
              <a:t>Media queries</a:t>
            </a:r>
            <a:endParaRPr lang="en-US" dirty="0">
              <a:latin typeface="Armata" panose="020B0503040500060204" pitchFamily="34" charset="0"/>
            </a:endParaRPr>
          </a:p>
        </p:txBody>
      </p:sp>
      <p:pic>
        <p:nvPicPr>
          <p:cNvPr id="8" name="Picture 7">
            <a:extLst>
              <a:ext uri="{FF2B5EF4-FFF2-40B4-BE49-F238E27FC236}">
                <a16:creationId xmlns:a16="http://schemas.microsoft.com/office/drawing/2014/main" id="{51A86E82-79F5-49AB-AACE-6F433618D4D3}"/>
              </a:ext>
            </a:extLst>
          </p:cNvPr>
          <p:cNvPicPr>
            <a:picLocks noChangeAspect="1"/>
          </p:cNvPicPr>
          <p:nvPr/>
        </p:nvPicPr>
        <p:blipFill>
          <a:blip r:embed="rId3"/>
          <a:stretch>
            <a:fillRect/>
          </a:stretch>
        </p:blipFill>
        <p:spPr>
          <a:xfrm>
            <a:off x="119336" y="1268760"/>
            <a:ext cx="6192688" cy="4800600"/>
          </a:xfrm>
          <a:prstGeom prst="rect">
            <a:avLst/>
          </a:prstGeom>
        </p:spPr>
      </p:pic>
      <p:pic>
        <p:nvPicPr>
          <p:cNvPr id="10" name="Picture 9">
            <a:extLst>
              <a:ext uri="{FF2B5EF4-FFF2-40B4-BE49-F238E27FC236}">
                <a16:creationId xmlns:a16="http://schemas.microsoft.com/office/drawing/2014/main" id="{C295054F-9F3C-4136-9871-9FEFB88A85BE}"/>
              </a:ext>
            </a:extLst>
          </p:cNvPr>
          <p:cNvPicPr>
            <a:picLocks noChangeAspect="1"/>
          </p:cNvPicPr>
          <p:nvPr/>
        </p:nvPicPr>
        <p:blipFill>
          <a:blip r:embed="rId4"/>
          <a:stretch>
            <a:fillRect/>
          </a:stretch>
        </p:blipFill>
        <p:spPr>
          <a:xfrm>
            <a:off x="6334125" y="2060848"/>
            <a:ext cx="5857875" cy="3400425"/>
          </a:xfrm>
          <a:prstGeom prst="rect">
            <a:avLst/>
          </a:prstGeom>
        </p:spPr>
      </p:pic>
    </p:spTree>
    <p:extLst>
      <p:ext uri="{BB962C8B-B14F-4D97-AF65-F5344CB8AC3E}">
        <p14:creationId xmlns:p14="http://schemas.microsoft.com/office/powerpoint/2010/main" val="112576871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85905B-8DE0-4B93-93A5-FDB8D799D427}"/>
              </a:ext>
            </a:extLst>
          </p:cNvPr>
          <p:cNvPicPr>
            <a:picLocks noChangeAspect="1"/>
          </p:cNvPicPr>
          <p:nvPr/>
        </p:nvPicPr>
        <p:blipFill>
          <a:blip r:embed="rId2"/>
          <a:stretch>
            <a:fillRect/>
          </a:stretch>
        </p:blipFill>
        <p:spPr>
          <a:xfrm>
            <a:off x="2063552" y="133350"/>
            <a:ext cx="8620125" cy="4581525"/>
          </a:xfrm>
          <a:prstGeom prst="rect">
            <a:avLst/>
          </a:prstGeom>
        </p:spPr>
      </p:pic>
      <p:pic>
        <p:nvPicPr>
          <p:cNvPr id="4" name="Picture 3">
            <a:extLst>
              <a:ext uri="{FF2B5EF4-FFF2-40B4-BE49-F238E27FC236}">
                <a16:creationId xmlns:a16="http://schemas.microsoft.com/office/drawing/2014/main" id="{BD7477CC-1925-4221-80EF-CDC647EB8DA1}"/>
              </a:ext>
            </a:extLst>
          </p:cNvPr>
          <p:cNvPicPr>
            <a:picLocks noChangeAspect="1"/>
          </p:cNvPicPr>
          <p:nvPr/>
        </p:nvPicPr>
        <p:blipFill>
          <a:blip r:embed="rId3"/>
          <a:stretch>
            <a:fillRect/>
          </a:stretch>
        </p:blipFill>
        <p:spPr>
          <a:xfrm>
            <a:off x="-3092" y="4790179"/>
            <a:ext cx="12011025" cy="2143125"/>
          </a:xfrm>
          <a:prstGeom prst="rect">
            <a:avLst/>
          </a:prstGeom>
          <a:ln>
            <a:solidFill>
              <a:schemeClr val="accent5">
                <a:lumMod val="20000"/>
                <a:lumOff val="80000"/>
              </a:schemeClr>
            </a:solidFill>
          </a:ln>
        </p:spPr>
      </p:pic>
    </p:spTree>
    <p:extLst>
      <p:ext uri="{BB962C8B-B14F-4D97-AF65-F5344CB8AC3E}">
        <p14:creationId xmlns:p14="http://schemas.microsoft.com/office/powerpoint/2010/main" val="595739896"/>
      </p:ext>
    </p:extLst>
  </p:cSld>
  <p:clrMapOvr>
    <a:masterClrMapping/>
  </p:clrMapOvr>
  <p:transition>
    <p:fade/>
  </p:transition>
</p:sld>
</file>

<file path=ppt/theme/theme1.xml><?xml version="1.0" encoding="utf-8"?>
<a:theme xmlns:a="http://schemas.openxmlformats.org/drawingml/2006/main" name="EYU Regular presentation">
  <a:themeElements>
    <a:clrScheme name="Custom 1">
      <a:dk1>
        <a:srgbClr val="000000"/>
      </a:dk1>
      <a:lt1>
        <a:srgbClr val="808080"/>
      </a:lt1>
      <a:dk2>
        <a:srgbClr val="FFFFFF"/>
      </a:dk2>
      <a:lt2>
        <a:srgbClr val="80808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spAutoFit/>
      </a:bodyPr>
      <a:lstStyle>
        <a:defPPr marL="285750" indent="-285750">
          <a:lnSpc>
            <a:spcPct val="85000"/>
          </a:lnSpc>
          <a:spcAft>
            <a:spcPts val="600"/>
          </a:spcAft>
          <a:buClr>
            <a:schemeClr val="accent2"/>
          </a:buClr>
          <a:buSzPct val="70000"/>
          <a:buFont typeface="Arial" pitchFamily="34" charset="0"/>
          <a:buChar char="►"/>
          <a:defRPr sz="1200" dirty="0" smtClean="0"/>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2.xml><?xml version="1.0" encoding="utf-8"?>
<a:theme xmlns:a="http://schemas.openxmlformats.org/drawingml/2006/main" name="EY light projection">
  <a:themeElements>
    <a:clrScheme name="Custom 1">
      <a:dk1>
        <a:srgbClr val="000000"/>
      </a:dk1>
      <a:lt1>
        <a:srgbClr val="808080"/>
      </a:lt1>
      <a:dk2>
        <a:srgbClr val="FFFFFF"/>
      </a:dk2>
      <a:lt2>
        <a:srgbClr val="808080"/>
      </a:lt2>
      <a:accent1>
        <a:srgbClr val="808080"/>
      </a:accent1>
      <a:accent2>
        <a:srgbClr val="FFD2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spAutoFit/>
      </a:bodyPr>
      <a:lstStyle>
        <a:defPPr marL="285750" indent="-285750">
          <a:lnSpc>
            <a:spcPct val="85000"/>
          </a:lnSpc>
          <a:spcAft>
            <a:spcPts val="600"/>
          </a:spcAft>
          <a:buClr>
            <a:schemeClr val="accent2"/>
          </a:buClr>
          <a:buSzPct val="70000"/>
          <a:buFont typeface="Arial" pitchFamily="34" charset="0"/>
          <a:buChar char="►"/>
          <a:defRPr sz="1200" dirty="0" smtClean="0"/>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3.xml><?xml version="1.0" encoding="utf-8"?>
<a:theme xmlns:a="http://schemas.openxmlformats.org/drawingml/2006/main" name="1_EY light projection">
  <a:themeElements>
    <a:clrScheme name="Custom 1">
      <a:dk1>
        <a:srgbClr val="000000"/>
      </a:dk1>
      <a:lt1>
        <a:srgbClr val="808080"/>
      </a:lt1>
      <a:dk2>
        <a:srgbClr val="FFFFFF"/>
      </a:dk2>
      <a:lt2>
        <a:srgbClr val="808080"/>
      </a:lt2>
      <a:accent1>
        <a:srgbClr val="808080"/>
      </a:accent1>
      <a:accent2>
        <a:srgbClr val="FFD2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spAutoFit/>
      </a:bodyPr>
      <a:lstStyle>
        <a:defPPr marL="285750" indent="-285750">
          <a:lnSpc>
            <a:spcPct val="85000"/>
          </a:lnSpc>
          <a:spcAft>
            <a:spcPts val="600"/>
          </a:spcAft>
          <a:buClr>
            <a:schemeClr val="accent2"/>
          </a:buClr>
          <a:buSzPct val="70000"/>
          <a:buFont typeface="Arial" pitchFamily="34" charset="0"/>
          <a:buChar char="►"/>
          <a:defRPr sz="1200" dirty="0" smtClean="0"/>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4.xml><?xml version="1.0" encoding="utf-8"?>
<a:theme xmlns:a="http://schemas.openxmlformats.org/drawingml/2006/main" name="EY regular presentation_2010">
  <a:themeElements>
    <a:clrScheme name="Custom 1">
      <a:dk1>
        <a:srgbClr val="000000"/>
      </a:dk1>
      <a:lt1>
        <a:srgbClr val="808080"/>
      </a:lt1>
      <a:dk2>
        <a:srgbClr val="FFFFFF"/>
      </a:dk2>
      <a:lt2>
        <a:srgbClr val="80808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spAutoFit/>
      </a:bodyPr>
      <a:lstStyle>
        <a:defPPr marL="285750" indent="-285750">
          <a:lnSpc>
            <a:spcPct val="85000"/>
          </a:lnSpc>
          <a:spcAft>
            <a:spcPts val="600"/>
          </a:spcAft>
          <a:buClr>
            <a:schemeClr val="accent2"/>
          </a:buClr>
          <a:buSzPct val="70000"/>
          <a:buFont typeface="Arial" pitchFamily="34" charset="0"/>
          <a:buChar char="►"/>
          <a:defRPr sz="1200" dirty="0" smtClean="0"/>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9328</TotalTime>
  <Words>19011</Words>
  <Application>Microsoft Office PowerPoint</Application>
  <PresentationFormat>Widescreen</PresentationFormat>
  <Paragraphs>1626</Paragraphs>
  <Slides>295</Slides>
  <Notes>265</Notes>
  <HiddenSlides>0</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2</vt:i4>
      </vt:variant>
      <vt:variant>
        <vt:lpstr>Slide Titles</vt:lpstr>
      </vt:variant>
      <vt:variant>
        <vt:i4>295</vt:i4>
      </vt:variant>
    </vt:vector>
  </HeadingPairs>
  <TitlesOfParts>
    <vt:vector size="310" baseType="lpstr">
      <vt:lpstr>Arial</vt:lpstr>
      <vt:lpstr>Armata</vt:lpstr>
      <vt:lpstr>Calibri</vt:lpstr>
      <vt:lpstr>Consolas</vt:lpstr>
      <vt:lpstr>Courier New</vt:lpstr>
      <vt:lpstr>EYInterstate</vt:lpstr>
      <vt:lpstr>Open Sans</vt:lpstr>
      <vt:lpstr>Verdana</vt:lpstr>
      <vt:lpstr>Wingdings</vt:lpstr>
      <vt:lpstr>EYU Regular presentation</vt:lpstr>
      <vt:lpstr>EY light projection</vt:lpstr>
      <vt:lpstr>1_EY light projection</vt:lpstr>
      <vt:lpstr>EY regular presentation_2010</vt:lpstr>
      <vt:lpstr>Image</vt:lpstr>
      <vt:lpstr>Bitmap Image</vt:lpstr>
      <vt:lpstr>DEPARTMENT OF COMPUTER SCIENCE &amp; ENGINEERING</vt:lpstr>
      <vt:lpstr>PowerPoint Presentation</vt:lpstr>
      <vt:lpstr>Module 2  (CO2, Cognitive Knowledge Level: Apply)</vt:lpstr>
      <vt:lpstr>PowerPoint Presentation</vt:lpstr>
      <vt:lpstr>Introduction to CSS3</vt:lpstr>
      <vt:lpstr>Advantages of CSS3</vt:lpstr>
      <vt:lpstr>Types of CSS</vt:lpstr>
      <vt:lpstr>Order of Precedence of Style Sheet</vt:lpstr>
      <vt:lpstr>Style Specification Format</vt:lpstr>
      <vt:lpstr>Style Specification Format</vt:lpstr>
      <vt:lpstr>Inline styles</vt:lpstr>
      <vt:lpstr>Inline styles</vt:lpstr>
      <vt:lpstr>Inline styles</vt:lpstr>
      <vt:lpstr>Embedded / internal/Document level </vt:lpstr>
      <vt:lpstr>Embedded / internal/Document level </vt:lpstr>
      <vt:lpstr>Embedded / internal/Document level </vt:lpstr>
      <vt:lpstr>External style sheets </vt:lpstr>
      <vt:lpstr>External style sheets  </vt:lpstr>
      <vt:lpstr>Linking External style sheets  </vt:lpstr>
      <vt:lpstr>Linking External style sheets  </vt:lpstr>
      <vt:lpstr>PowerPoint Presentation</vt:lpstr>
      <vt:lpstr>Conflicting styles</vt:lpstr>
      <vt:lpstr>Conflict resolution</vt:lpstr>
      <vt:lpstr>PowerPoint Presentation</vt:lpstr>
      <vt:lpstr>PowerPoint Presentation</vt:lpstr>
      <vt:lpstr>Exploring CSS Selectors</vt:lpstr>
      <vt:lpstr>Exploring CSS Selectors- Simple selector </vt:lpstr>
      <vt:lpstr>Exploring CSS Selectors- class selector </vt:lpstr>
      <vt:lpstr>Exploring CSS Selectors- class selector -Example</vt:lpstr>
      <vt:lpstr>Generic Selector</vt:lpstr>
      <vt:lpstr>Generic Selector</vt:lpstr>
      <vt:lpstr>Id Selector</vt:lpstr>
      <vt:lpstr>Id Selector</vt:lpstr>
      <vt:lpstr>Universal Selector</vt:lpstr>
      <vt:lpstr>Pseudo Classes</vt:lpstr>
      <vt:lpstr>Pseudo classes</vt:lpstr>
      <vt:lpstr>Anchor Pseudo Classes</vt:lpstr>
      <vt:lpstr>Anchor Pseudo Classes</vt:lpstr>
      <vt:lpstr>CSS Properties - values</vt:lpstr>
      <vt:lpstr>CSS Property</vt:lpstr>
      <vt:lpstr>CSS VALUES </vt:lpstr>
      <vt:lpstr>CSS VALUES </vt:lpstr>
      <vt:lpstr>CSS Property- values-TEXT properties</vt:lpstr>
      <vt:lpstr>CSS Property- values-Border properties</vt:lpstr>
      <vt:lpstr>CSS Property- values-Font properties</vt:lpstr>
      <vt:lpstr>CSS Property- values-Font properties</vt:lpstr>
      <vt:lpstr>CSS Property- values-List properties</vt:lpstr>
      <vt:lpstr>CSS Property- values-List properties</vt:lpstr>
      <vt:lpstr>CSS Property- values-List properties</vt:lpstr>
      <vt:lpstr>CSS Property- values-color properties</vt:lpstr>
      <vt:lpstr>CSS Property- values-other properties</vt:lpstr>
      <vt:lpstr>CSS Property- values-Background</vt:lpstr>
      <vt:lpstr>CSS Property- values-Example</vt:lpstr>
      <vt:lpstr>PowerPoint Presentation</vt:lpstr>
      <vt:lpstr>CSS Property- values-Background</vt:lpstr>
      <vt:lpstr>CSS Property- values-Background</vt:lpstr>
      <vt:lpstr>Positioning Elements: Absolute Positioning, z-index</vt:lpstr>
      <vt:lpstr>Positioning Elements: Absolute Positioning, z-index</vt:lpstr>
      <vt:lpstr>Positioning Elements: Absolute Positioning, z-index</vt:lpstr>
      <vt:lpstr>PowerPoint Presentation</vt:lpstr>
      <vt:lpstr>PowerPoint Presentation</vt:lpstr>
      <vt:lpstr>Positioning Elements:Relative Positioning</vt:lpstr>
      <vt:lpstr>PowerPoint Presentation</vt:lpstr>
      <vt:lpstr>Positioning Elements: Absolute Positioning, z-index</vt:lpstr>
      <vt:lpstr>Positioning Elements: Relative Positioning</vt:lpstr>
      <vt:lpstr>Positioning Elements: Relative Positioning</vt:lpstr>
      <vt:lpstr>Span and Div</vt:lpstr>
      <vt:lpstr>Span and Div</vt:lpstr>
      <vt:lpstr>PowerPoint Presentation</vt:lpstr>
      <vt:lpstr>Span and Div</vt:lpstr>
      <vt:lpstr>Differentiate between block tags and inline tags. Illustrate with suitable examples?</vt:lpstr>
      <vt:lpstr>PowerPoint Presentation</vt:lpstr>
      <vt:lpstr>Box Model</vt:lpstr>
      <vt:lpstr>Box model</vt:lpstr>
      <vt:lpstr>Box model</vt:lpstr>
      <vt:lpstr>Box model-controlling the margin</vt:lpstr>
      <vt:lpstr>Box model-setting the padding</vt:lpstr>
      <vt:lpstr>Box model-formatting the border</vt:lpstr>
      <vt:lpstr>Box model-formatting the border</vt:lpstr>
      <vt:lpstr>Box model-formatting the border</vt:lpstr>
      <vt:lpstr>PowerPoint Presentation</vt:lpstr>
      <vt:lpstr>Element Dimensions</vt:lpstr>
      <vt:lpstr>PowerPoint Presentation</vt:lpstr>
      <vt:lpstr>Responsive web design</vt:lpstr>
      <vt:lpstr>Responsive web design</vt:lpstr>
      <vt:lpstr>Available breakpoints</vt:lpstr>
      <vt:lpstr>PowerPoint Presentation</vt:lpstr>
      <vt:lpstr>Media types and media queries</vt:lpstr>
      <vt:lpstr>Media types and media queries</vt:lpstr>
      <vt:lpstr>PowerPoint Presentation</vt:lpstr>
      <vt:lpstr>PowerPoint Presentation</vt:lpstr>
      <vt:lpstr>Media queries</vt:lpstr>
      <vt:lpstr>Media queries</vt:lpstr>
      <vt:lpstr>Media queries</vt:lpstr>
      <vt:lpstr>Media queries</vt:lpstr>
      <vt:lpstr>Media queries</vt:lpstr>
      <vt:lpstr>Media queries</vt:lpstr>
      <vt:lpstr>Media queries</vt:lpstr>
      <vt:lpstr>PowerPoint Presentation</vt:lpstr>
      <vt:lpstr>PowerPoint Presentation</vt:lpstr>
      <vt:lpstr>MODULE 2</vt:lpstr>
      <vt:lpstr>JAVASCRIPT</vt:lpstr>
      <vt:lpstr>Java &amp; JAVASCRIPT</vt:lpstr>
      <vt:lpstr>Uses of  JAVASCRIPT</vt:lpstr>
      <vt:lpstr>How to put JAVASCRIPT in HTML code?</vt:lpstr>
      <vt:lpstr>PowerPoint Presentation</vt:lpstr>
      <vt:lpstr>How to embed JavaScript in an HTML document</vt:lpstr>
      <vt:lpstr>How to embed JavaScript in an HTML document</vt:lpstr>
      <vt:lpstr>JavaScript “hello” example in an HTML document</vt:lpstr>
      <vt:lpstr>JavaScript “hello” example in an HTML document</vt:lpstr>
      <vt:lpstr>How to embed JavaScript in an HTML document</vt:lpstr>
      <vt:lpstr>JavaScript “hello” example with inline style</vt:lpstr>
      <vt:lpstr>JavaScript example with alert</vt:lpstr>
      <vt:lpstr>JavaScript example with alert-Usage of Escape Sequence</vt:lpstr>
      <vt:lpstr>PowerPoint Presentation</vt:lpstr>
      <vt:lpstr>GENERAL SYNTACTIC CHARACTERISTICS</vt:lpstr>
      <vt:lpstr>JavaScript example with alert, No semicolon</vt:lpstr>
      <vt:lpstr>PRIMITIVES</vt:lpstr>
      <vt:lpstr>PRIMITIVES</vt:lpstr>
      <vt:lpstr>PRIMITIVES and NonPrimitive Values</vt:lpstr>
      <vt:lpstr>Numeric &amp; String Literals,Other Primitives</vt:lpstr>
      <vt:lpstr>Declaring variables</vt:lpstr>
      <vt:lpstr> Identifiers and Case Sensitivity </vt:lpstr>
      <vt:lpstr>PowerPoint Presentation</vt:lpstr>
      <vt:lpstr>Obtaining User Input with prompt Dialogs</vt:lpstr>
      <vt:lpstr>Obtaining User Input with prompt Dialogs</vt:lpstr>
      <vt:lpstr>Obtaining User Input with prompt Dialogs</vt:lpstr>
      <vt:lpstr>PowerPoint Presentation</vt:lpstr>
      <vt:lpstr>Arithmetic Operators</vt:lpstr>
      <vt:lpstr>Arithmetic Operators</vt:lpstr>
      <vt:lpstr>Arithmetic Operators</vt:lpstr>
      <vt:lpstr>Operator Precedence</vt:lpstr>
      <vt:lpstr>Assignment Operators</vt:lpstr>
      <vt:lpstr>Assignment Operators</vt:lpstr>
      <vt:lpstr>Comparison Operators</vt:lpstr>
      <vt:lpstr>Logical Operators</vt:lpstr>
      <vt:lpstr>Logical Operators</vt:lpstr>
      <vt:lpstr>String Concatenation Operator</vt:lpstr>
      <vt:lpstr>String Concatenation Operator</vt:lpstr>
      <vt:lpstr>Creating and Using a New Date Object</vt:lpstr>
      <vt:lpstr>Creating and Using a New Date Object</vt:lpstr>
      <vt:lpstr>Creating and Using a New Date Object</vt:lpstr>
      <vt:lpstr>Sum of two numbers</vt:lpstr>
      <vt:lpstr>Sum of two numbers</vt:lpstr>
      <vt:lpstr>Sum of two numbers</vt:lpstr>
      <vt:lpstr>Memory Concepts</vt:lpstr>
      <vt:lpstr>Memory Concepts</vt:lpstr>
      <vt:lpstr>Memory Concepts</vt:lpstr>
      <vt:lpstr>String properties and Methods</vt:lpstr>
      <vt:lpstr>String properties and Methods</vt:lpstr>
      <vt:lpstr>Precedence and Associativity</vt:lpstr>
      <vt:lpstr>PowerPoint Presentation</vt:lpstr>
      <vt:lpstr>Control statement</vt:lpstr>
      <vt:lpstr>PowerPoint Presentation</vt:lpstr>
      <vt:lpstr>Conditional statement</vt:lpstr>
      <vt:lpstr>Conditional statement</vt:lpstr>
      <vt:lpstr>Equality &amp; Relational Operators</vt:lpstr>
      <vt:lpstr>Conditional statement</vt:lpstr>
      <vt:lpstr>IF statement</vt:lpstr>
      <vt:lpstr>IF ELSE</vt:lpstr>
      <vt:lpstr>IF ELSE</vt:lpstr>
      <vt:lpstr>ELSE IF STATEMENT </vt:lpstr>
      <vt:lpstr>Conditional Operator (?:)</vt:lpstr>
      <vt:lpstr>ELSE IF STATEMENT </vt:lpstr>
      <vt:lpstr>Nested if else</vt:lpstr>
      <vt:lpstr>Nested if else</vt:lpstr>
      <vt:lpstr>Switch statements</vt:lpstr>
      <vt:lpstr>Switch statements</vt:lpstr>
      <vt:lpstr>Switch statements</vt:lpstr>
      <vt:lpstr>Switch statements</vt:lpstr>
      <vt:lpstr>Switch statements</vt:lpstr>
      <vt:lpstr>PowerPoint Presentation</vt:lpstr>
      <vt:lpstr>Loop statements</vt:lpstr>
      <vt:lpstr>For Loop statements</vt:lpstr>
      <vt:lpstr>Examples using For Loop statements</vt:lpstr>
      <vt:lpstr>Examples using For Loop statements</vt:lpstr>
      <vt:lpstr>For..in  statements</vt:lpstr>
      <vt:lpstr>While loop statements</vt:lpstr>
      <vt:lpstr>While loop statements</vt:lpstr>
      <vt:lpstr>Do ..While loop statements</vt:lpstr>
      <vt:lpstr>Break statements</vt:lpstr>
      <vt:lpstr>continue statement</vt:lpstr>
      <vt:lpstr>Tutorial Questions</vt:lpstr>
      <vt:lpstr>Tutorial Questions</vt:lpstr>
      <vt:lpstr>Tutorial Questions</vt:lpstr>
      <vt:lpstr>PowerPoint Presentation</vt:lpstr>
      <vt:lpstr>Functions</vt:lpstr>
      <vt:lpstr>Functions-example</vt:lpstr>
      <vt:lpstr>Functions</vt:lpstr>
      <vt:lpstr>Functions</vt:lpstr>
      <vt:lpstr>Functions</vt:lpstr>
      <vt:lpstr>Functions</vt:lpstr>
      <vt:lpstr>Functions</vt:lpstr>
      <vt:lpstr>Compute the roots of a quadratic equation -example</vt:lpstr>
      <vt:lpstr>Example-Maximum of three numbers using user defined function</vt:lpstr>
      <vt:lpstr>Example-Random Number Generation</vt:lpstr>
      <vt:lpstr>Example-Random Number Generation</vt:lpstr>
      <vt:lpstr>Example-Linear search</vt:lpstr>
      <vt:lpstr>Global functions</vt:lpstr>
      <vt:lpstr>Global functions</vt:lpstr>
      <vt:lpstr>Global functions</vt:lpstr>
      <vt:lpstr>PowerPoint Presentation</vt:lpstr>
      <vt:lpstr>Recursion</vt:lpstr>
      <vt:lpstr>Recursive Function -Factorial</vt:lpstr>
      <vt:lpstr>Recursive Function -Factorial</vt:lpstr>
      <vt:lpstr>Recursion Vs Iteration</vt:lpstr>
      <vt:lpstr>PowerPoint Presentation</vt:lpstr>
      <vt:lpstr>ARRAYS</vt:lpstr>
      <vt:lpstr>ARRAYS</vt:lpstr>
      <vt:lpstr>ARRAYS</vt:lpstr>
      <vt:lpstr>Accessing elements of ARRAYS</vt:lpstr>
      <vt:lpstr>Example of function and array</vt:lpstr>
      <vt:lpstr>ARRAY properties and methods</vt:lpstr>
      <vt:lpstr>ARRAY properties and methods</vt:lpstr>
      <vt:lpstr>ARRAY properties and methods</vt:lpstr>
      <vt:lpstr>ARRAY properties and methods</vt:lpstr>
      <vt:lpstr>ARRAY properties and methods</vt:lpstr>
      <vt:lpstr>ARRAY properties and methods</vt:lpstr>
      <vt:lpstr>ARRAY properties and methods</vt:lpstr>
      <vt:lpstr>ARRAY properties and methods</vt:lpstr>
      <vt:lpstr>ARRAY properties and methods</vt:lpstr>
      <vt:lpstr>ARRAY properties and methods</vt:lpstr>
      <vt:lpstr>ARRAY properties and methods</vt:lpstr>
      <vt:lpstr>ARRAY properties and methods</vt:lpstr>
      <vt:lpstr>ARRAY properties and methods</vt:lpstr>
      <vt:lpstr>Reverse Arrays</vt:lpstr>
      <vt:lpstr>Associate  Arrays</vt:lpstr>
      <vt:lpstr>Associate  Arrays</vt:lpstr>
      <vt:lpstr>Multi Dimensional Arrays</vt:lpstr>
      <vt:lpstr>Multi Dimensional Arrays</vt:lpstr>
      <vt:lpstr>Arrays of One  dimensional Arrays</vt:lpstr>
      <vt:lpstr>Two-Dimensional Arrays with Rows of Different Lengths and new </vt:lpstr>
      <vt:lpstr>Two-Dimensional Arrays with Rows of Different Lengths and new </vt:lpstr>
      <vt:lpstr>PowerPoint Presentation</vt:lpstr>
      <vt:lpstr>OBJECTS</vt:lpstr>
      <vt:lpstr>OBJECTS</vt:lpstr>
      <vt:lpstr>OBJECTS</vt:lpstr>
      <vt:lpstr>OBJECT Creation using new</vt:lpstr>
      <vt:lpstr>OBJECT Creation using new</vt:lpstr>
      <vt:lpstr>Add new OBJECT properties &amp; Accessing OBJECT properties</vt:lpstr>
      <vt:lpstr>Accessing OBJECT properties</vt:lpstr>
      <vt:lpstr>Looping through the OBJECT</vt:lpstr>
      <vt:lpstr>Delete the properties of OBJECT</vt:lpstr>
      <vt:lpstr>STRINGS, NUMBERS, AND BOOLEANS AS OBJECTS</vt:lpstr>
      <vt:lpstr>Math Object methods</vt:lpstr>
      <vt:lpstr>Math Object methods</vt:lpstr>
      <vt:lpstr>Math Object methods</vt:lpstr>
      <vt:lpstr>String Object methods</vt:lpstr>
      <vt:lpstr>String Object methods</vt:lpstr>
      <vt:lpstr>String Object methods</vt:lpstr>
      <vt:lpstr>String Object methods</vt:lpstr>
      <vt:lpstr>Character processing methods</vt:lpstr>
      <vt:lpstr>Character processing methods</vt:lpstr>
      <vt:lpstr>Character processing methods</vt:lpstr>
      <vt:lpstr>Date Object Methods</vt:lpstr>
      <vt:lpstr>Date Object Methods</vt:lpstr>
      <vt:lpstr>Date Object Methods</vt:lpstr>
      <vt:lpstr>Date Object Methods</vt:lpstr>
      <vt:lpstr>Date Object Methods</vt:lpstr>
      <vt:lpstr>Boolean and Number Objects</vt:lpstr>
      <vt:lpstr>Boolean and Number Objects</vt:lpstr>
      <vt:lpstr>Boolean and Number Objects</vt:lpstr>
      <vt:lpstr>Document Objects</vt:lpstr>
      <vt:lpstr>PowerPoint Presentation</vt:lpstr>
      <vt:lpstr>DOM</vt:lpstr>
      <vt:lpstr>Document Object Model</vt:lpstr>
      <vt:lpstr>DOM nodes and Trees</vt:lpstr>
      <vt:lpstr>DOM nodes and Trees</vt:lpstr>
      <vt:lpstr>PowerPoint Presentation</vt:lpstr>
      <vt:lpstr>DOM nodes and Trees</vt:lpstr>
      <vt:lpstr>FINDING &amp; CHANGING HTML ELEMENTS</vt:lpstr>
      <vt:lpstr>ADDING AND DELETING HTML ELEMENTS</vt:lpstr>
      <vt:lpstr>CHANGING THE VALUE OF AN ATTRIBUTE</vt:lpstr>
      <vt:lpstr>CHANGING THE HTML Style</vt:lpstr>
      <vt:lpstr>DOM EVENTS</vt:lpstr>
      <vt:lpstr>DOM EVENTS</vt:lpstr>
      <vt:lpstr>DOM EVENTS</vt:lpstr>
      <vt:lpstr>DOM EVENTS</vt:lpstr>
      <vt:lpstr>Event handling using DOM –onclick and onMouseover</vt:lpstr>
      <vt:lpstr>Event handling using DOM –onload()</vt:lpstr>
      <vt:lpstr>Form Handling –onclick event</vt:lpstr>
      <vt:lpstr>Form Handling –onclick event</vt:lpstr>
      <vt:lpstr>Form Handling –onchange event</vt:lpstr>
      <vt:lpstr>Form Handling –onchange event</vt:lpstr>
      <vt:lpstr>Node in DOM</vt:lpstr>
      <vt:lpstr>Adding and Removing Nodes (HTML Elements) in DOM</vt:lpstr>
      <vt:lpstr>Adding and Removing Nodes (HTML Elements) in DOM</vt:lpstr>
      <vt:lpstr>Insert before in Node</vt:lpstr>
      <vt:lpstr>Remove element in Node</vt:lpstr>
      <vt:lpstr>Replacing child element in Node</vt:lpstr>
      <vt:lpstr>DOM Collection</vt:lpstr>
      <vt:lpstr>DOM Collection</vt:lpstr>
      <vt:lpstr>DOM Collection</vt:lpstr>
      <vt:lpstr>DOM Collection</vt:lpstr>
      <vt:lpstr>PowerPoint Presentation</vt:lpstr>
    </vt:vector>
  </TitlesOfParts>
  <Company>Ernst &amp; Young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 Presentation</dc:title>
  <dc:creator>Vicky Vamvakousi</dc:creator>
  <cp:lastModifiedBy>Sajan Jacob</cp:lastModifiedBy>
  <cp:revision>643</cp:revision>
  <dcterms:created xsi:type="dcterms:W3CDTF">2014-04-11T07:04:28Z</dcterms:created>
  <dcterms:modified xsi:type="dcterms:W3CDTF">2024-07-27T06:51:18Z</dcterms:modified>
</cp:coreProperties>
</file>